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496" r:id="rId1"/>
  </p:sldMasterIdLst>
  <p:sldIdLst>
    <p:sldId id="256" r:id="rId2"/>
    <p:sldId id="339" r:id="rId3"/>
    <p:sldId id="367" r:id="rId4"/>
    <p:sldId id="368" r:id="rId5"/>
    <p:sldId id="257" r:id="rId6"/>
    <p:sldId id="262" r:id="rId7"/>
    <p:sldId id="270" r:id="rId8"/>
    <p:sldId id="272" r:id="rId9"/>
    <p:sldId id="273" r:id="rId10"/>
    <p:sldId id="275" r:id="rId11"/>
    <p:sldId id="338" r:id="rId12"/>
    <p:sldId id="351" r:id="rId13"/>
    <p:sldId id="369" r:id="rId14"/>
    <p:sldId id="352" r:id="rId15"/>
    <p:sldId id="353" r:id="rId16"/>
    <p:sldId id="356" r:id="rId17"/>
    <p:sldId id="346" r:id="rId18"/>
    <p:sldId id="370" r:id="rId19"/>
    <p:sldId id="371" r:id="rId20"/>
    <p:sldId id="372" r:id="rId21"/>
    <p:sldId id="373" r:id="rId22"/>
    <p:sldId id="374" r:id="rId23"/>
    <p:sldId id="357" r:id="rId24"/>
    <p:sldId id="359" r:id="rId25"/>
    <p:sldId id="36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77"/>
  </p:normalViewPr>
  <p:slideViewPr>
    <p:cSldViewPr snapToGrid="0" snapToObjects="1" showGuides="1">
      <p:cViewPr varScale="1">
        <p:scale>
          <a:sx n="90" d="100"/>
          <a:sy n="90" d="100"/>
        </p:scale>
        <p:origin x="896" y="184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1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4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334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2740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28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3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47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60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7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71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61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6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280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31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43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7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07" r:id="rId11"/>
    <p:sldLayoutId id="2147484508" r:id="rId12"/>
    <p:sldLayoutId id="2147484509" r:id="rId13"/>
    <p:sldLayoutId id="2147484510" r:id="rId14"/>
    <p:sldLayoutId id="2147484511" r:id="rId15"/>
    <p:sldLayoutId id="2147484512" r:id="rId16"/>
    <p:sldLayoutId id="21474845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BFDC-07AC-A648-9DA7-6418751B1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Modelleren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Systeemontwerp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86B9-023E-D04A-84A0-7226FE937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pattern: 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101766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6860-F423-BF4F-95F6-8DF1BBB76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factories?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2BADB-946B-FC4E-8C95-AA9B1751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7376"/>
            <a:ext cx="9905999" cy="4500562"/>
          </a:xfrm>
        </p:spPr>
        <p:txBody>
          <a:bodyPr>
            <a:normAutofit/>
          </a:bodyPr>
          <a:lstStyle/>
          <a:p>
            <a:r>
              <a:rPr lang="en-US" dirty="0"/>
              <a:t>One of our holy principles is cohesion</a:t>
            </a:r>
          </a:p>
          <a:p>
            <a:r>
              <a:rPr lang="en-US" dirty="0"/>
              <a:t>But </a:t>
            </a:r>
            <a:r>
              <a:rPr lang="en-US" dirty="0" err="1"/>
              <a:t>SalesOrders</a:t>
            </a:r>
            <a:r>
              <a:rPr lang="en-US" dirty="0"/>
              <a:t> has two responsibilities:</a:t>
            </a:r>
          </a:p>
          <a:p>
            <a:pPr lvl="1"/>
            <a:r>
              <a:rPr lang="en-US" dirty="0"/>
              <a:t>It should know about details regarding taxes, currencies and languages in several countries (Ireland has the euro and English as primary language)</a:t>
            </a:r>
          </a:p>
          <a:p>
            <a:pPr lvl="1"/>
            <a:r>
              <a:rPr lang="en-US" dirty="0"/>
              <a:t>It deals with sales orders (calculate the taxes, print the invoice header)</a:t>
            </a:r>
          </a:p>
        </p:txBody>
      </p:sp>
    </p:spTree>
    <p:extLst>
      <p:ext uri="{BB962C8B-B14F-4D97-AF65-F5344CB8AC3E}">
        <p14:creationId xmlns:p14="http://schemas.microsoft.com/office/powerpoint/2010/main" val="288874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82E6D-3091-3C48-8B6D-65D3423F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Factories: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A1BD-FF80-A74D-8D6A-E19A93928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57425"/>
            <a:ext cx="9905999" cy="3314699"/>
          </a:xfrm>
        </p:spPr>
        <p:txBody>
          <a:bodyPr>
            <a:normAutofit fontScale="92500"/>
          </a:bodyPr>
          <a:lstStyle/>
          <a:p>
            <a:r>
              <a:rPr lang="en-US" dirty="0"/>
              <a:t>We will come back to our E-commerce example later</a:t>
            </a:r>
          </a:p>
          <a:p>
            <a:r>
              <a:rPr lang="en-US" dirty="0"/>
              <a:t>Suppose have an application that displays data and prints data</a:t>
            </a:r>
          </a:p>
          <a:p>
            <a:r>
              <a:rPr lang="en-US" dirty="0"/>
              <a:t>It should be able to run with different resolutions: low and high</a:t>
            </a:r>
          </a:p>
          <a:p>
            <a:r>
              <a:rPr lang="en-US" dirty="0"/>
              <a:t>We have to deal with display drivers and print drivers</a:t>
            </a:r>
          </a:p>
        </p:txBody>
      </p:sp>
    </p:spTree>
    <p:extLst>
      <p:ext uri="{BB962C8B-B14F-4D97-AF65-F5344CB8AC3E}">
        <p14:creationId xmlns:p14="http://schemas.microsoft.com/office/powerpoint/2010/main" val="2425024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2AB-D763-DD46-B5B1-B420C114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strategy-inspired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C4EF-7B9D-9848-BBCC-6EB4B7F4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00638"/>
            <a:ext cx="9905999" cy="11763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strong cohesion</a:t>
            </a:r>
          </a:p>
          <a:p>
            <a:r>
              <a:rPr lang="en-US" dirty="0"/>
              <a:t>easy to add new printer drivers or display drivers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AA182-B1C8-EC40-8285-209FF419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12" y="2022476"/>
            <a:ext cx="9684999" cy="275431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979977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62AB-D763-DD46-B5B1-B420C114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strategy-inspired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7C4EF-7B9D-9848-BBCC-6EB4B7F45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00638"/>
            <a:ext cx="9905999" cy="117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Where does the creation logic go?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AA182-B1C8-EC40-8285-209FF419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12" y="2022476"/>
            <a:ext cx="9684999" cy="275431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6457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310F-843E-5A4A-8A6D-4C0B0D35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DD956-BBAD-F741-AC67-0F08958CD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4521200"/>
            <a:ext cx="9905999" cy="2008188"/>
          </a:xfrm>
        </p:spPr>
        <p:txBody>
          <a:bodyPr>
            <a:normAutofit fontScale="92500"/>
          </a:bodyPr>
          <a:lstStyle/>
          <a:p>
            <a:r>
              <a:rPr lang="en-US" dirty="0"/>
              <a:t>Here we encapsulate different factories in an abstract class</a:t>
            </a:r>
          </a:p>
          <a:p>
            <a:r>
              <a:rPr lang="en-US" dirty="0"/>
              <a:t>The </a:t>
            </a:r>
            <a:r>
              <a:rPr lang="en-US" dirty="0" err="1"/>
              <a:t>ApControl</a:t>
            </a:r>
            <a:r>
              <a:rPr lang="en-US" dirty="0"/>
              <a:t> class only knows about the </a:t>
            </a:r>
            <a:r>
              <a:rPr lang="en-US" dirty="0" err="1"/>
              <a:t>ResFactory</a:t>
            </a:r>
            <a:r>
              <a:rPr lang="en-US" dirty="0"/>
              <a:t> </a:t>
            </a:r>
            <a:r>
              <a:rPr lang="en-US" i="1" dirty="0"/>
              <a:t>interface</a:t>
            </a:r>
            <a:r>
              <a:rPr lang="en-US" dirty="0"/>
              <a:t>, not about the individual </a:t>
            </a:r>
            <a:r>
              <a:rPr lang="en-US" i="1" dirty="0"/>
              <a:t>implementations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A4737-1AF4-D142-B9DA-C5BA3CC0B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690" y="1778794"/>
            <a:ext cx="5187443" cy="2742406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026454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938E-EDB0-C14C-8F75-73DB1B391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6D1C7F-7F1E-244B-AAB6-464B7B1A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647825"/>
            <a:ext cx="9131300" cy="51054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59805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DC18-B922-A045-B683-96D79B0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4343-2B70-A949-BB8E-2446FD1A1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ApControl</a:t>
            </a:r>
            <a:r>
              <a:rPr lang="en-US" dirty="0"/>
              <a:t> class only uses methods from the </a:t>
            </a:r>
            <a:r>
              <a:rPr lang="en-US" dirty="0" err="1"/>
              <a:t>PrintDriver</a:t>
            </a:r>
            <a:r>
              <a:rPr lang="en-US" dirty="0"/>
              <a:t> and </a:t>
            </a:r>
            <a:r>
              <a:rPr lang="en-US" dirty="0" err="1"/>
              <a:t>DisplayDriver</a:t>
            </a:r>
            <a:r>
              <a:rPr lang="en-US" dirty="0"/>
              <a:t> abstract classes</a:t>
            </a:r>
          </a:p>
          <a:p>
            <a:r>
              <a:rPr lang="en-US" dirty="0"/>
              <a:t>It creates these drivers using methods from abstract class </a:t>
            </a:r>
            <a:r>
              <a:rPr lang="en-US" dirty="0" err="1"/>
              <a:t>ResFactory</a:t>
            </a:r>
            <a:endParaRPr lang="en-US" dirty="0"/>
          </a:p>
          <a:p>
            <a:r>
              <a:rPr lang="en-US" dirty="0"/>
              <a:t>The concrete </a:t>
            </a:r>
            <a:r>
              <a:rPr lang="en-US" dirty="0" err="1"/>
              <a:t>LowResFactory</a:t>
            </a:r>
            <a:r>
              <a:rPr lang="en-US" dirty="0"/>
              <a:t> and </a:t>
            </a:r>
            <a:r>
              <a:rPr lang="en-US" dirty="0" err="1"/>
              <a:t>HighResFactory</a:t>
            </a:r>
            <a:r>
              <a:rPr lang="en-US" dirty="0"/>
              <a:t> classes create concrete instances of the </a:t>
            </a:r>
            <a:r>
              <a:rPr lang="en-US" dirty="0" err="1"/>
              <a:t>PrintDriver</a:t>
            </a:r>
            <a:r>
              <a:rPr lang="en-US" dirty="0"/>
              <a:t> and </a:t>
            </a:r>
            <a:r>
              <a:rPr lang="en-US" dirty="0" err="1"/>
              <a:t>DisplayDriver</a:t>
            </a:r>
            <a:r>
              <a:rPr lang="en-US" dirty="0"/>
              <a:t> classes</a:t>
            </a:r>
          </a:p>
          <a:p>
            <a:r>
              <a:rPr lang="en-US" dirty="0"/>
              <a:t>Let us take a look at some code fragments, related to the previous slide</a:t>
            </a:r>
          </a:p>
        </p:txBody>
      </p:sp>
    </p:spTree>
    <p:extLst>
      <p:ext uri="{BB962C8B-B14F-4D97-AF65-F5344CB8AC3E}">
        <p14:creationId xmlns:p14="http://schemas.microsoft.com/office/powerpoint/2010/main" val="2633405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347186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defining the Factories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abstract class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Resfactory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abstract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abstract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PrintDriver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getPrintDriver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2014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800600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defining the Factories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LowResfactory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ResFactory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override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return 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LowResDisplayDriver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22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4800600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defining the Factories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class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HighResfactory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ResFactory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override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return new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HighResDisplayDriver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828-E843-E44B-AB01-CC5ECA1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DC90-747B-304F-90F5-6AB84905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72075"/>
            <a:ext cx="9905999" cy="12334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Running example: E-commerce; Context = </a:t>
            </a:r>
            <a:r>
              <a:rPr lang="en-US" dirty="0" err="1"/>
              <a:t>SalesOrder</a:t>
            </a:r>
            <a:endParaRPr lang="en-US" dirty="0"/>
          </a:p>
          <a:p>
            <a:r>
              <a:rPr lang="en-US" dirty="0"/>
              <a:t>Strategies: taxes, shipping, currency, 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5ABFA-5252-4A4D-9690-B8BD6953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854200"/>
            <a:ext cx="6235700" cy="31496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188294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0225"/>
            <a:ext cx="9905999" cy="3643312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class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HiLoResfactory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: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ResFactory</a:t>
            </a:r>
            <a:endParaRPr lang="en-US" sz="2400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override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getDisplayDriver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{...}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chemeClr val="bg1"/>
                </a:solidFill>
                <a:latin typeface="Lucida Console" panose="020B0609040504020204" pitchFamily="49" charset="0"/>
              </a:rPr>
              <a:t>public override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PrintDriver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getPrintDriver</a:t>
            </a: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{...}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3C6E59-41F5-7C40-A986-5B8CF4B5A430}"/>
              </a:ext>
            </a:extLst>
          </p:cNvPr>
          <p:cNvSpPr txBox="1">
            <a:spLocks/>
          </p:cNvSpPr>
          <p:nvPr/>
        </p:nvSpPr>
        <p:spPr>
          <a:xfrm>
            <a:off x="1141412" y="5500689"/>
            <a:ext cx="9905999" cy="1021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also may want to combine a high res display with a low res printer. </a:t>
            </a:r>
            <a:r>
              <a:rPr lang="en-US" i="1" dirty="0"/>
              <a:t>Exercise: fill in the dots</a:t>
            </a:r>
          </a:p>
        </p:txBody>
      </p:sp>
    </p:spTree>
    <p:extLst>
      <p:ext uri="{BB962C8B-B14F-4D97-AF65-F5344CB8AC3E}">
        <p14:creationId xmlns:p14="http://schemas.microsoft.com/office/powerpoint/2010/main" val="3068315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824520"/>
          </a:xfrm>
        </p:spPr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57338"/>
            <a:ext cx="9905999" cy="5100638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in </a:t>
            </a:r>
            <a:r>
              <a:rPr lang="en-US" sz="2000" i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ApControl</a:t>
            </a:r>
            <a:endParaRPr lang="en-US" sz="2000" i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  <a:endParaRPr lang="en-US" sz="2000" i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switch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(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Config.RESOLUTION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LOW: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LowResFactory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break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HIGH: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HighResFactory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break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HILO: </a:t>
            </a: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High res screen; low res printer</a:t>
            </a:r>
          </a:p>
          <a:p>
            <a:pPr marL="914400" lvl="2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new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HiLoResFactory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 </a:t>
            </a: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break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09961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9EC0-A835-F546-9F50-233D7850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824520"/>
          </a:xfrm>
        </p:spPr>
        <p:txBody>
          <a:bodyPr/>
          <a:lstStyle/>
          <a:p>
            <a:r>
              <a:rPr lang="en-US" dirty="0"/>
              <a:t>Resolution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46007-D587-D546-AC97-F136AB67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2" y="1771650"/>
            <a:ext cx="10388600" cy="4171950"/>
          </a:xfrm>
          <a:solidFill>
            <a:schemeClr val="accent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pseudo code for displaying in </a:t>
            </a:r>
            <a:r>
              <a:rPr lang="en-US" sz="2000" i="1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ApControl</a:t>
            </a:r>
            <a:endParaRPr lang="en-US" sz="2000" i="1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DisplayDriver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myDisplayDriver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myResFactory.getDisplayDriver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showOnDisplay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(x,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myDisplayDriver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at this level,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bg1"/>
                </a:solidFill>
                <a:latin typeface="Lucida Console" panose="020B0609040504020204" pitchFamily="49" charset="0"/>
              </a:rPr>
              <a:t>// all resolution issues have been encapsulated!</a:t>
            </a:r>
          </a:p>
        </p:txBody>
      </p:sp>
    </p:spTree>
    <p:extLst>
      <p:ext uri="{BB962C8B-B14F-4D97-AF65-F5344CB8AC3E}">
        <p14:creationId xmlns:p14="http://schemas.microsoft.com/office/powerpoint/2010/main" val="2237355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8E64-27F9-0847-866C-EF89FC2A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E8003-34B2-2246-BCC7-330B285B5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37001"/>
          </a:xfrm>
        </p:spPr>
        <p:txBody>
          <a:bodyPr>
            <a:normAutofit fontScale="92500"/>
          </a:bodyPr>
          <a:lstStyle/>
          <a:p>
            <a:r>
              <a:rPr lang="en-US" dirty="0"/>
              <a:t>So the only responsibility for </a:t>
            </a:r>
            <a:r>
              <a:rPr lang="en-US" dirty="0" err="1"/>
              <a:t>ApControl</a:t>
            </a:r>
            <a:r>
              <a:rPr lang="en-US" dirty="0"/>
              <a:t> is to choose the right concrete factory</a:t>
            </a:r>
          </a:p>
          <a:p>
            <a:r>
              <a:rPr lang="en-US" dirty="0"/>
              <a:t>All details and complexity related to the choice of the drivers generated by the factory are hidden for </a:t>
            </a:r>
            <a:r>
              <a:rPr lang="en-US" dirty="0" err="1"/>
              <a:t>ApControl</a:t>
            </a:r>
            <a:endParaRPr lang="en-US" dirty="0"/>
          </a:p>
          <a:p>
            <a:r>
              <a:rPr lang="en-US" dirty="0"/>
              <a:t>All details and complexity related to using concrete drivers are hidden for </a:t>
            </a:r>
            <a:r>
              <a:rPr lang="en-US" dirty="0" err="1"/>
              <a:t>ApControl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677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6DDC-FB4F-5748-8B15-971E073F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E2AC-2DC3-B740-BF6B-5E913BF2E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03436"/>
            <a:ext cx="9905999" cy="287972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might feel a bit like nitpicking . . .</a:t>
            </a:r>
          </a:p>
          <a:p>
            <a:r>
              <a:rPr lang="en-US" dirty="0"/>
              <a:t>. . . so let us go back to our E-commerce example</a:t>
            </a:r>
          </a:p>
          <a:p>
            <a:r>
              <a:rPr lang="en-US" dirty="0"/>
              <a:t>In the original version, </a:t>
            </a:r>
            <a:r>
              <a:rPr lang="en-US" dirty="0" err="1"/>
              <a:t>SalesOrder</a:t>
            </a:r>
            <a:r>
              <a:rPr lang="en-US" dirty="0"/>
              <a:t> had to be aware of annoying details like Ireland has the euro</a:t>
            </a:r>
          </a:p>
          <a:p>
            <a:r>
              <a:rPr lang="en-US" dirty="0"/>
              <a:t>In a factory approach, we will see something like this: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A3FB65-D7C4-B043-B77A-1661C66AAB90}"/>
              </a:ext>
            </a:extLst>
          </p:cNvPr>
          <p:cNvSpPr txBox="1">
            <a:spLocks/>
          </p:cNvSpPr>
          <p:nvPr/>
        </p:nvSpPr>
        <p:spPr>
          <a:xfrm>
            <a:off x="1141412" y="4983163"/>
            <a:ext cx="9905999" cy="140335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switch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(country) {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chemeClr val="bg1"/>
                </a:solidFill>
                <a:latin typeface="Lucida Console" panose="020B0609040504020204" pitchFamily="49" charset="0"/>
              </a:rPr>
              <a:t>case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“IRL”: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myCurr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myIRLFactory.getCurrency</a:t>
            </a:r>
            <a:r>
              <a:rPr lang="en-US" sz="2000" dirty="0">
                <a:solidFill>
                  <a:schemeClr val="bg1"/>
                </a:solidFill>
                <a:latin typeface="Lucida Console" panose="020B060904050402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35139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2BFC-FCF3-2A4D-B08F-435EBC8F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4A09-8007-3F48-9FA4-6D1706797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Shalloway</a:t>
            </a:r>
            <a:r>
              <a:rPr lang="en-US" dirty="0"/>
              <a:t> and </a:t>
            </a:r>
            <a:r>
              <a:rPr lang="en-US" dirty="0" err="1"/>
              <a:t>Trott</a:t>
            </a:r>
            <a:r>
              <a:rPr lang="en-US" dirty="0"/>
              <a:t>: chapter 11</a:t>
            </a:r>
          </a:p>
        </p:txBody>
      </p:sp>
    </p:spTree>
    <p:extLst>
      <p:ext uri="{BB962C8B-B14F-4D97-AF65-F5344CB8AC3E}">
        <p14:creationId xmlns:p14="http://schemas.microsoft.com/office/powerpoint/2010/main" val="182990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828-E843-E44B-AB01-CC5ECA1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DC90-747B-304F-90F5-6AB84905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72075"/>
            <a:ext cx="9905999" cy="12334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Where is the choice for the specific concrete strategy made?</a:t>
            </a:r>
          </a:p>
          <a:p>
            <a:r>
              <a:rPr lang="en-US" dirty="0"/>
              <a:t>Where is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switch()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5ABFA-5252-4A4D-9690-B8BD6953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854200"/>
            <a:ext cx="6235700" cy="31496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43575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B828-E843-E44B-AB01-CC5ECA1C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EDC90-747B-304F-90F5-6AB84905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5172075"/>
            <a:ext cx="9905999" cy="12334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Separate the </a:t>
            </a:r>
            <a:r>
              <a:rPr lang="en-US" i="1" dirty="0"/>
              <a:t>selection</a:t>
            </a:r>
            <a:r>
              <a:rPr lang="en-US" dirty="0"/>
              <a:t> of algorithm from the </a:t>
            </a:r>
            <a:r>
              <a:rPr lang="en-US" i="1" dirty="0"/>
              <a:t>implementation</a:t>
            </a:r>
            <a:r>
              <a:rPr lang="en-US" dirty="0"/>
              <a:t> of the algorithm. This allows for the selection to be made in context.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95ABFA-5252-4A4D-9690-B8BD6953C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150" y="1854200"/>
            <a:ext cx="6235700" cy="3149600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9191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95C0-1D00-5243-9ACB-B6DA141C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Pattern: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AE69-31E3-C44D-9BEB-831E031A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3770"/>
            <a:ext cx="9905999" cy="4284143"/>
          </a:xfrm>
        </p:spPr>
        <p:txBody>
          <a:bodyPr>
            <a:normAutofit/>
          </a:bodyPr>
          <a:lstStyle/>
          <a:p>
            <a:r>
              <a:rPr lang="en-US" dirty="0"/>
              <a:t>At some point we will need to create concrete instances of the abstract class</a:t>
            </a:r>
          </a:p>
          <a:p>
            <a:r>
              <a:rPr lang="en-US" dirty="0"/>
              <a:t>To create concrete instances, we need to know about concrete subclasses of the abstract class</a:t>
            </a:r>
          </a:p>
          <a:p>
            <a:r>
              <a:rPr lang="en-US" dirty="0"/>
              <a:t>To avoid breaking abstraction, we want to separate the </a:t>
            </a:r>
            <a:r>
              <a:rPr lang="en-US" i="1" dirty="0"/>
              <a:t>creation</a:t>
            </a:r>
            <a:r>
              <a:rPr lang="en-US" dirty="0"/>
              <a:t> of objects from their </a:t>
            </a:r>
            <a:r>
              <a:rPr lang="en-US" i="1" dirty="0"/>
              <a:t>use</a:t>
            </a:r>
          </a:p>
        </p:txBody>
      </p:sp>
    </p:spTree>
    <p:extLst>
      <p:ext uri="{BB962C8B-B14F-4D97-AF65-F5344CB8AC3E}">
        <p14:creationId xmlns:p14="http://schemas.microsoft.com/office/powerpoint/2010/main" val="138457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4A711-1823-C149-BA99-4ADCC4A3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160AB-4BEE-C949-949D-CFAEFE5D8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2298"/>
            <a:ext cx="9905999" cy="9652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Factories are a popular design pattern that separate </a:t>
            </a:r>
            <a:r>
              <a:rPr lang="en-US" i="1" dirty="0"/>
              <a:t>creation</a:t>
            </a:r>
            <a:r>
              <a:rPr lang="en-US" dirty="0"/>
              <a:t> from </a:t>
            </a:r>
            <a:r>
              <a:rPr lang="en-US" i="1" dirty="0"/>
              <a:t>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1E9CB-F965-B043-8C89-ACC4E3780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2520949"/>
            <a:ext cx="7597776" cy="4071862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31058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B924-770E-DD4A-B7C5-035F6708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Factories: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EEA72-A819-CA40-89F6-E2B4043E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5938"/>
            <a:ext cx="9905999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our E-commerce example all classes have a clear responsibility:</a:t>
            </a:r>
          </a:p>
          <a:p>
            <a:r>
              <a:rPr lang="en-US" dirty="0"/>
              <a:t>The </a:t>
            </a:r>
            <a:r>
              <a:rPr lang="en-US" dirty="0" err="1"/>
              <a:t>SalesOrder</a:t>
            </a:r>
            <a:r>
              <a:rPr lang="en-US" dirty="0"/>
              <a:t> is aware of the country, switches on it, and creates the required concrete Strategy objects</a:t>
            </a:r>
          </a:p>
          <a:p>
            <a:r>
              <a:rPr lang="en-US" dirty="0"/>
              <a:t>Each abstract Strategy class defines an interface for </a:t>
            </a:r>
            <a:r>
              <a:rPr lang="en-US" dirty="0" err="1"/>
              <a:t>SalesOrder</a:t>
            </a:r>
            <a:r>
              <a:rPr lang="en-US" dirty="0"/>
              <a:t> to use</a:t>
            </a:r>
          </a:p>
          <a:p>
            <a:r>
              <a:rPr lang="en-US" dirty="0"/>
              <a:t>Each concrete Strategy class implements this interface in its own way</a:t>
            </a:r>
          </a:p>
        </p:txBody>
      </p:sp>
    </p:spTree>
    <p:extLst>
      <p:ext uri="{BB962C8B-B14F-4D97-AF65-F5344CB8AC3E}">
        <p14:creationId xmlns:p14="http://schemas.microsoft.com/office/powerpoint/2010/main" val="91892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81D4-3E0A-D84A-B392-71B3C13B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factories?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5860-3379-074E-9809-B050CDE45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024"/>
            <a:ext cx="9905999" cy="43227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Adding or removing concrete Strategy classes requires two pieces of code to be updated:</a:t>
            </a:r>
          </a:p>
          <a:p>
            <a:r>
              <a:rPr lang="en-US" dirty="0" err="1"/>
              <a:t>SalesOrder</a:t>
            </a:r>
            <a:r>
              <a:rPr lang="en-US" dirty="0"/>
              <a:t>, because it creates the concrete Strategy objects</a:t>
            </a:r>
          </a:p>
          <a:p>
            <a:r>
              <a:rPr lang="en-US" dirty="0"/>
              <a:t>the concrete Strategy classes themselves</a:t>
            </a:r>
          </a:p>
          <a:p>
            <a:pPr marL="0" indent="0">
              <a:buNone/>
            </a:pPr>
            <a:r>
              <a:rPr lang="en-US" dirty="0"/>
              <a:t>So far, so good, but </a:t>
            </a:r>
            <a:r>
              <a:rPr lang="en-US" dirty="0" err="1"/>
              <a:t>SalesOrder</a:t>
            </a:r>
            <a:r>
              <a:rPr lang="en-US" dirty="0"/>
              <a:t> has </a:t>
            </a:r>
            <a:r>
              <a:rPr lang="en-US" b="1" dirty="0"/>
              <a:t>two</a:t>
            </a:r>
            <a:r>
              <a:rPr lang="en-US" dirty="0"/>
              <a:t> responsibilities: </a:t>
            </a:r>
            <a:r>
              <a:rPr lang="en-US" i="1" dirty="0"/>
              <a:t>creating</a:t>
            </a:r>
            <a:r>
              <a:rPr lang="en-US" dirty="0"/>
              <a:t> the concrete Strategy classes and </a:t>
            </a:r>
            <a:r>
              <a:rPr lang="en-US" i="1" dirty="0"/>
              <a:t>using</a:t>
            </a:r>
            <a:r>
              <a:rPr lang="en-US" dirty="0"/>
              <a:t> them . . .</a:t>
            </a:r>
          </a:p>
        </p:txBody>
      </p:sp>
    </p:spTree>
    <p:extLst>
      <p:ext uri="{BB962C8B-B14F-4D97-AF65-F5344CB8AC3E}">
        <p14:creationId xmlns:p14="http://schemas.microsoft.com/office/powerpoint/2010/main" val="814656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53B2-F7F3-C04C-9D75-58778F7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factories?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65AAE-63E8-4C47-AA18-F52C97B8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28792"/>
            <a:ext cx="9905999" cy="49291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are several design patterns related to object creation</a:t>
            </a:r>
          </a:p>
          <a:p>
            <a:r>
              <a:rPr lang="en-US" dirty="0"/>
              <a:t>The key idea is to identify two </a:t>
            </a:r>
            <a:r>
              <a:rPr lang="en-US" b="1" dirty="0"/>
              <a:t>separate responsibilities</a:t>
            </a:r>
            <a:r>
              <a:rPr lang="en-US" dirty="0"/>
              <a:t>: object </a:t>
            </a:r>
            <a:r>
              <a:rPr lang="en-US" i="1" dirty="0"/>
              <a:t>creation</a:t>
            </a:r>
            <a:r>
              <a:rPr lang="en-US" dirty="0"/>
              <a:t> and object </a:t>
            </a:r>
            <a:r>
              <a:rPr lang="en-US" i="1" dirty="0"/>
              <a:t>usage</a:t>
            </a:r>
          </a:p>
          <a:p>
            <a:r>
              <a:rPr lang="en-US" dirty="0"/>
              <a:t>These two responsibilities need to be kept distinct</a:t>
            </a:r>
          </a:p>
          <a:p>
            <a:pPr marL="0" indent="0">
              <a:buNone/>
            </a:pPr>
            <a:r>
              <a:rPr lang="en-US" dirty="0"/>
              <a:t>In our E-commerce example:</a:t>
            </a:r>
          </a:p>
          <a:p>
            <a:r>
              <a:rPr lang="en-US" dirty="0"/>
              <a:t>A class that creates the relevant concrete Strategies must know about the specific kinds of Tax and Currency classes, but should never use them</a:t>
            </a:r>
          </a:p>
          <a:p>
            <a:r>
              <a:rPr lang="en-US" dirty="0"/>
              <a:t>A class that uses Strategies (like </a:t>
            </a:r>
            <a:r>
              <a:rPr lang="en-US" dirty="0" err="1"/>
              <a:t>SalesOrder</a:t>
            </a:r>
            <a:r>
              <a:rPr lang="en-US" dirty="0"/>
              <a:t>), should never know about the variation in concrete Strategy classes ...</a:t>
            </a:r>
          </a:p>
          <a:p>
            <a:r>
              <a:rPr lang="en-US" dirty="0"/>
              <a:t>... but in our Strategy example, it did both: </a:t>
            </a:r>
            <a:r>
              <a:rPr lang="en-US" i="1" dirty="0"/>
              <a:t>choosing</a:t>
            </a:r>
            <a:r>
              <a:rPr lang="en-US" dirty="0"/>
              <a:t> and </a:t>
            </a:r>
            <a:r>
              <a:rPr lang="en-US" i="1" dirty="0"/>
              <a:t>using</a:t>
            </a:r>
          </a:p>
        </p:txBody>
      </p:sp>
    </p:spTree>
    <p:extLst>
      <p:ext uri="{BB962C8B-B14F-4D97-AF65-F5344CB8AC3E}">
        <p14:creationId xmlns:p14="http://schemas.microsoft.com/office/powerpoint/2010/main" val="1697514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{B0BA2219-F78D-0049-ADDB-2B5CBD99DBA2}tf10001122</Template>
  <TotalTime>508</TotalTime>
  <Words>821</Words>
  <Application>Microsoft Macintosh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Lucida Console</vt:lpstr>
      <vt:lpstr>Trebuchet MS</vt:lpstr>
      <vt:lpstr>Tw Cen MT</vt:lpstr>
      <vt:lpstr>Circuit</vt:lpstr>
      <vt:lpstr>Modelleren en Systeemontwerp</vt:lpstr>
      <vt:lpstr>Back to strategy</vt:lpstr>
      <vt:lpstr>Strategy</vt:lpstr>
      <vt:lpstr>Strategy</vt:lpstr>
      <vt:lpstr>Pattern: Factories</vt:lpstr>
      <vt:lpstr>Factories</vt:lpstr>
      <vt:lpstr>Factories: example</vt:lpstr>
      <vt:lpstr>Why factories?</vt:lpstr>
      <vt:lpstr>Why factories?</vt:lpstr>
      <vt:lpstr>Why factories?</vt:lpstr>
      <vt:lpstr>Factories: another example</vt:lpstr>
      <vt:lpstr>A strategy-inspired approach</vt:lpstr>
      <vt:lpstr>A strategy-inspired approach</vt:lpstr>
      <vt:lpstr>Better…</vt:lpstr>
      <vt:lpstr>The big picture</vt:lpstr>
      <vt:lpstr>Responsibilities</vt:lpstr>
      <vt:lpstr>Resolution example</vt:lpstr>
      <vt:lpstr>Resolution example</vt:lpstr>
      <vt:lpstr>Resolution example</vt:lpstr>
      <vt:lpstr>Resolution example</vt:lpstr>
      <vt:lpstr>Resolution example</vt:lpstr>
      <vt:lpstr>Resolution example</vt:lpstr>
      <vt:lpstr>Responsibilities</vt:lpstr>
      <vt:lpstr>What did we gain?</vt:lpstr>
      <vt:lpstr>Material covered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Modelleren en Systeemontwerp</dc:title>
  <dc:creator>Microsoft Office User</dc:creator>
  <cp:lastModifiedBy>Microsoft Office User</cp:lastModifiedBy>
  <cp:revision>65</cp:revision>
  <dcterms:created xsi:type="dcterms:W3CDTF">2019-09-06T08:16:48Z</dcterms:created>
  <dcterms:modified xsi:type="dcterms:W3CDTF">2019-09-30T12:27:00Z</dcterms:modified>
</cp:coreProperties>
</file>