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356" r:id="rId6"/>
    <p:sldId id="370" r:id="rId7"/>
    <p:sldId id="371" r:id="rId8"/>
    <p:sldId id="421" r:id="rId9"/>
    <p:sldId id="461" r:id="rId10"/>
    <p:sldId id="46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2" r:id="rId19"/>
    <p:sldId id="443" r:id="rId20"/>
    <p:sldId id="463" r:id="rId21"/>
    <p:sldId id="444" r:id="rId22"/>
    <p:sldId id="445" r:id="rId23"/>
    <p:sldId id="447" r:id="rId24"/>
    <p:sldId id="448" r:id="rId25"/>
    <p:sldId id="450" r:id="rId26"/>
    <p:sldId id="451" r:id="rId27"/>
    <p:sldId id="453" r:id="rId28"/>
    <p:sldId id="454" r:id="rId29"/>
    <p:sldId id="455" r:id="rId30"/>
    <p:sldId id="45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6"/>
    <p:restoredTop sz="94677"/>
  </p:normalViewPr>
  <p:slideViewPr>
    <p:cSldViewPr snapToGrid="0" snapToObjects="1" showGuides="1">
      <p:cViewPr varScale="1">
        <p:scale>
          <a:sx n="118" d="100"/>
          <a:sy n="118" d="100"/>
        </p:scale>
        <p:origin x="216" y="32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CVA (commonality and variability analysis) / Analysis matrix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B2BE-21A8-D647-9BCE-0D5E4BB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EFF6-56CC-2A48-9605-DF0DFBC2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abstractions for these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derivations with the variations of the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how these commonalities relate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two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39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different design strategies produce similar results: </a:t>
            </a:r>
          </a:p>
          <a:p>
            <a:r>
              <a:rPr lang="en-US" dirty="0"/>
              <a:t>Design by applying design patterns, creating context</a:t>
            </a:r>
          </a:p>
          <a:p>
            <a:r>
              <a:rPr lang="en-US" dirty="0"/>
              <a:t>Design by CVA, establish context by focusing on abstractions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0F3-BDC7-2D46-B2E5-2D41065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complementary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C357-3FB4-B44C-98DE-67C7E2B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CVA starts focusing on abstractions – try to find the useful abstractions first </a:t>
            </a:r>
          </a:p>
          <a:p>
            <a:r>
              <a:rPr lang="en-US" dirty="0"/>
              <a:t>Design patterns – focus on relations between entities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86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5EE-27B6-E84B-B877-AF88DA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8B65-1822-D241-B9BC-99929DC9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have seen different techniques for analyzing a problem domain: </a:t>
            </a:r>
          </a:p>
          <a:p>
            <a:r>
              <a:rPr lang="en-US" dirty="0"/>
              <a:t>noun-verb analysis</a:t>
            </a:r>
          </a:p>
          <a:p>
            <a:r>
              <a:rPr lang="en-US" dirty="0"/>
              <a:t>commonality variability analysis </a:t>
            </a:r>
          </a:p>
          <a:p>
            <a:pPr marL="0" indent="0">
              <a:buNone/>
            </a:pPr>
            <a:r>
              <a:rPr lang="en-US" dirty="0"/>
              <a:t>We will add one more tool to the toolbox: the </a:t>
            </a:r>
            <a:r>
              <a:rPr lang="en-US" i="1" dirty="0"/>
              <a:t>analysis matrix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57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5A89C-5505-364B-B896-4717F8BD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Variations, variations, variations…</a:t>
            </a:r>
            <a:endParaRPr lang="en-US" sz="48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C83687B2-FF63-4443-900A-751D29D97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A4786-A826-7747-B91B-27F311D92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11" y="1136606"/>
            <a:ext cx="291056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FD5A-BAE7-9441-9001-E45F3FE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97A-C836-3C43-A51A-931F241F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systems grow complex quickly because they need to handle a lot of special cases, variations,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Look out for examples the next time you fill in a tax form</a:t>
            </a:r>
          </a:p>
          <a:p>
            <a:r>
              <a:rPr lang="en-US" dirty="0"/>
              <a:t>This creates headaches for analysts</a:t>
            </a:r>
          </a:p>
          <a:p>
            <a:r>
              <a:rPr lang="en-US" dirty="0"/>
              <a:t>How can we design software that can handle this well?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09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matrix (scenario-based)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721"/>
            <a:ext cx="9905999" cy="416726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most important features in a particular scenario and organize them in a matrix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Proceed through other scenarios, expanding the matrix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the analysis matrix with new concepts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rows to identify rules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columns to identify specific situations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design patterns from this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high-level design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F04-4EA4-684A-90FE-BF902A71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e-commerce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B03-AC0F-5F43-AB91-D71EF93D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sales order system for Canada and the USA</a:t>
            </a:r>
          </a:p>
          <a:p>
            <a:r>
              <a:rPr lang="en-US" dirty="0"/>
              <a:t>Calculate freight based on the country we are in</a:t>
            </a:r>
          </a:p>
          <a:p>
            <a:r>
              <a:rPr lang="en-US" dirty="0"/>
              <a:t>Money will be handled in the country we are in</a:t>
            </a:r>
          </a:p>
          <a:p>
            <a:r>
              <a:rPr lang="en-US" dirty="0"/>
              <a:t>In the USA, tax will be calculated by state </a:t>
            </a:r>
          </a:p>
          <a:p>
            <a:r>
              <a:rPr lang="en-US" dirty="0"/>
              <a:t>Use US Postal rules for verifying addresses </a:t>
            </a:r>
          </a:p>
          <a:p>
            <a:r>
              <a:rPr lang="en-US" dirty="0"/>
              <a:t>In Canada, use FedEx for shipping and Government Sales Tax and Provincial Sales Tax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153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F3C4-0677-3A46-8AAD-9C858598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36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one important distinction to make: </a:t>
            </a:r>
          </a:p>
          <a:p>
            <a:r>
              <a:rPr lang="en-US" dirty="0"/>
              <a:t>When the customer is in the USA</a:t>
            </a:r>
          </a:p>
          <a:p>
            <a:r>
              <a:rPr lang="en-US" dirty="0"/>
              <a:t>When the customer is in Canada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identifying the key features of one case: selling in the USA </a:t>
            </a:r>
            <a:endParaRPr lang="en-US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5394D3-8ACD-D640-BF1D-F97C63B8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18677"/>
              </p:ext>
            </p:extLst>
          </p:nvPr>
        </p:nvGraphicFramePr>
        <p:xfrm>
          <a:off x="2030411" y="3728057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24252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884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freight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UPS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US postal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state and local taxes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9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Back to analysis </a:t>
            </a:r>
          </a:p>
          <a:p>
            <a:r>
              <a:rPr lang="en-US" dirty="0"/>
              <a:t>We have seen some techniques for </a:t>
            </a:r>
            <a:r>
              <a:rPr lang="en-US" dirty="0" err="1"/>
              <a:t>analysing</a:t>
            </a:r>
            <a:r>
              <a:rPr lang="en-US" dirty="0"/>
              <a:t> use cases and requirements, notably the noun-verb analysis . . . </a:t>
            </a:r>
          </a:p>
          <a:p>
            <a:r>
              <a:rPr lang="en-US" dirty="0"/>
              <a:t>. . . but you cannot apply this technique without care</a:t>
            </a:r>
          </a:p>
          <a:p>
            <a:r>
              <a:rPr lang="en-US" dirty="0"/>
              <a:t>Are there other approaches?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analysis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5394D3-8ACD-D640-BF1D-F97C63B8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4255"/>
              </p:ext>
            </p:extLst>
          </p:nvPr>
        </p:nvGraphicFramePr>
        <p:xfrm>
          <a:off x="203041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1242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845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79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freight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UPS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FedEx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US postal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postal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state and local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GST and 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9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3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does not always play out so nicely . . . </a:t>
            </a:r>
          </a:p>
          <a:p>
            <a:r>
              <a:rPr lang="en-US" dirty="0"/>
              <a:t>...but that is not a Bad Thing! </a:t>
            </a:r>
          </a:p>
          <a:p>
            <a:r>
              <a:rPr lang="en-US" dirty="0"/>
              <a:t>The analysis matrix can help point out gaps in the requirements </a:t>
            </a:r>
          </a:p>
          <a:p>
            <a:r>
              <a:rPr lang="en-US" dirty="0"/>
              <a:t>For example, in Canada the maximum weight FedEx will handle is 31.5 kg ... </a:t>
            </a:r>
          </a:p>
          <a:p>
            <a:r>
              <a:rPr lang="en-US" dirty="0"/>
              <a:t>. . . now you can ask your customer if there is a maximum weight for US shipments (they probably forgot to mention this)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4C-1B7F-BF4A-8D61-18286E9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US" dirty="0"/>
              <a:t>As you add new countries, you may uncover further variation, adding new rows </a:t>
            </a:r>
          </a:p>
          <a:p>
            <a:r>
              <a:rPr lang="en-US" dirty="0"/>
              <a:t>For instance, shipping to the Netherlands means: </a:t>
            </a:r>
          </a:p>
          <a:p>
            <a:pPr lvl="1"/>
            <a:r>
              <a:rPr lang="en-US" dirty="0"/>
              <a:t>handling a new currency</a:t>
            </a:r>
          </a:p>
          <a:p>
            <a:pPr lvl="1"/>
            <a:r>
              <a:rPr lang="en-US" dirty="0"/>
              <a:t>but also handling a different date format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EA3B-E28B-0A4D-9C11-E0CD4D5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B8DD-CAEE-D449-B1FC-1FFF576B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Customers know the problem domain extremely well </a:t>
            </a:r>
          </a:p>
          <a:p>
            <a:r>
              <a:rPr lang="en-US" dirty="0"/>
              <a:t>They do not think like Computer Scientists or Information Scientists – they talk about specific examples </a:t>
            </a:r>
          </a:p>
          <a:p>
            <a:r>
              <a:rPr lang="en-US" dirty="0"/>
              <a:t>When they say </a:t>
            </a:r>
            <a:r>
              <a:rPr lang="en-US" i="1" dirty="0"/>
              <a:t>always</a:t>
            </a:r>
            <a:r>
              <a:rPr lang="en-US" dirty="0"/>
              <a:t>, they mean </a:t>
            </a:r>
            <a:r>
              <a:rPr lang="en-US" i="1" dirty="0"/>
              <a:t>usually</a:t>
            </a:r>
            <a:r>
              <a:rPr lang="en-US" dirty="0"/>
              <a:t> </a:t>
            </a:r>
          </a:p>
          <a:p>
            <a:r>
              <a:rPr lang="en-US" dirty="0"/>
              <a:t>When they say </a:t>
            </a:r>
            <a:r>
              <a:rPr lang="en-US" i="1" dirty="0"/>
              <a:t>never</a:t>
            </a:r>
            <a:r>
              <a:rPr lang="en-US" dirty="0"/>
              <a:t>, they mean </a:t>
            </a:r>
            <a:r>
              <a:rPr lang="en-US" i="1" dirty="0"/>
              <a:t>rarely</a:t>
            </a:r>
            <a:r>
              <a:rPr lang="en-US" dirty="0"/>
              <a:t> </a:t>
            </a:r>
          </a:p>
          <a:p>
            <a:r>
              <a:rPr lang="en-US" dirty="0"/>
              <a:t>Organizing information in a matrix can guide customer interaction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78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87E-8B7B-E444-BD57-D088DDD4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78AF-A48A-F34F-AD06-D48AEA88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0510"/>
            <a:ext cx="9905999" cy="42889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different </a:t>
            </a:r>
            <a:r>
              <a:rPr lang="en-US" i="1" dirty="0"/>
              <a:t>rows</a:t>
            </a:r>
            <a:r>
              <a:rPr lang="en-US" dirty="0"/>
              <a:t> correspond to different implementations of some general concept: </a:t>
            </a:r>
          </a:p>
          <a:p>
            <a:r>
              <a:rPr lang="en-US" dirty="0"/>
              <a:t>Calculating shipping rates</a:t>
            </a:r>
          </a:p>
          <a:p>
            <a:r>
              <a:rPr lang="en-US" dirty="0"/>
              <a:t>Formatting dates </a:t>
            </a:r>
          </a:p>
          <a:p>
            <a:pPr marL="0" indent="0">
              <a:buNone/>
            </a:pPr>
            <a:r>
              <a:rPr lang="en-US" dirty="0"/>
              <a:t>Implementing this variation can be done in different ways: </a:t>
            </a:r>
          </a:p>
          <a:p>
            <a:r>
              <a:rPr lang="en-US" dirty="0"/>
              <a:t>The class itself may be responsible for the variation, such as formatting Dates </a:t>
            </a:r>
          </a:p>
          <a:p>
            <a:r>
              <a:rPr lang="en-US" dirty="0"/>
              <a:t>You may want to introduce a design pattern (such as the Strategy, Bridge, or Decorator) to encapsulate the variation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266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AA7-3DD9-8C43-A0B1-13BC759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the same as CVA?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B0D5-296F-894E-9C18-3BCF01A4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Yes and no </a:t>
            </a:r>
          </a:p>
          <a:p>
            <a:r>
              <a:rPr lang="en-US" dirty="0"/>
              <a:t>Both a CVA and Analysis matrix identify variation in your domain, but the focus is very different: </a:t>
            </a:r>
          </a:p>
          <a:p>
            <a:r>
              <a:rPr lang="en-US" dirty="0"/>
              <a:t>A CVA is ‘domain-model driven’ and classifies conceptual classes according to their commonality/variation </a:t>
            </a:r>
          </a:p>
          <a:p>
            <a:r>
              <a:rPr lang="en-US" dirty="0"/>
              <a:t>An analysis matrix is ‘use-case driven’ and structures the available information – and helps identifies missing information </a:t>
            </a:r>
          </a:p>
          <a:p>
            <a:r>
              <a:rPr lang="en-US" dirty="0"/>
              <a:t>They are closely related, but complementary techniques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52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9" name="Rectangle 20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11FE237-603F-1D4C-95C0-FDF998BB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790" r="7347" b="1"/>
          <a:stretch/>
        </p:blipFill>
        <p:spPr>
          <a:xfrm>
            <a:off x="0" y="-1011"/>
            <a:ext cx="12192000" cy="6860022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21DBB-04A5-7F46-8FDB-A5A4D2CA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project: Shop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25FF-B724-E24D-8F7D-7E6EC1B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err="1"/>
              <a:t>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C006-F308-674C-99EA-E49DE09A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final project consists of creating a shop application prototype for both physical and digital products (with a license code)</a:t>
            </a:r>
          </a:p>
          <a:p>
            <a:r>
              <a:rPr lang="en-US" dirty="0">
                <a:effectLst/>
              </a:rPr>
              <a:t>You will </a:t>
            </a:r>
            <a:r>
              <a:rPr lang="en-US" dirty="0"/>
              <a:t>perform a CVA based on the description of the project, as well as a UML diagram.</a:t>
            </a:r>
          </a:p>
          <a:p>
            <a:r>
              <a:rPr lang="en-US" dirty="0">
                <a:effectLst/>
              </a:rPr>
              <a:t>You will then create a prototype of the application, and write unit tests for parts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825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EE3D-59A8-FF41-97EE-70E93CA4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250-793C-CC4D-9D85-D7DCF95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project brings together all the material we have covered: </a:t>
            </a:r>
          </a:p>
          <a:p>
            <a:r>
              <a:rPr lang="en-US" b="1" dirty="0"/>
              <a:t>Analysis: </a:t>
            </a:r>
            <a:r>
              <a:rPr lang="en-US" dirty="0"/>
              <a:t>domain models, GRASP principles, CVA, Analysis matrix </a:t>
            </a:r>
          </a:p>
          <a:p>
            <a:r>
              <a:rPr lang="en-US" b="1" dirty="0"/>
              <a:t>Design: </a:t>
            </a:r>
            <a:r>
              <a:rPr lang="en-US" dirty="0"/>
              <a:t>UML, design patterns</a:t>
            </a:r>
          </a:p>
          <a:p>
            <a:r>
              <a:rPr lang="en-US" b="1" dirty="0"/>
              <a:t>Implementation &amp; Testing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not an easy project – I think you’ll be surprised at how much you’ve learned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5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0632-36D9-BA48-97AC-7825969B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B331-F943-1347-98C9-B141857C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4106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my experience, students can get bogged down in the details: </a:t>
            </a:r>
          </a:p>
          <a:p>
            <a:r>
              <a:rPr lang="en-US" dirty="0"/>
              <a:t>What will the shopping cart look like? </a:t>
            </a:r>
          </a:p>
          <a:p>
            <a:r>
              <a:rPr lang="en-US" dirty="0"/>
              <a:t>How will the GUI/interaction work?</a:t>
            </a:r>
          </a:p>
          <a:p>
            <a:r>
              <a:rPr lang="en-US" dirty="0"/>
              <a:t>How many products are there in the database? </a:t>
            </a:r>
          </a:p>
          <a:p>
            <a:pPr marL="0" indent="0">
              <a:buNone/>
            </a:pPr>
            <a:r>
              <a:rPr lang="en-US" dirty="0"/>
              <a:t>. . . while the real issues (finding variation and encapsulating it; coming up with a design that can actually be implemented) are ignored </a:t>
            </a:r>
          </a:p>
          <a:p>
            <a:pPr marL="0" indent="0" algn="ctr">
              <a:buNone/>
            </a:pPr>
            <a:r>
              <a:rPr lang="en-US" i="1" dirty="0"/>
              <a:t>Separate key design issues from the cosmetic detail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2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noun-verb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570131" cy="25114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Which of the following concepts should be in the domain model: </a:t>
            </a:r>
          </a:p>
          <a:p>
            <a:r>
              <a:rPr lang="en-US" dirty="0"/>
              <a:t>The </a:t>
            </a:r>
            <a:r>
              <a:rPr lang="en-US" i="1" dirty="0"/>
              <a:t>driver</a:t>
            </a:r>
            <a:r>
              <a:rPr lang="en-US" dirty="0"/>
              <a:t> has </a:t>
            </a:r>
            <a:r>
              <a:rPr lang="en-US" i="1" dirty="0"/>
              <a:t>qualifications</a:t>
            </a:r>
            <a:r>
              <a:rPr lang="en-US" dirty="0"/>
              <a:t>, recorded in a </a:t>
            </a:r>
            <a:r>
              <a:rPr lang="en-US" i="1" dirty="0"/>
              <a:t>database system</a:t>
            </a:r>
          </a:p>
          <a:p>
            <a:r>
              <a:rPr lang="en-US" i="1" dirty="0"/>
              <a:t>Z-tram</a:t>
            </a:r>
            <a:r>
              <a:rPr lang="en-US" dirty="0"/>
              <a:t> has twelve </a:t>
            </a:r>
            <a:r>
              <a:rPr lang="en-US" i="1" dirty="0"/>
              <a:t>trams</a:t>
            </a:r>
            <a:r>
              <a:rPr lang="en-US" dirty="0"/>
              <a:t> that can be assigned to three </a:t>
            </a:r>
            <a:r>
              <a:rPr lang="en-US" i="1" dirty="0"/>
              <a:t>lines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 explained: chapter 12-15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Noun-verb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165"/>
            <a:ext cx="9905999" cy="4019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r>
              <a:rPr lang="en-US" dirty="0"/>
              <a:t>easy to do </a:t>
            </a:r>
          </a:p>
          <a:p>
            <a:r>
              <a:rPr lang="en-US" dirty="0"/>
              <a:t>forces you to </a:t>
            </a:r>
            <a:r>
              <a:rPr lang="en-US" b="1" dirty="0"/>
              <a:t>not</a:t>
            </a:r>
            <a:r>
              <a:rPr lang="en-US" dirty="0"/>
              <a:t> think about implementation</a:t>
            </a:r>
          </a:p>
          <a:p>
            <a:pPr marL="0" indent="0">
              <a:buNone/>
            </a:pPr>
            <a:r>
              <a:rPr lang="en-US" b="1" dirty="0"/>
              <a:t>Cons: </a:t>
            </a:r>
          </a:p>
          <a:p>
            <a:r>
              <a:rPr lang="en-US" dirty="0"/>
              <a:t>Imprecise</a:t>
            </a:r>
          </a:p>
          <a:p>
            <a:r>
              <a:rPr lang="en-US" dirty="0"/>
              <a:t>may create concepts overload in the domain model</a:t>
            </a:r>
          </a:p>
          <a:p>
            <a:r>
              <a:rPr lang="en-US" dirty="0"/>
              <a:t>too far separated from object-oriented design principles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concepts in your domain (commonalities) together with their different realizations (variabilities)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specify the interface for the abstraction that encapsulates the variation, to which each commonality adheres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this interface by considering how the implementations will be used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study: CAD/CAM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commonalities and variations: </a:t>
            </a:r>
          </a:p>
          <a:p>
            <a:r>
              <a:rPr lang="en-US" b="1" dirty="0"/>
              <a:t>Different versions of the CAD/CAM software </a:t>
            </a:r>
            <a:r>
              <a:rPr lang="en-US" dirty="0"/>
              <a:t>– version 1 and version 2 </a:t>
            </a:r>
          </a:p>
          <a:p>
            <a:r>
              <a:rPr lang="en-US" b="1" dirty="0"/>
              <a:t>Different features </a:t>
            </a:r>
            <a:r>
              <a:rPr lang="en-US" dirty="0"/>
              <a:t>– slots, holes, cutouts, . . .</a:t>
            </a:r>
          </a:p>
          <a:p>
            <a:r>
              <a:rPr lang="en-US" b="1" dirty="0"/>
              <a:t>Different models </a:t>
            </a:r>
            <a:r>
              <a:rPr lang="en-US" dirty="0"/>
              <a:t>– based on the different versions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224C-6376-4643-820D-A23DB236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09155"/>
              </p:ext>
            </p:extLst>
          </p:nvPr>
        </p:nvGraphicFramePr>
        <p:xfrm>
          <a:off x="2030412" y="2205946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77452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1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CAD/CAM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  <a:p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  <a:p>
                      <a:r>
                        <a:rPr lang="en-US" dirty="0"/>
                        <a:t>Hole</a:t>
                      </a:r>
                    </a:p>
                    <a:p>
                      <a:r>
                        <a:rPr lang="en-US" dirty="0"/>
                        <a:t>Cutout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V1-based</a:t>
                      </a:r>
                    </a:p>
                    <a:p>
                      <a:r>
                        <a:rPr lang="en-US" dirty="0"/>
                        <a:t>V2-based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0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commonalities/variations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is ‘easy’ in this domain – you already know the solution </a:t>
            </a:r>
          </a:p>
          <a:p>
            <a:r>
              <a:rPr lang="en-US" dirty="0"/>
              <a:t>In general, you can do a brute-force search for commonalities and variations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at all possible pairs of entities (X,Y) in your domain;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Ask yourself is X a variation of Y? Or is Y a variation of X? Or are they both variations of something else? </a:t>
            </a:r>
          </a:p>
          <a:p>
            <a:r>
              <a:rPr lang="en-US" dirty="0"/>
              <a:t>Restrict yourself to one issue per commonality: don’t introduce V1Holes, V2Holes, V1Slots, V2Slots,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Combining issues leads to weak cohesion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224C-6376-4643-820D-A23DB236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1109"/>
              </p:ext>
            </p:extLst>
          </p:nvPr>
        </p:nvGraphicFramePr>
        <p:xfrm>
          <a:off x="2032000" y="1921193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77452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1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CAD/CAM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  <a:p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  <a:p>
                      <a:r>
                        <a:rPr lang="en-US" dirty="0"/>
                        <a:t>Hole</a:t>
                      </a:r>
                    </a:p>
                    <a:p>
                      <a:r>
                        <a:rPr lang="en-US" dirty="0"/>
                        <a:t>Cutout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V1-based</a:t>
                      </a:r>
                    </a:p>
                    <a:p>
                      <a:r>
                        <a:rPr lang="en-US" dirty="0"/>
                        <a:t>V2-based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B7550F-7E3F-D84C-9CC2-5B5CAEA6C899}"/>
              </a:ext>
            </a:extLst>
          </p:cNvPr>
          <p:cNvSpPr txBox="1"/>
          <p:nvPr/>
        </p:nvSpPr>
        <p:spPr>
          <a:xfrm>
            <a:off x="3912325" y="5049247"/>
            <a:ext cx="43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turn this into a design?</a:t>
            </a:r>
          </a:p>
        </p:txBody>
      </p:sp>
    </p:spTree>
    <p:extLst>
      <p:ext uri="{BB962C8B-B14F-4D97-AF65-F5344CB8AC3E}">
        <p14:creationId xmlns:p14="http://schemas.microsoft.com/office/powerpoint/2010/main" val="212258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1271</Words>
  <Application>Microsoft Macintosh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Modelleren en Systeemontwerp</vt:lpstr>
      <vt:lpstr>This lecture</vt:lpstr>
      <vt:lpstr>Drawbacks of noun-verb analysis</vt:lpstr>
      <vt:lpstr>Noun-verb analysis</vt:lpstr>
      <vt:lpstr>A better approach</vt:lpstr>
      <vt:lpstr>A case study: CAD/CAM</vt:lpstr>
      <vt:lpstr>Analysis table</vt:lpstr>
      <vt:lpstr>Searching for commonalities/variations</vt:lpstr>
      <vt:lpstr>Analysis table</vt:lpstr>
      <vt:lpstr>What did we do?</vt:lpstr>
      <vt:lpstr>Designing in two different ways</vt:lpstr>
      <vt:lpstr>Two complementary styles</vt:lpstr>
      <vt:lpstr>More analysis</vt:lpstr>
      <vt:lpstr>Variations, variations, variations…</vt:lpstr>
      <vt:lpstr>Handling variation</vt:lpstr>
      <vt:lpstr>The analysis matrix (scenario-based)</vt:lpstr>
      <vt:lpstr>Case study: e-commerce requirements</vt:lpstr>
      <vt:lpstr>Identify variation</vt:lpstr>
      <vt:lpstr>The analysis matrix</vt:lpstr>
      <vt:lpstr>Growing the analysis matrix</vt:lpstr>
      <vt:lpstr>In practice</vt:lpstr>
      <vt:lpstr>Extending the design</vt:lpstr>
      <vt:lpstr>Working with customers</vt:lpstr>
      <vt:lpstr>Identifying rules</vt:lpstr>
      <vt:lpstr>Isn’t this the same as CVA?</vt:lpstr>
      <vt:lpstr>Final project: Shop</vt:lpstr>
      <vt:lpstr>Final project: SHop</vt:lpstr>
      <vt:lpstr>Final project</vt:lpstr>
      <vt:lpstr>Word of warning</vt:lpstr>
      <vt:lpstr>Material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3</cp:revision>
  <dcterms:created xsi:type="dcterms:W3CDTF">2019-10-17T11:50:16Z</dcterms:created>
  <dcterms:modified xsi:type="dcterms:W3CDTF">2019-10-17T12:45:21Z</dcterms:modified>
</cp:coreProperties>
</file>