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464" r:id="rId4"/>
    <p:sldId id="432" r:id="rId5"/>
    <p:sldId id="465" r:id="rId6"/>
    <p:sldId id="466" r:id="rId7"/>
    <p:sldId id="467" r:id="rId8"/>
    <p:sldId id="273" r:id="rId9"/>
    <p:sldId id="356" r:id="rId10"/>
    <p:sldId id="468" r:id="rId11"/>
    <p:sldId id="370" r:id="rId12"/>
    <p:sldId id="469" r:id="rId13"/>
    <p:sldId id="421" r:id="rId14"/>
    <p:sldId id="461" r:id="rId15"/>
    <p:sldId id="462" r:id="rId16"/>
    <p:sldId id="433" r:id="rId17"/>
    <p:sldId id="434" r:id="rId18"/>
    <p:sldId id="436" r:id="rId19"/>
    <p:sldId id="435" r:id="rId20"/>
    <p:sldId id="437" r:id="rId21"/>
    <p:sldId id="438" r:id="rId22"/>
    <p:sldId id="440" r:id="rId23"/>
    <p:sldId id="442" r:id="rId24"/>
    <p:sldId id="443" r:id="rId25"/>
    <p:sldId id="444" r:id="rId26"/>
    <p:sldId id="445" r:id="rId27"/>
    <p:sldId id="45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96"/>
    <p:restoredTop sz="94677"/>
  </p:normalViewPr>
  <p:slideViewPr>
    <p:cSldViewPr snapToGrid="0" snapToObjects="1" showGuides="1">
      <p:cViewPr varScale="1">
        <p:scale>
          <a:sx n="118" d="100"/>
          <a:sy n="118" d="100"/>
        </p:scale>
        <p:origin x="216" y="328"/>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10/17/19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10/17/19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a:xfrm>
            <a:off x="1876424" y="1122363"/>
            <a:ext cx="8791575" cy="2387600"/>
          </a:xfrm>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Design pattern: decorator</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DC18-B922-A045-B683-96D79B0EE5DE}"/>
              </a:ext>
            </a:extLst>
          </p:cNvPr>
          <p:cNvSpPr>
            <a:spLocks noGrp="1"/>
          </p:cNvSpPr>
          <p:nvPr>
            <p:ph type="title"/>
          </p:nvPr>
        </p:nvSpPr>
        <p:spPr>
          <a:xfrm>
            <a:off x="1141413" y="288244"/>
            <a:ext cx="9905998" cy="1478570"/>
          </a:xfrm>
        </p:spPr>
        <p:txBody>
          <a:bodyPr/>
          <a:lstStyle/>
          <a:p>
            <a:r>
              <a:rPr lang="en-US" dirty="0"/>
              <a:t>Towards the decorator pattern</a:t>
            </a:r>
          </a:p>
        </p:txBody>
      </p:sp>
      <p:graphicFrame>
        <p:nvGraphicFramePr>
          <p:cNvPr id="6" name="Table 5">
            <a:extLst>
              <a:ext uri="{FF2B5EF4-FFF2-40B4-BE49-F238E27FC236}">
                <a16:creationId xmlns:a16="http://schemas.microsoft.com/office/drawing/2014/main" id="{014AC663-1C0A-FC40-8E82-89AF4C4030A0}"/>
              </a:ext>
            </a:extLst>
          </p:cNvPr>
          <p:cNvGraphicFramePr>
            <a:graphicFrameLocks noGrp="1"/>
          </p:cNvGraphicFramePr>
          <p:nvPr>
            <p:extLst>
              <p:ext uri="{D42A27DB-BD31-4B8C-83A1-F6EECF244321}">
                <p14:modId xmlns:p14="http://schemas.microsoft.com/office/powerpoint/2010/main" val="705920524"/>
              </p:ext>
            </p:extLst>
          </p:nvPr>
        </p:nvGraphicFramePr>
        <p:xfrm>
          <a:off x="2030412" y="1493810"/>
          <a:ext cx="8128000" cy="5090160"/>
        </p:xfrm>
        <a:graphic>
          <a:graphicData uri="http://schemas.openxmlformats.org/drawingml/2006/table">
            <a:tbl>
              <a:tblPr bandRow="1">
                <a:tableStyleId>{21E4AEA4-8DFA-4A89-87EB-49C32662AFE0}</a:tableStyleId>
              </a:tblPr>
              <a:tblGrid>
                <a:gridCol w="4064000">
                  <a:extLst>
                    <a:ext uri="{9D8B030D-6E8A-4147-A177-3AD203B41FA5}">
                      <a16:colId xmlns:a16="http://schemas.microsoft.com/office/drawing/2014/main" val="3806020884"/>
                    </a:ext>
                  </a:extLst>
                </a:gridCol>
                <a:gridCol w="4064000">
                  <a:extLst>
                    <a:ext uri="{9D8B030D-6E8A-4147-A177-3AD203B41FA5}">
                      <a16:colId xmlns:a16="http://schemas.microsoft.com/office/drawing/2014/main" val="1678382473"/>
                    </a:ext>
                  </a:extLst>
                </a:gridCol>
              </a:tblGrid>
              <a:tr h="370840">
                <a:tc>
                  <a:txBody>
                    <a:bodyPr/>
                    <a:lstStyle/>
                    <a:p>
                      <a:r>
                        <a:rPr lang="en-US" dirty="0"/>
                        <a:t>pannenkoek</a:t>
                      </a:r>
                    </a:p>
                  </a:txBody>
                  <a:tcPr/>
                </a:tc>
                <a:tc>
                  <a:txBody>
                    <a:bodyPr/>
                    <a:lstStyle/>
                    <a:p>
                      <a:r>
                        <a:rPr lang="en-US" dirty="0" err="1"/>
                        <a:t>stroop</a:t>
                      </a:r>
                      <a:endParaRPr lang="en-US" dirty="0"/>
                    </a:p>
                  </a:txBody>
                  <a:tcPr/>
                </a:tc>
                <a:extLst>
                  <a:ext uri="{0D108BD9-81ED-4DB2-BD59-A6C34878D82A}">
                    <a16:rowId xmlns:a16="http://schemas.microsoft.com/office/drawing/2014/main" val="283595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bosbessenjam</a:t>
                      </a:r>
                      <a:endParaRPr lang="en-US" dirty="0"/>
                    </a:p>
                  </a:txBody>
                  <a:tcPr/>
                </a:tc>
                <a:extLst>
                  <a:ext uri="{0D108BD9-81ED-4DB2-BD59-A6C34878D82A}">
                    <a16:rowId xmlns:a16="http://schemas.microsoft.com/office/drawing/2014/main" val="1770215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endParaRPr lang="en-US" dirty="0"/>
                    </a:p>
                  </a:txBody>
                  <a:tcPr/>
                </a:tc>
                <a:extLst>
                  <a:ext uri="{0D108BD9-81ED-4DB2-BD59-A6C34878D82A}">
                    <a16:rowId xmlns:a16="http://schemas.microsoft.com/office/drawing/2014/main" val="750700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kaas</a:t>
                      </a:r>
                      <a:endParaRPr lang="en-US" dirty="0"/>
                    </a:p>
                  </a:txBody>
                  <a:tcPr/>
                </a:tc>
                <a:extLst>
                  <a:ext uri="{0D108BD9-81ED-4DB2-BD59-A6C34878D82A}">
                    <a16:rowId xmlns:a16="http://schemas.microsoft.com/office/drawing/2014/main" val="26133330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ui</a:t>
                      </a:r>
                      <a:endParaRPr lang="en-US" dirty="0"/>
                    </a:p>
                  </a:txBody>
                  <a:tcPr/>
                </a:tc>
                <a:extLst>
                  <a:ext uri="{0D108BD9-81ED-4DB2-BD59-A6C34878D82A}">
                    <a16:rowId xmlns:a16="http://schemas.microsoft.com/office/drawing/2014/main" val="2450326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a:t>champignons</a:t>
                      </a:r>
                    </a:p>
                  </a:txBody>
                  <a:tcPr/>
                </a:tc>
                <a:extLst>
                  <a:ext uri="{0D108BD9-81ED-4DB2-BD59-A6C34878D82A}">
                    <a16:rowId xmlns:a16="http://schemas.microsoft.com/office/drawing/2014/main" val="20854925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r>
                        <a:rPr lang="en-US" dirty="0"/>
                        <a:t> &amp; </a:t>
                      </a:r>
                      <a:r>
                        <a:rPr lang="en-US" dirty="0" err="1"/>
                        <a:t>kaas</a:t>
                      </a:r>
                      <a:endParaRPr lang="en-US" dirty="0"/>
                    </a:p>
                  </a:txBody>
                  <a:tcPr/>
                </a:tc>
                <a:extLst>
                  <a:ext uri="{0D108BD9-81ED-4DB2-BD59-A6C34878D82A}">
                    <a16:rowId xmlns:a16="http://schemas.microsoft.com/office/drawing/2014/main" val="31115351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r>
                        <a:rPr lang="en-US" dirty="0"/>
                        <a:t> &amp; </a:t>
                      </a:r>
                      <a:r>
                        <a:rPr lang="en-US" dirty="0" err="1"/>
                        <a:t>stroop</a:t>
                      </a:r>
                      <a:endParaRPr lang="en-US" dirty="0"/>
                    </a:p>
                  </a:txBody>
                  <a:tcPr/>
                </a:tc>
                <a:extLst>
                  <a:ext uri="{0D108BD9-81ED-4DB2-BD59-A6C34878D82A}">
                    <a16:rowId xmlns:a16="http://schemas.microsoft.com/office/drawing/2014/main" val="19279791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r>
                        <a:rPr lang="en-US" dirty="0"/>
                        <a:t> &amp; </a:t>
                      </a:r>
                      <a:r>
                        <a:rPr lang="en-US" dirty="0" err="1"/>
                        <a:t>kaas</a:t>
                      </a:r>
                      <a:r>
                        <a:rPr lang="en-US" dirty="0"/>
                        <a:t> &amp; </a:t>
                      </a:r>
                      <a:r>
                        <a:rPr lang="en-US" dirty="0" err="1"/>
                        <a:t>stroop</a:t>
                      </a:r>
                      <a:endParaRPr lang="en-US" dirty="0"/>
                    </a:p>
                  </a:txBody>
                  <a:tcPr/>
                </a:tc>
                <a:extLst>
                  <a:ext uri="{0D108BD9-81ED-4DB2-BD59-A6C34878D82A}">
                    <a16:rowId xmlns:a16="http://schemas.microsoft.com/office/drawing/2014/main" val="2015529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speltpannenkoek</a:t>
                      </a:r>
                      <a:endParaRPr lang="en-US" dirty="0"/>
                    </a:p>
                  </a:txBody>
                  <a:tcPr/>
                </a:tc>
                <a:tc>
                  <a:txBody>
                    <a:bodyPr/>
                    <a:lstStyle/>
                    <a:p>
                      <a:r>
                        <a:rPr lang="en-US" dirty="0" err="1"/>
                        <a:t>spek</a:t>
                      </a:r>
                      <a:r>
                        <a:rPr lang="en-US" dirty="0"/>
                        <a:t> &amp; </a:t>
                      </a:r>
                      <a:r>
                        <a:rPr lang="en-US" dirty="0" err="1"/>
                        <a:t>kaas</a:t>
                      </a:r>
                      <a:r>
                        <a:rPr lang="en-US" dirty="0"/>
                        <a:t> &amp; </a:t>
                      </a:r>
                      <a:r>
                        <a:rPr lang="en-US" dirty="0" err="1"/>
                        <a:t>nog</a:t>
                      </a:r>
                      <a:r>
                        <a:rPr lang="en-US" dirty="0"/>
                        <a:t> </a:t>
                      </a:r>
                      <a:r>
                        <a:rPr lang="en-US" dirty="0" err="1"/>
                        <a:t>meer</a:t>
                      </a:r>
                      <a:r>
                        <a:rPr lang="en-US" dirty="0"/>
                        <a:t> </a:t>
                      </a:r>
                      <a:r>
                        <a:rPr lang="en-US" dirty="0" err="1"/>
                        <a:t>kaas</a:t>
                      </a:r>
                      <a:endParaRPr lang="en-US" dirty="0"/>
                    </a:p>
                  </a:txBody>
                  <a:tcPr/>
                </a:tc>
                <a:extLst>
                  <a:ext uri="{0D108BD9-81ED-4DB2-BD59-A6C34878D82A}">
                    <a16:rowId xmlns:a16="http://schemas.microsoft.com/office/drawing/2014/main" val="30439615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speltpannenkoek</a:t>
                      </a:r>
                      <a:endParaRPr lang="en-US" dirty="0"/>
                    </a:p>
                  </a:txBody>
                  <a:tcPr/>
                </a:tc>
                <a:tc>
                  <a:txBody>
                    <a:bodyPr/>
                    <a:lstStyle/>
                    <a:p>
                      <a:r>
                        <a:rPr lang="en-US" dirty="0" err="1"/>
                        <a:t>stroop</a:t>
                      </a:r>
                      <a:r>
                        <a:rPr lang="en-US" dirty="0"/>
                        <a:t> &amp; </a:t>
                      </a:r>
                      <a:r>
                        <a:rPr lang="en-US" dirty="0" err="1"/>
                        <a:t>boerenkool</a:t>
                      </a:r>
                      <a:endParaRPr lang="en-US" dirty="0"/>
                    </a:p>
                  </a:txBody>
                  <a:tcPr/>
                </a:tc>
                <a:extLst>
                  <a:ext uri="{0D108BD9-81ED-4DB2-BD59-A6C34878D82A}">
                    <a16:rowId xmlns:a16="http://schemas.microsoft.com/office/drawing/2014/main" val="5230422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speltpannenkoek</a:t>
                      </a:r>
                      <a:endParaRPr lang="en-US" dirty="0"/>
                    </a:p>
                  </a:txBody>
                  <a:tcPr/>
                </a:tc>
                <a:tc>
                  <a:txBody>
                    <a:bodyPr/>
                    <a:lstStyle/>
                    <a:p>
                      <a:r>
                        <a:rPr lang="en-US" dirty="0"/>
                        <a:t>gin &amp; whiskey &amp; </a:t>
                      </a:r>
                      <a:r>
                        <a:rPr lang="en-US" dirty="0" err="1"/>
                        <a:t>geen</a:t>
                      </a:r>
                      <a:r>
                        <a:rPr lang="en-US" dirty="0"/>
                        <a:t> pannenkoek maar </a:t>
                      </a:r>
                      <a:r>
                        <a:rPr lang="en-US" dirty="0" err="1"/>
                        <a:t>een</a:t>
                      </a:r>
                      <a:r>
                        <a:rPr lang="en-US" dirty="0"/>
                        <a:t> </a:t>
                      </a:r>
                      <a:r>
                        <a:rPr lang="en-US" dirty="0" err="1"/>
                        <a:t>glas</a:t>
                      </a:r>
                      <a:endParaRPr lang="en-US" dirty="0"/>
                    </a:p>
                  </a:txBody>
                  <a:tcPr/>
                </a:tc>
                <a:extLst>
                  <a:ext uri="{0D108BD9-81ED-4DB2-BD59-A6C34878D82A}">
                    <a16:rowId xmlns:a16="http://schemas.microsoft.com/office/drawing/2014/main" val="431554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extLst>
                  <a:ext uri="{0D108BD9-81ED-4DB2-BD59-A6C34878D82A}">
                    <a16:rowId xmlns:a16="http://schemas.microsoft.com/office/drawing/2014/main" val="3884410555"/>
                  </a:ext>
                </a:extLst>
              </a:tr>
            </a:tbl>
          </a:graphicData>
        </a:graphic>
      </p:graphicFrame>
    </p:spTree>
    <p:extLst>
      <p:ext uri="{BB962C8B-B14F-4D97-AF65-F5344CB8AC3E}">
        <p14:creationId xmlns:p14="http://schemas.microsoft.com/office/powerpoint/2010/main" val="138600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8E5-F65B-1842-B0D1-8F8BB88DBA1F}"/>
              </a:ext>
            </a:extLst>
          </p:cNvPr>
          <p:cNvSpPr>
            <a:spLocks noGrp="1"/>
          </p:cNvSpPr>
          <p:nvPr>
            <p:ph type="title"/>
          </p:nvPr>
        </p:nvSpPr>
        <p:spPr>
          <a:xfrm>
            <a:off x="6569957" y="618518"/>
            <a:ext cx="4747088" cy="1478570"/>
          </a:xfrm>
        </p:spPr>
        <p:txBody>
          <a:bodyPr>
            <a:normAutofit/>
          </a:bodyPr>
          <a:lstStyle/>
          <a:p>
            <a:r>
              <a:rPr lang="en-US" sz="3600"/>
              <a:t>Towards the decorator pattern</a:t>
            </a:r>
          </a:p>
        </p:txBody>
      </p:sp>
      <p:sp>
        <p:nvSpPr>
          <p:cNvPr id="15"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40E71A4-0B31-7E4B-B366-27D0E896ED3B}"/>
              </a:ext>
            </a:extLst>
          </p:cNvPr>
          <p:cNvPicPr>
            <a:picLocks noChangeAspect="1"/>
          </p:cNvPicPr>
          <p:nvPr/>
        </p:nvPicPr>
        <p:blipFill>
          <a:blip r:embed="rId3"/>
          <a:stretch>
            <a:fillRect/>
          </a:stretch>
        </p:blipFill>
        <p:spPr>
          <a:xfrm>
            <a:off x="1118988" y="1423140"/>
            <a:ext cx="4635583" cy="4015783"/>
          </a:xfrm>
          <a:prstGeom prst="rect">
            <a:avLst/>
          </a:prstGeom>
        </p:spPr>
      </p:pic>
      <p:sp>
        <p:nvSpPr>
          <p:cNvPr id="3" name="Content Placeholder 2">
            <a:extLst>
              <a:ext uri="{FF2B5EF4-FFF2-40B4-BE49-F238E27FC236}">
                <a16:creationId xmlns:a16="http://schemas.microsoft.com/office/drawing/2014/main" id="{66F31AD9-62C0-9D49-9A24-24A21B236F3B}"/>
              </a:ext>
            </a:extLst>
          </p:cNvPr>
          <p:cNvSpPr>
            <a:spLocks noGrp="1"/>
          </p:cNvSpPr>
          <p:nvPr>
            <p:ph idx="1"/>
          </p:nvPr>
        </p:nvSpPr>
        <p:spPr>
          <a:xfrm>
            <a:off x="6569957" y="2249487"/>
            <a:ext cx="4747087" cy="3541714"/>
          </a:xfrm>
        </p:spPr>
        <p:txBody>
          <a:bodyPr>
            <a:normAutofit/>
          </a:bodyPr>
          <a:lstStyle/>
          <a:p>
            <a:pPr>
              <a:lnSpc>
                <a:spcPct val="110000"/>
              </a:lnSpc>
            </a:pPr>
            <a:r>
              <a:rPr lang="en-US" sz="3200"/>
              <a:t>Suppose we have our </a:t>
            </a:r>
            <a:r>
              <a:rPr lang="en-US" sz="3200" err="1"/>
              <a:t>SalesOrder</a:t>
            </a:r>
            <a:r>
              <a:rPr lang="en-US" sz="3200"/>
              <a:t> class, capable of handling different tax calculations (you should recognize the Strategy pattern)</a:t>
            </a:r>
            <a:endParaRPr lang="en-US" sz="3200">
              <a:effectLst/>
            </a:endParaRPr>
          </a:p>
        </p:txBody>
      </p:sp>
    </p:spTree>
    <p:extLst>
      <p:ext uri="{BB962C8B-B14F-4D97-AF65-F5344CB8AC3E}">
        <p14:creationId xmlns:p14="http://schemas.microsoft.com/office/powerpoint/2010/main" val="263701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8E5-F65B-1842-B0D1-8F8BB88DBA1F}"/>
              </a:ext>
            </a:extLst>
          </p:cNvPr>
          <p:cNvSpPr>
            <a:spLocks noGrp="1"/>
          </p:cNvSpPr>
          <p:nvPr>
            <p:ph type="title"/>
          </p:nvPr>
        </p:nvSpPr>
        <p:spPr>
          <a:xfrm>
            <a:off x="6569957" y="618518"/>
            <a:ext cx="4747088" cy="1478570"/>
          </a:xfrm>
        </p:spPr>
        <p:txBody>
          <a:bodyPr>
            <a:normAutofit/>
          </a:bodyPr>
          <a:lstStyle/>
          <a:p>
            <a:r>
              <a:rPr lang="en-US" sz="3600" dirty="0"/>
              <a:t>Changing requirements…</a:t>
            </a:r>
          </a:p>
        </p:txBody>
      </p:sp>
      <p:sp>
        <p:nvSpPr>
          <p:cNvPr id="14"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C3CB215-E9DF-8A4F-83BB-770BA591B518}"/>
              </a:ext>
            </a:extLst>
          </p:cNvPr>
          <p:cNvPicPr>
            <a:picLocks noChangeAspect="1"/>
          </p:cNvPicPr>
          <p:nvPr/>
        </p:nvPicPr>
        <p:blipFill>
          <a:blip r:embed="rId3"/>
          <a:stretch>
            <a:fillRect/>
          </a:stretch>
        </p:blipFill>
        <p:spPr>
          <a:xfrm>
            <a:off x="1118988" y="2146124"/>
            <a:ext cx="4635583" cy="2569814"/>
          </a:xfrm>
          <a:prstGeom prst="rect">
            <a:avLst/>
          </a:prstGeom>
        </p:spPr>
      </p:pic>
      <p:sp>
        <p:nvSpPr>
          <p:cNvPr id="3" name="Content Placeholder 2">
            <a:extLst>
              <a:ext uri="{FF2B5EF4-FFF2-40B4-BE49-F238E27FC236}">
                <a16:creationId xmlns:a16="http://schemas.microsoft.com/office/drawing/2014/main" id="{66F31AD9-62C0-9D49-9A24-24A21B236F3B}"/>
              </a:ext>
            </a:extLst>
          </p:cNvPr>
          <p:cNvSpPr>
            <a:spLocks noGrp="1"/>
          </p:cNvSpPr>
          <p:nvPr>
            <p:ph idx="1"/>
          </p:nvPr>
        </p:nvSpPr>
        <p:spPr>
          <a:xfrm>
            <a:off x="6569957" y="2249487"/>
            <a:ext cx="4747087" cy="3541714"/>
          </a:xfrm>
        </p:spPr>
        <p:txBody>
          <a:bodyPr>
            <a:normAutofit/>
          </a:bodyPr>
          <a:lstStyle/>
          <a:p>
            <a:r>
              <a:rPr lang="en-US" sz="3200"/>
              <a:t>But now suppose that we need to print receipts as well </a:t>
            </a:r>
            <a:endParaRPr lang="en-US" sz="3200">
              <a:effectLst/>
            </a:endParaRPr>
          </a:p>
        </p:txBody>
      </p:sp>
    </p:spTree>
    <p:extLst>
      <p:ext uri="{BB962C8B-B14F-4D97-AF65-F5344CB8AC3E}">
        <p14:creationId xmlns:p14="http://schemas.microsoft.com/office/powerpoint/2010/main" val="79237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5B82-9AD6-694C-9CB5-87620E9A632D}"/>
              </a:ext>
            </a:extLst>
          </p:cNvPr>
          <p:cNvSpPr>
            <a:spLocks noGrp="1"/>
          </p:cNvSpPr>
          <p:nvPr>
            <p:ph type="title"/>
          </p:nvPr>
        </p:nvSpPr>
        <p:spPr/>
        <p:txBody>
          <a:bodyPr/>
          <a:lstStyle/>
          <a:p>
            <a:r>
              <a:rPr lang="en-US" dirty="0"/>
              <a:t>Receipt printing</a:t>
            </a:r>
          </a:p>
        </p:txBody>
      </p:sp>
      <p:sp>
        <p:nvSpPr>
          <p:cNvPr id="3" name="Content Placeholder 2">
            <a:extLst>
              <a:ext uri="{FF2B5EF4-FFF2-40B4-BE49-F238E27FC236}">
                <a16:creationId xmlns:a16="http://schemas.microsoft.com/office/drawing/2014/main" id="{6BE38230-CE73-ED46-BFA8-229B8EBDE27A}"/>
              </a:ext>
            </a:extLst>
          </p:cNvPr>
          <p:cNvSpPr>
            <a:spLocks noGrp="1"/>
          </p:cNvSpPr>
          <p:nvPr>
            <p:ph idx="1"/>
          </p:nvPr>
        </p:nvSpPr>
        <p:spPr>
          <a:xfrm>
            <a:off x="1141412" y="2249487"/>
            <a:ext cx="9905999" cy="3866500"/>
          </a:xfrm>
        </p:spPr>
        <p:txBody>
          <a:bodyPr>
            <a:normAutofit fontScale="85000" lnSpcReduction="20000"/>
          </a:bodyPr>
          <a:lstStyle/>
          <a:p>
            <a:pPr marL="0" indent="0">
              <a:buNone/>
            </a:pPr>
            <a:r>
              <a:rPr lang="en-US" dirty="0"/>
              <a:t>Each sales receipt may be decorated with additional information in the header and footer </a:t>
            </a:r>
          </a:p>
          <a:p>
            <a:r>
              <a:rPr lang="en-US" dirty="0"/>
              <a:t>address and tax information</a:t>
            </a:r>
          </a:p>
          <a:p>
            <a:r>
              <a:rPr lang="en-US" dirty="0"/>
              <a:t>customer loyalty points, if applicable </a:t>
            </a:r>
          </a:p>
          <a:p>
            <a:r>
              <a:rPr lang="en-US" dirty="0"/>
              <a:t>import/export fees, if applicable</a:t>
            </a:r>
          </a:p>
          <a:p>
            <a:r>
              <a:rPr lang="en-US" dirty="0"/>
              <a:t>discount code for your next order, if applicable </a:t>
            </a:r>
          </a:p>
          <a:p>
            <a:r>
              <a:rPr lang="en-US" dirty="0"/>
              <a:t>... </a:t>
            </a:r>
            <a:endParaRPr lang="en-US" dirty="0">
              <a:effectLst/>
            </a:endParaRPr>
          </a:p>
        </p:txBody>
      </p:sp>
    </p:spTree>
    <p:extLst>
      <p:ext uri="{BB962C8B-B14F-4D97-AF65-F5344CB8AC3E}">
        <p14:creationId xmlns:p14="http://schemas.microsoft.com/office/powerpoint/2010/main" val="40788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2386888-1A0A-7F44-AAC6-4F67B5335F3A}"/>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kern="1200" cap="all" baseline="0">
                <a:solidFill>
                  <a:schemeClr val="tx1"/>
                </a:solidFill>
                <a:latin typeface="+mj-lt"/>
                <a:ea typeface="+mj-ea"/>
                <a:cs typeface="+mj-cs"/>
              </a:rPr>
              <a:t>First solution</a:t>
            </a:r>
          </a:p>
        </p:txBody>
      </p:sp>
      <p:sp>
        <p:nvSpPr>
          <p:cNvPr id="68" name="Round Diagonal Corner Rectangle 6">
            <a:extLst>
              <a:ext uri="{FF2B5EF4-FFF2-40B4-BE49-F238E27FC236}">
                <a16:creationId xmlns:a16="http://schemas.microsoft.com/office/drawing/2014/main" id="{60B8E1AF-8762-4AD6-9888-EC0606086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4C8514-B92C-AE46-A01F-2598364C5AC9}"/>
              </a:ext>
            </a:extLst>
          </p:cNvPr>
          <p:cNvPicPr>
            <a:picLocks noChangeAspect="1"/>
          </p:cNvPicPr>
          <p:nvPr/>
        </p:nvPicPr>
        <p:blipFill>
          <a:blip r:embed="rId4"/>
          <a:stretch>
            <a:fillRect/>
          </a:stretch>
        </p:blipFill>
        <p:spPr>
          <a:xfrm>
            <a:off x="3112341" y="951493"/>
            <a:ext cx="5989256" cy="2975493"/>
          </a:xfrm>
          <a:prstGeom prst="rect">
            <a:avLst/>
          </a:prstGeom>
        </p:spPr>
      </p:pic>
    </p:spTree>
    <p:extLst>
      <p:ext uri="{BB962C8B-B14F-4D97-AF65-F5344CB8AC3E}">
        <p14:creationId xmlns:p14="http://schemas.microsoft.com/office/powerpoint/2010/main" val="212258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B2BE-21A8-D647-9BCE-0D5E4BBF4659}"/>
              </a:ext>
            </a:extLst>
          </p:cNvPr>
          <p:cNvSpPr>
            <a:spLocks noGrp="1"/>
          </p:cNvSpPr>
          <p:nvPr>
            <p:ph type="title"/>
          </p:nvPr>
        </p:nvSpPr>
        <p:spPr/>
        <p:txBody>
          <a:bodyPr/>
          <a:lstStyle/>
          <a:p>
            <a:r>
              <a:rPr lang="en-US" dirty="0"/>
              <a:t>Critique</a:t>
            </a:r>
          </a:p>
        </p:txBody>
      </p:sp>
      <p:sp>
        <p:nvSpPr>
          <p:cNvPr id="3" name="Content Placeholder 2">
            <a:extLst>
              <a:ext uri="{FF2B5EF4-FFF2-40B4-BE49-F238E27FC236}">
                <a16:creationId xmlns:a16="http://schemas.microsoft.com/office/drawing/2014/main" id="{9944EFF6-56CC-2A48-9605-DF0DFBC2B482}"/>
              </a:ext>
            </a:extLst>
          </p:cNvPr>
          <p:cNvSpPr>
            <a:spLocks noGrp="1"/>
          </p:cNvSpPr>
          <p:nvPr>
            <p:ph idx="1"/>
          </p:nvPr>
        </p:nvSpPr>
        <p:spPr/>
        <p:txBody>
          <a:bodyPr>
            <a:normAutofit fontScale="92500" lnSpcReduction="10000"/>
          </a:bodyPr>
          <a:lstStyle/>
          <a:p>
            <a:pPr marL="0" indent="0">
              <a:buNone/>
            </a:pPr>
            <a:r>
              <a:rPr lang="en-US" dirty="0"/>
              <a:t>This will work but: </a:t>
            </a:r>
          </a:p>
          <a:p>
            <a:r>
              <a:rPr lang="en-US" dirty="0"/>
              <a:t>you need to include a lot of switches in the Header and Footer classes to decide what to print (bad code smell) </a:t>
            </a:r>
          </a:p>
          <a:p>
            <a:r>
              <a:rPr lang="en-US" dirty="0"/>
              <a:t>you will mix the code that prints the headers with the control code, deciding which headers to print (weak cohesion) </a:t>
            </a:r>
          </a:p>
          <a:p>
            <a:pPr marL="0" indent="0">
              <a:buNone/>
            </a:pPr>
            <a:r>
              <a:rPr lang="en-US" dirty="0"/>
              <a:t>Can we do better? </a:t>
            </a:r>
            <a:endParaRPr lang="en-US" dirty="0">
              <a:effectLst/>
            </a:endParaRPr>
          </a:p>
        </p:txBody>
      </p:sp>
    </p:spTree>
    <p:extLst>
      <p:ext uri="{BB962C8B-B14F-4D97-AF65-F5344CB8AC3E}">
        <p14:creationId xmlns:p14="http://schemas.microsoft.com/office/powerpoint/2010/main" val="393081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BFE1-DB10-D549-A7CB-866364A01A55}"/>
              </a:ext>
            </a:extLst>
          </p:cNvPr>
          <p:cNvSpPr>
            <a:spLocks noGrp="1"/>
          </p:cNvSpPr>
          <p:nvPr>
            <p:ph type="title"/>
          </p:nvPr>
        </p:nvSpPr>
        <p:spPr/>
        <p:txBody>
          <a:bodyPr/>
          <a:lstStyle/>
          <a:p>
            <a:r>
              <a:rPr lang="en-US" dirty="0"/>
              <a:t>The decorator pattern</a:t>
            </a:r>
          </a:p>
        </p:txBody>
      </p:sp>
      <p:sp>
        <p:nvSpPr>
          <p:cNvPr id="3" name="Content Placeholder 2">
            <a:extLst>
              <a:ext uri="{FF2B5EF4-FFF2-40B4-BE49-F238E27FC236}">
                <a16:creationId xmlns:a16="http://schemas.microsoft.com/office/drawing/2014/main" id="{2812A6F7-B308-9340-BF3E-7585865CC395}"/>
              </a:ext>
            </a:extLst>
          </p:cNvPr>
          <p:cNvSpPr>
            <a:spLocks noGrp="1"/>
          </p:cNvSpPr>
          <p:nvPr>
            <p:ph idx="1"/>
          </p:nvPr>
        </p:nvSpPr>
        <p:spPr>
          <a:xfrm>
            <a:off x="1141412" y="1963712"/>
            <a:ext cx="9905999" cy="4392118"/>
          </a:xfrm>
        </p:spPr>
        <p:txBody>
          <a:bodyPr>
            <a:normAutofit/>
          </a:bodyPr>
          <a:lstStyle/>
          <a:p>
            <a:pPr marL="0" indent="0">
              <a:buNone/>
            </a:pPr>
            <a:r>
              <a:rPr lang="en-US" dirty="0"/>
              <a:t>The Gang of Four describes the intent of the decorator pattern as: </a:t>
            </a:r>
          </a:p>
          <a:p>
            <a:pPr marL="457200" lvl="1" indent="0">
              <a:buNone/>
            </a:pPr>
            <a:r>
              <a:rPr lang="en-US" i="1" dirty="0"/>
              <a:t>Attach additional responsibilities to an object dynamically. Decorators provide a flexible alternative for extending functionality. </a:t>
            </a:r>
            <a:endParaRPr lang="en-US" i="1" dirty="0">
              <a:effectLst/>
            </a:endParaRPr>
          </a:p>
        </p:txBody>
      </p:sp>
    </p:spTree>
    <p:extLst>
      <p:ext uri="{BB962C8B-B14F-4D97-AF65-F5344CB8AC3E}">
        <p14:creationId xmlns:p14="http://schemas.microsoft.com/office/powerpoint/2010/main" val="534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40F3-BDC7-2D46-B2E5-2D41065887C4}"/>
              </a:ext>
            </a:extLst>
          </p:cNvPr>
          <p:cNvSpPr>
            <a:spLocks noGrp="1"/>
          </p:cNvSpPr>
          <p:nvPr>
            <p:ph type="title"/>
          </p:nvPr>
        </p:nvSpPr>
        <p:spPr/>
        <p:txBody>
          <a:bodyPr/>
          <a:lstStyle/>
          <a:p>
            <a:r>
              <a:rPr lang="en-US" dirty="0"/>
              <a:t>A chain of decorators</a:t>
            </a:r>
          </a:p>
        </p:txBody>
      </p:sp>
      <p:sp>
        <p:nvSpPr>
          <p:cNvPr id="3" name="Content Placeholder 2">
            <a:extLst>
              <a:ext uri="{FF2B5EF4-FFF2-40B4-BE49-F238E27FC236}">
                <a16:creationId xmlns:a16="http://schemas.microsoft.com/office/drawing/2014/main" id="{81BFC357-3FB4-B44C-98DE-67C7E2BEDDE4}"/>
              </a:ext>
            </a:extLst>
          </p:cNvPr>
          <p:cNvSpPr>
            <a:spLocks noGrp="1"/>
          </p:cNvSpPr>
          <p:nvPr>
            <p:ph idx="1"/>
          </p:nvPr>
        </p:nvSpPr>
        <p:spPr>
          <a:xfrm>
            <a:off x="1141412" y="1883229"/>
            <a:ext cx="9905999" cy="3907972"/>
          </a:xfrm>
        </p:spPr>
        <p:txBody>
          <a:bodyPr>
            <a:normAutofit fontScale="85000" lnSpcReduction="10000"/>
          </a:bodyPr>
          <a:lstStyle/>
          <a:p>
            <a:pPr marL="0" indent="0">
              <a:buNone/>
            </a:pPr>
            <a:r>
              <a:rPr lang="en-US" dirty="0"/>
              <a:t>Intuitively, you can think of decorators as a chain of Decorator objects that all add some new functionality to concrete component.</a:t>
            </a:r>
          </a:p>
          <a:p>
            <a:endParaRPr lang="en-US" dirty="0">
              <a:effectLst/>
            </a:endParaRPr>
          </a:p>
          <a:p>
            <a:endParaRPr lang="en-US" dirty="0">
              <a:effectLst/>
            </a:endParaRPr>
          </a:p>
          <a:p>
            <a:pPr marL="0" indent="0">
              <a:buNone/>
            </a:pPr>
            <a:r>
              <a:rPr lang="en-US" dirty="0"/>
              <a:t>Example: </a:t>
            </a:r>
          </a:p>
          <a:p>
            <a:pPr marL="0" indent="0">
              <a:buNone/>
            </a:pPr>
            <a:r>
              <a:rPr lang="en-US" dirty="0"/>
              <a:t>	</a:t>
            </a:r>
            <a:r>
              <a:rPr lang="en-US" b="1" dirty="0" err="1"/>
              <a:t>stroop</a:t>
            </a:r>
            <a:r>
              <a:rPr lang="en-US" b="1" dirty="0"/>
              <a:t> → </a:t>
            </a:r>
            <a:r>
              <a:rPr lang="en-US" b="1" dirty="0" err="1"/>
              <a:t>kaas</a:t>
            </a:r>
            <a:r>
              <a:rPr lang="en-US" b="1" dirty="0"/>
              <a:t> → </a:t>
            </a:r>
            <a:r>
              <a:rPr lang="en-US" b="1" dirty="0" err="1"/>
              <a:t>spek</a:t>
            </a:r>
            <a:r>
              <a:rPr lang="en-US" b="1" dirty="0"/>
              <a:t> → </a:t>
            </a:r>
            <a:r>
              <a:rPr lang="en-US" b="1" dirty="0" err="1"/>
              <a:t>speltpannenkoek</a:t>
            </a:r>
            <a:endParaRPr lang="en-US" b="1" dirty="0"/>
          </a:p>
          <a:p>
            <a:pPr marL="0" indent="0">
              <a:buNone/>
            </a:pPr>
            <a:r>
              <a:rPr lang="en-US" dirty="0"/>
              <a:t>How can we organize this in a design? </a:t>
            </a:r>
          </a:p>
          <a:p>
            <a:endParaRPr lang="en-US" dirty="0">
              <a:effectLst/>
            </a:endParaRPr>
          </a:p>
        </p:txBody>
      </p:sp>
      <p:pic>
        <p:nvPicPr>
          <p:cNvPr id="5" name="Picture 4">
            <a:extLst>
              <a:ext uri="{FF2B5EF4-FFF2-40B4-BE49-F238E27FC236}">
                <a16:creationId xmlns:a16="http://schemas.microsoft.com/office/drawing/2014/main" id="{42DA9598-CA2E-4641-9511-C1768E4AAA70}"/>
              </a:ext>
            </a:extLst>
          </p:cNvPr>
          <p:cNvPicPr>
            <a:picLocks noChangeAspect="1"/>
          </p:cNvPicPr>
          <p:nvPr/>
        </p:nvPicPr>
        <p:blipFill>
          <a:blip r:embed="rId2"/>
          <a:stretch>
            <a:fillRect/>
          </a:stretch>
        </p:blipFill>
        <p:spPr>
          <a:xfrm>
            <a:off x="2333798" y="3071132"/>
            <a:ext cx="7524404" cy="715736"/>
          </a:xfrm>
          <a:prstGeom prst="rect">
            <a:avLst/>
          </a:prstGeom>
          <a:solidFill>
            <a:schemeClr val="tx1"/>
          </a:solidFill>
        </p:spPr>
      </p:pic>
    </p:spTree>
    <p:extLst>
      <p:ext uri="{BB962C8B-B14F-4D97-AF65-F5344CB8AC3E}">
        <p14:creationId xmlns:p14="http://schemas.microsoft.com/office/powerpoint/2010/main" val="25486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35"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8"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9"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2"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7"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9"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D05A89C-5505-364B-B896-4717F8BDA07F}"/>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kern="1200" cap="all" baseline="0">
                <a:solidFill>
                  <a:schemeClr val="tx1"/>
                </a:solidFill>
                <a:latin typeface="+mj-lt"/>
                <a:ea typeface="+mj-ea"/>
                <a:cs typeface="+mj-cs"/>
              </a:rPr>
              <a:t>The decorator pattern</a:t>
            </a:r>
          </a:p>
        </p:txBody>
      </p:sp>
      <p:sp>
        <p:nvSpPr>
          <p:cNvPr id="193" name="Round Diagonal Corner Rectangle 6">
            <a:extLst>
              <a:ext uri="{FF2B5EF4-FFF2-40B4-BE49-F238E27FC236}">
                <a16:creationId xmlns:a16="http://schemas.microsoft.com/office/drawing/2014/main" id="{0E24CF0B-9BD9-4126-80C9-FF28141AC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5FBD7E-F711-514C-AFD1-8350C54696C5}"/>
              </a:ext>
            </a:extLst>
          </p:cNvPr>
          <p:cNvPicPr>
            <a:picLocks noChangeAspect="1"/>
          </p:cNvPicPr>
          <p:nvPr/>
        </p:nvPicPr>
        <p:blipFill>
          <a:blip r:embed="rId4"/>
          <a:stretch>
            <a:fillRect/>
          </a:stretch>
        </p:blipFill>
        <p:spPr>
          <a:xfrm>
            <a:off x="1281067" y="1136606"/>
            <a:ext cx="5788223" cy="4577297"/>
          </a:xfrm>
          <a:prstGeom prst="rect">
            <a:avLst/>
          </a:prstGeom>
        </p:spPr>
      </p:pic>
    </p:spTree>
    <p:extLst>
      <p:ext uri="{BB962C8B-B14F-4D97-AF65-F5344CB8AC3E}">
        <p14:creationId xmlns:p14="http://schemas.microsoft.com/office/powerpoint/2010/main" val="406695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A5EE-27B6-E84B-B877-AF88DA1E23F6}"/>
              </a:ext>
            </a:extLst>
          </p:cNvPr>
          <p:cNvSpPr>
            <a:spLocks noGrp="1"/>
          </p:cNvSpPr>
          <p:nvPr>
            <p:ph type="title"/>
          </p:nvPr>
        </p:nvSpPr>
        <p:spPr/>
        <p:txBody>
          <a:bodyPr/>
          <a:lstStyle/>
          <a:p>
            <a:r>
              <a:rPr lang="en-US" dirty="0"/>
              <a:t>Decorators and recursion</a:t>
            </a:r>
          </a:p>
        </p:txBody>
      </p:sp>
      <p:sp>
        <p:nvSpPr>
          <p:cNvPr id="3" name="Content Placeholder 2">
            <a:extLst>
              <a:ext uri="{FF2B5EF4-FFF2-40B4-BE49-F238E27FC236}">
                <a16:creationId xmlns:a16="http://schemas.microsoft.com/office/drawing/2014/main" id="{ABDF8B65-1822-D241-B9BC-99929DC954CB}"/>
              </a:ext>
            </a:extLst>
          </p:cNvPr>
          <p:cNvSpPr>
            <a:spLocks noGrp="1"/>
          </p:cNvSpPr>
          <p:nvPr>
            <p:ph idx="1"/>
          </p:nvPr>
        </p:nvSpPr>
        <p:spPr/>
        <p:txBody>
          <a:bodyPr>
            <a:normAutofit/>
          </a:bodyPr>
          <a:lstStyle/>
          <a:p>
            <a:r>
              <a:rPr lang="en-US" dirty="0"/>
              <a:t>The Decorator class has a recursive component</a:t>
            </a:r>
          </a:p>
          <a:p>
            <a:r>
              <a:rPr lang="en-US" dirty="0"/>
              <a:t>It uses a two-level deep inheritance hierarchy – for good reason! </a:t>
            </a:r>
            <a:endParaRPr lang="en-US" dirty="0">
              <a:effectLst/>
            </a:endParaRPr>
          </a:p>
        </p:txBody>
      </p:sp>
    </p:spTree>
    <p:extLst>
      <p:ext uri="{BB962C8B-B14F-4D97-AF65-F5344CB8AC3E}">
        <p14:creationId xmlns:p14="http://schemas.microsoft.com/office/powerpoint/2010/main" val="379576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a:xfrm>
            <a:off x="1141411" y="748240"/>
            <a:ext cx="9906000" cy="1117073"/>
          </a:xfrm>
        </p:spPr>
        <p:txBody>
          <a:bodyPr>
            <a:normAutofit/>
          </a:bodyPr>
          <a:lstStyle/>
          <a:p>
            <a:pPr algn="ctr"/>
            <a:r>
              <a:rPr lang="en-US" sz="4000" dirty="0"/>
              <a:t>This lecture</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206500" y="2249487"/>
            <a:ext cx="9840911" cy="3541714"/>
          </a:xfrm>
        </p:spPr>
        <p:txBody>
          <a:bodyPr anchor="t">
            <a:normAutofit/>
          </a:bodyPr>
          <a:lstStyle/>
          <a:p>
            <a:r>
              <a:rPr lang="en-US" dirty="0"/>
              <a:t>Recursion</a:t>
            </a:r>
          </a:p>
          <a:p>
            <a:r>
              <a:rPr lang="en-US" dirty="0">
                <a:effectLst/>
              </a:rPr>
              <a:t>Decorator pattern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3845738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5"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328FD5A-BAE7-9441-9001-E45F3FEFA5B6}"/>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400" kern="1200" cap="all" baseline="0">
                <a:solidFill>
                  <a:schemeClr val="tx1"/>
                </a:solidFill>
                <a:latin typeface="+mj-lt"/>
                <a:ea typeface="+mj-ea"/>
                <a:cs typeface="+mj-cs"/>
              </a:rPr>
              <a:t>Applying the decorator pattern</a:t>
            </a:r>
          </a:p>
        </p:txBody>
      </p:sp>
      <p:sp>
        <p:nvSpPr>
          <p:cNvPr id="70"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D695A3-6760-8642-A769-AE51A5B6B86B}"/>
              </a:ext>
            </a:extLst>
          </p:cNvPr>
          <p:cNvPicPr>
            <a:picLocks noChangeAspect="1"/>
          </p:cNvPicPr>
          <p:nvPr/>
        </p:nvPicPr>
        <p:blipFill>
          <a:blip r:embed="rId4"/>
          <a:stretch>
            <a:fillRect/>
          </a:stretch>
        </p:blipFill>
        <p:spPr>
          <a:xfrm>
            <a:off x="6421396" y="1592357"/>
            <a:ext cx="4635583" cy="3665795"/>
          </a:xfrm>
          <a:prstGeom prst="rect">
            <a:avLst/>
          </a:prstGeom>
        </p:spPr>
      </p:pic>
    </p:spTree>
    <p:extLst>
      <p:ext uri="{BB962C8B-B14F-4D97-AF65-F5344CB8AC3E}">
        <p14:creationId xmlns:p14="http://schemas.microsoft.com/office/powerpoint/2010/main" val="123509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9E74-4844-2748-9038-725BAEF94F27}"/>
              </a:ext>
            </a:extLst>
          </p:cNvPr>
          <p:cNvSpPr>
            <a:spLocks noGrp="1"/>
          </p:cNvSpPr>
          <p:nvPr>
            <p:ph type="title"/>
          </p:nvPr>
        </p:nvSpPr>
        <p:spPr/>
        <p:txBody>
          <a:bodyPr/>
          <a:lstStyle/>
          <a:p>
            <a:r>
              <a:rPr lang="en-US" dirty="0"/>
              <a:t>Keep order!</a:t>
            </a:r>
          </a:p>
        </p:txBody>
      </p:sp>
      <p:sp>
        <p:nvSpPr>
          <p:cNvPr id="3" name="Content Placeholder 2">
            <a:extLst>
              <a:ext uri="{FF2B5EF4-FFF2-40B4-BE49-F238E27FC236}">
                <a16:creationId xmlns:a16="http://schemas.microsoft.com/office/drawing/2014/main" id="{38FACD32-C4D0-114E-B86C-8E4EB16CBC1A}"/>
              </a:ext>
            </a:extLst>
          </p:cNvPr>
          <p:cNvSpPr>
            <a:spLocks noGrp="1"/>
          </p:cNvSpPr>
          <p:nvPr>
            <p:ph idx="1"/>
          </p:nvPr>
        </p:nvSpPr>
        <p:spPr>
          <a:xfrm>
            <a:off x="1141412" y="1763486"/>
            <a:ext cx="9905999" cy="4604657"/>
          </a:xfrm>
        </p:spPr>
        <p:txBody>
          <a:bodyPr>
            <a:normAutofit fontScale="85000" lnSpcReduction="20000"/>
          </a:bodyPr>
          <a:lstStyle/>
          <a:p>
            <a:pPr marL="0" indent="0">
              <a:buNone/>
            </a:pPr>
            <a:r>
              <a:rPr lang="en-US" dirty="0"/>
              <a:t>Note that you can call the next receipt(decorator) </a:t>
            </a:r>
            <a:r>
              <a:rPr lang="en-US" i="1" dirty="0"/>
              <a:t>before</a:t>
            </a:r>
            <a:r>
              <a:rPr lang="en-US" dirty="0"/>
              <a:t> or </a:t>
            </a:r>
            <a:r>
              <a:rPr lang="en-US" i="1" dirty="0"/>
              <a:t>after</a:t>
            </a:r>
            <a:r>
              <a:rPr lang="en-US" dirty="0"/>
              <a:t> executing the component. </a:t>
            </a:r>
          </a:p>
          <a:p>
            <a:pPr marL="0" indent="0">
              <a:buNone/>
            </a:pPr>
            <a:r>
              <a:rPr lang="en-US" sz="2400" dirty="0">
                <a:latin typeface="Lucida Console" panose="020B0609040504020204" pitchFamily="49" charset="0"/>
              </a:rPr>
              <a:t>class </a:t>
            </a:r>
            <a:r>
              <a:rPr lang="en-US" sz="2400" dirty="0" err="1">
                <a:latin typeface="Lucida Console" panose="020B0609040504020204" pitchFamily="49" charset="0"/>
              </a:rPr>
              <a:t>LoyaltyPointsDecorator</a:t>
            </a:r>
            <a:r>
              <a:rPr lang="en-US" sz="2400" dirty="0">
                <a:latin typeface="Lucida Console" panose="020B0609040504020204" pitchFamily="49" charset="0"/>
              </a:rPr>
              <a:t> : </a:t>
            </a:r>
            <a:r>
              <a:rPr lang="en-US" sz="2400" dirty="0" err="1">
                <a:latin typeface="Lucida Console" panose="020B0609040504020204" pitchFamily="49" charset="0"/>
              </a:rPr>
              <a:t>ReceiptDecorator</a:t>
            </a:r>
            <a:r>
              <a:rPr lang="en-US" sz="2400" dirty="0">
                <a:latin typeface="Lucida Console" panose="020B0609040504020204" pitchFamily="49" charset="0"/>
              </a:rPr>
              <a:t> { </a:t>
            </a:r>
          </a:p>
          <a:p>
            <a:pPr marL="0" indent="0">
              <a:buNone/>
            </a:pPr>
            <a:r>
              <a:rPr lang="en-US" sz="2400" dirty="0">
                <a:latin typeface="Lucida Console" panose="020B0609040504020204" pitchFamily="49" charset="0"/>
              </a:rPr>
              <a:t>	public void print() {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Console.WriteLine</a:t>
            </a:r>
            <a:r>
              <a:rPr lang="en-US" sz="2400" dirty="0">
                <a:latin typeface="Lucida Console" panose="020B0609040504020204" pitchFamily="49" charset="0"/>
              </a:rPr>
              <a:t>("10 points earned");</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receipt.print</a:t>
            </a:r>
            <a:r>
              <a:rPr lang="en-US" sz="2400" dirty="0">
                <a:latin typeface="Lucida Console" panose="020B0609040504020204" pitchFamily="49" charset="0"/>
              </a:rPr>
              <a:t>();</a:t>
            </a:r>
          </a:p>
          <a:p>
            <a:pPr marL="0" indent="0">
              <a:buNone/>
            </a:pPr>
            <a:r>
              <a:rPr lang="en-US" sz="2400" dirty="0">
                <a:latin typeface="Lucida Console" panose="020B0609040504020204" pitchFamily="49" charset="0"/>
              </a:rPr>
              <a:t>	} </a:t>
            </a:r>
          </a:p>
          <a:p>
            <a:pPr marL="0" indent="0">
              <a:buNone/>
            </a:pPr>
            <a:r>
              <a:rPr lang="en-US" sz="2400" dirty="0">
                <a:latin typeface="Lucida Console" panose="020B0609040504020204" pitchFamily="49" charset="0"/>
              </a:rPr>
              <a:t>} </a:t>
            </a:r>
          </a:p>
          <a:p>
            <a:pPr marL="0" indent="0">
              <a:buNone/>
            </a:pPr>
            <a:r>
              <a:rPr lang="en-US" dirty="0"/>
              <a:t>The order we choose determines whether we get headers or footers. </a:t>
            </a:r>
          </a:p>
          <a:p>
            <a:pPr marL="0" indent="0">
              <a:buNone/>
            </a:pPr>
            <a:r>
              <a:rPr lang="en-US" b="1" dirty="0"/>
              <a:t>Question: </a:t>
            </a:r>
            <a:r>
              <a:rPr lang="en-US" dirty="0"/>
              <a:t>is LPD a header or a footer? </a:t>
            </a:r>
            <a:endParaRPr lang="en-US" dirty="0">
              <a:effectLst/>
            </a:endParaRPr>
          </a:p>
        </p:txBody>
      </p:sp>
    </p:spTree>
    <p:extLst>
      <p:ext uri="{BB962C8B-B14F-4D97-AF65-F5344CB8AC3E}">
        <p14:creationId xmlns:p14="http://schemas.microsoft.com/office/powerpoint/2010/main" val="85856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AF04-4EA4-684A-90FE-BF902A71699C}"/>
              </a:ext>
            </a:extLst>
          </p:cNvPr>
          <p:cNvSpPr>
            <a:spLocks noGrp="1"/>
          </p:cNvSpPr>
          <p:nvPr>
            <p:ph type="title"/>
          </p:nvPr>
        </p:nvSpPr>
        <p:spPr/>
        <p:txBody>
          <a:bodyPr/>
          <a:lstStyle/>
          <a:p>
            <a:r>
              <a:rPr lang="en-US" dirty="0"/>
              <a:t>Ordering example</a:t>
            </a:r>
          </a:p>
        </p:txBody>
      </p:sp>
      <p:sp>
        <p:nvSpPr>
          <p:cNvPr id="3" name="Content Placeholder 2">
            <a:extLst>
              <a:ext uri="{FF2B5EF4-FFF2-40B4-BE49-F238E27FC236}">
                <a16:creationId xmlns:a16="http://schemas.microsoft.com/office/drawing/2014/main" id="{5CE28B03-AC0F-5F43-AB91-D71EF93DD5B8}"/>
              </a:ext>
            </a:extLst>
          </p:cNvPr>
          <p:cNvSpPr>
            <a:spLocks noGrp="1"/>
          </p:cNvSpPr>
          <p:nvPr>
            <p:ph idx="1"/>
          </p:nvPr>
        </p:nvSpPr>
        <p:spPr>
          <a:xfrm>
            <a:off x="1141412" y="1785257"/>
            <a:ext cx="9905999" cy="4005944"/>
          </a:xfrm>
        </p:spPr>
        <p:txBody>
          <a:bodyPr>
            <a:normAutofit fontScale="70000" lnSpcReduction="20000"/>
          </a:bodyPr>
          <a:lstStyle/>
          <a:p>
            <a:pPr marL="0" indent="0">
              <a:buNone/>
            </a:pPr>
            <a:r>
              <a:rPr lang="en-US" dirty="0"/>
              <a:t>To produce: </a:t>
            </a:r>
          </a:p>
          <a:p>
            <a:pPr marL="0" indent="0">
              <a:buNone/>
            </a:pPr>
            <a:r>
              <a:rPr lang="en-US" dirty="0">
                <a:latin typeface="Lucida Console" panose="020B0609040504020204" pitchFamily="49" charset="0"/>
              </a:rPr>
              <a:t>Header1</a:t>
            </a:r>
          </a:p>
          <a:p>
            <a:pPr marL="0" indent="0">
              <a:buNone/>
            </a:pPr>
            <a:r>
              <a:rPr lang="en-US" dirty="0">
                <a:latin typeface="Lucida Console" panose="020B0609040504020204" pitchFamily="49" charset="0"/>
              </a:rPr>
              <a:t>Base receipt</a:t>
            </a:r>
          </a:p>
          <a:p>
            <a:pPr marL="0" indent="0">
              <a:buNone/>
            </a:pPr>
            <a:r>
              <a:rPr lang="en-US" dirty="0">
                <a:latin typeface="Lucida Console" panose="020B0609040504020204" pitchFamily="49" charset="0"/>
              </a:rPr>
              <a:t>Footer1 </a:t>
            </a:r>
          </a:p>
          <a:p>
            <a:pPr marL="0" indent="0">
              <a:buNone/>
            </a:pPr>
            <a:r>
              <a:rPr lang="en-US" dirty="0"/>
              <a:t>We assemble the following receipt: </a:t>
            </a:r>
          </a:p>
          <a:p>
            <a:pPr marL="0" indent="0">
              <a:buNone/>
            </a:pPr>
            <a:r>
              <a:rPr lang="en-US" dirty="0">
                <a:latin typeface="Lucida Console" panose="020B0609040504020204" pitchFamily="49" charset="0"/>
              </a:rPr>
              <a:t>new Header1(new Footer1(new </a:t>
            </a:r>
            <a:r>
              <a:rPr lang="en-US" dirty="0" err="1">
                <a:latin typeface="Lucida Console" panose="020B0609040504020204" pitchFamily="49" charset="0"/>
              </a:rPr>
              <a:t>BaseReceipt</a:t>
            </a:r>
            <a:r>
              <a:rPr lang="en-US" dirty="0">
                <a:latin typeface="Lucida Console" panose="020B0609040504020204" pitchFamily="49" charset="0"/>
              </a:rPr>
              <a:t>())); </a:t>
            </a:r>
          </a:p>
          <a:p>
            <a:pPr marL="0" indent="0">
              <a:buNone/>
            </a:pPr>
            <a:r>
              <a:rPr lang="en-US" dirty="0"/>
              <a:t>Or equivalently: </a:t>
            </a:r>
          </a:p>
          <a:p>
            <a:pPr marL="0" indent="0">
              <a:buNone/>
            </a:pPr>
            <a:r>
              <a:rPr lang="en-US" dirty="0">
                <a:latin typeface="Lucida Console" panose="020B0609040504020204" pitchFamily="49" charset="0"/>
              </a:rPr>
              <a:t>new Footer1(new Header1(new </a:t>
            </a:r>
            <a:r>
              <a:rPr lang="en-US" dirty="0" err="1">
                <a:latin typeface="Lucida Console" panose="020B0609040504020204" pitchFamily="49" charset="0"/>
              </a:rPr>
              <a:t>BaseReceipt</a:t>
            </a:r>
            <a:r>
              <a:rPr lang="en-US" dirty="0">
                <a:latin typeface="Lucida Console" panose="020B0609040504020204" pitchFamily="49" charset="0"/>
              </a:rPr>
              <a:t>())); </a:t>
            </a:r>
            <a:endParaRPr lang="en-US" dirty="0">
              <a:effectLst/>
              <a:latin typeface="Lucida Console" panose="020B0609040504020204" pitchFamily="49" charset="0"/>
            </a:endParaRPr>
          </a:p>
        </p:txBody>
      </p:sp>
    </p:spTree>
    <p:extLst>
      <p:ext uri="{BB962C8B-B14F-4D97-AF65-F5344CB8AC3E}">
        <p14:creationId xmlns:p14="http://schemas.microsoft.com/office/powerpoint/2010/main" val="271153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4402-09E4-1443-A6DB-980E63551859}"/>
              </a:ext>
            </a:extLst>
          </p:cNvPr>
          <p:cNvSpPr>
            <a:spLocks noGrp="1"/>
          </p:cNvSpPr>
          <p:nvPr>
            <p:ph type="title"/>
          </p:nvPr>
        </p:nvSpPr>
        <p:spPr/>
        <p:txBody>
          <a:bodyPr/>
          <a:lstStyle/>
          <a:p>
            <a:r>
              <a:rPr lang="en-US" dirty="0"/>
              <a:t>Another ordering example</a:t>
            </a:r>
          </a:p>
        </p:txBody>
      </p:sp>
      <p:sp>
        <p:nvSpPr>
          <p:cNvPr id="3" name="Content Placeholder 2">
            <a:extLst>
              <a:ext uri="{FF2B5EF4-FFF2-40B4-BE49-F238E27FC236}">
                <a16:creationId xmlns:a16="http://schemas.microsoft.com/office/drawing/2014/main" id="{32ABF3C4-0677-3A46-8AAD-9C8585986942}"/>
              </a:ext>
            </a:extLst>
          </p:cNvPr>
          <p:cNvSpPr>
            <a:spLocks noGrp="1"/>
          </p:cNvSpPr>
          <p:nvPr>
            <p:ph idx="1"/>
          </p:nvPr>
        </p:nvSpPr>
        <p:spPr>
          <a:xfrm>
            <a:off x="1141412" y="1873770"/>
            <a:ext cx="9905999" cy="4365711"/>
          </a:xfrm>
        </p:spPr>
        <p:txBody>
          <a:bodyPr>
            <a:normAutofit fontScale="62500" lnSpcReduction="20000"/>
          </a:bodyPr>
          <a:lstStyle/>
          <a:p>
            <a:pPr marL="0" indent="0">
              <a:buNone/>
            </a:pPr>
            <a:r>
              <a:rPr lang="en-US" dirty="0">
                <a:latin typeface="Lucida Console" panose="020B0609040504020204" pitchFamily="49" charset="0"/>
              </a:rPr>
              <a:t>Header1</a:t>
            </a:r>
          </a:p>
          <a:p>
            <a:pPr marL="0" indent="0">
              <a:buNone/>
            </a:pPr>
            <a:r>
              <a:rPr lang="en-US" dirty="0">
                <a:latin typeface="Lucida Console" panose="020B0609040504020204" pitchFamily="49" charset="0"/>
              </a:rPr>
              <a:t>Header2</a:t>
            </a:r>
          </a:p>
          <a:p>
            <a:pPr marL="0" indent="0">
              <a:buNone/>
            </a:pPr>
            <a:r>
              <a:rPr lang="en-US" dirty="0">
                <a:latin typeface="Lucida Console" panose="020B0609040504020204" pitchFamily="49" charset="0"/>
              </a:rPr>
              <a:t>Base receipt</a:t>
            </a:r>
          </a:p>
          <a:p>
            <a:pPr marL="0" indent="0">
              <a:buNone/>
            </a:pPr>
            <a:r>
              <a:rPr lang="en-US" dirty="0">
                <a:latin typeface="Lucida Console" panose="020B0609040504020204" pitchFamily="49" charset="0"/>
              </a:rPr>
              <a:t>Footer1 </a:t>
            </a:r>
          </a:p>
          <a:p>
            <a:pPr marL="0" indent="0">
              <a:buNone/>
            </a:pPr>
            <a:r>
              <a:rPr lang="en-US" dirty="0"/>
              <a:t>We assemble the following receipt: </a:t>
            </a:r>
          </a:p>
          <a:p>
            <a:pPr marL="0" indent="0">
              <a:buNone/>
            </a:pPr>
            <a:r>
              <a:rPr lang="en-US" dirty="0">
                <a:latin typeface="Lucida Console" panose="020B0609040504020204" pitchFamily="49" charset="0"/>
              </a:rPr>
              <a:t>new Header1 </a:t>
            </a:r>
          </a:p>
          <a:p>
            <a:pPr marL="0" indent="0">
              <a:buNone/>
            </a:pPr>
            <a:r>
              <a:rPr lang="en-US" dirty="0">
                <a:latin typeface="Lucida Console" panose="020B0609040504020204" pitchFamily="49" charset="0"/>
              </a:rPr>
              <a:t>	(new Header2 </a:t>
            </a:r>
          </a:p>
          <a:p>
            <a:pPr marL="0" indent="0">
              <a:buNone/>
            </a:pPr>
            <a:r>
              <a:rPr lang="en-US" dirty="0">
                <a:latin typeface="Lucida Console" panose="020B0609040504020204" pitchFamily="49" charset="0"/>
              </a:rPr>
              <a:t>	(new Footer1 </a:t>
            </a:r>
          </a:p>
          <a:p>
            <a:pPr marL="0" indent="0">
              <a:buNone/>
            </a:pPr>
            <a:r>
              <a:rPr lang="en-US" dirty="0">
                <a:latin typeface="Lucida Console" panose="020B0609040504020204" pitchFamily="49" charset="0"/>
              </a:rPr>
              <a:t>		(new </a:t>
            </a:r>
            <a:r>
              <a:rPr lang="en-US" dirty="0" err="1">
                <a:latin typeface="Lucida Console" panose="020B0609040504020204" pitchFamily="49" charset="0"/>
              </a:rPr>
              <a:t>BaseReceipt</a:t>
            </a:r>
            <a:r>
              <a:rPr lang="en-US" dirty="0">
                <a:latin typeface="Lucida Console" panose="020B0609040504020204" pitchFamily="49" charset="0"/>
              </a:rPr>
              <a:t>()))); </a:t>
            </a:r>
          </a:p>
          <a:p>
            <a:pPr marL="0" indent="0">
              <a:buNone/>
            </a:pPr>
            <a:r>
              <a:rPr lang="en-US" dirty="0"/>
              <a:t>Order matters! </a:t>
            </a:r>
            <a:endParaRPr lang="en-US" dirty="0">
              <a:effectLst/>
            </a:endParaRPr>
          </a:p>
        </p:txBody>
      </p:sp>
    </p:spTree>
    <p:extLst>
      <p:ext uri="{BB962C8B-B14F-4D97-AF65-F5344CB8AC3E}">
        <p14:creationId xmlns:p14="http://schemas.microsoft.com/office/powerpoint/2010/main" val="247699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F665-7E3D-0848-B9A4-F91C49DBF32F}"/>
              </a:ext>
            </a:extLst>
          </p:cNvPr>
          <p:cNvSpPr>
            <a:spLocks noGrp="1"/>
          </p:cNvSpPr>
          <p:nvPr>
            <p:ph type="title"/>
          </p:nvPr>
        </p:nvSpPr>
        <p:spPr/>
        <p:txBody>
          <a:bodyPr/>
          <a:lstStyle/>
          <a:p>
            <a:r>
              <a:rPr lang="en-US" dirty="0"/>
              <a:t>Another ordering example</a:t>
            </a:r>
          </a:p>
        </p:txBody>
      </p:sp>
      <p:sp>
        <p:nvSpPr>
          <p:cNvPr id="3" name="Content Placeholder 2">
            <a:extLst>
              <a:ext uri="{FF2B5EF4-FFF2-40B4-BE49-F238E27FC236}">
                <a16:creationId xmlns:a16="http://schemas.microsoft.com/office/drawing/2014/main" id="{70D5D06A-4D09-A142-88DC-6739CC3099AA}"/>
              </a:ext>
            </a:extLst>
          </p:cNvPr>
          <p:cNvSpPr>
            <a:spLocks noGrp="1"/>
          </p:cNvSpPr>
          <p:nvPr>
            <p:ph idx="1"/>
          </p:nvPr>
        </p:nvSpPr>
        <p:spPr>
          <a:xfrm>
            <a:off x="1141412" y="2249486"/>
            <a:ext cx="9905999" cy="3617914"/>
          </a:xfrm>
        </p:spPr>
        <p:txBody>
          <a:bodyPr>
            <a:normAutofit fontScale="85000" lnSpcReduction="10000"/>
          </a:bodyPr>
          <a:lstStyle/>
          <a:p>
            <a:pPr marL="0" indent="0">
              <a:buNone/>
            </a:pPr>
            <a:r>
              <a:rPr lang="en-US" dirty="0"/>
              <a:t>But beware: </a:t>
            </a:r>
          </a:p>
          <a:p>
            <a:r>
              <a:rPr lang="en-US" dirty="0"/>
              <a:t>the creation order is important for the processing order of the headers </a:t>
            </a:r>
            <a:r>
              <a:rPr lang="en-US" dirty="0" err="1"/>
              <a:t>w.r.t.</a:t>
            </a:r>
            <a:r>
              <a:rPr lang="en-US" dirty="0"/>
              <a:t> each other </a:t>
            </a:r>
          </a:p>
          <a:p>
            <a:r>
              <a:rPr lang="en-US" dirty="0"/>
              <a:t>the creation order is important for the processing order of the footers </a:t>
            </a:r>
            <a:r>
              <a:rPr lang="en-US" dirty="0" err="1"/>
              <a:t>w.r.t.</a:t>
            </a:r>
            <a:r>
              <a:rPr lang="en-US" dirty="0"/>
              <a:t> each other </a:t>
            </a:r>
          </a:p>
          <a:p>
            <a:r>
              <a:rPr lang="en-US" dirty="0"/>
              <a:t>the order of the recursive method call determines whether it is a header or a footer </a:t>
            </a:r>
            <a:endParaRPr lang="en-US" dirty="0">
              <a:effectLst/>
            </a:endParaRPr>
          </a:p>
        </p:txBody>
      </p:sp>
    </p:spTree>
    <p:extLst>
      <p:ext uri="{BB962C8B-B14F-4D97-AF65-F5344CB8AC3E}">
        <p14:creationId xmlns:p14="http://schemas.microsoft.com/office/powerpoint/2010/main" val="148074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15A1-842E-9141-B449-5DBE19A7875E}"/>
              </a:ext>
            </a:extLst>
          </p:cNvPr>
          <p:cNvSpPr>
            <a:spLocks noGrp="1"/>
          </p:cNvSpPr>
          <p:nvPr>
            <p:ph type="title"/>
          </p:nvPr>
        </p:nvSpPr>
        <p:spPr/>
        <p:txBody>
          <a:bodyPr/>
          <a:lstStyle/>
          <a:p>
            <a:r>
              <a:rPr lang="en-US" dirty="0"/>
              <a:t>Decorators in OO languages</a:t>
            </a:r>
          </a:p>
        </p:txBody>
      </p:sp>
      <p:sp>
        <p:nvSpPr>
          <p:cNvPr id="3" name="Content Placeholder 2">
            <a:extLst>
              <a:ext uri="{FF2B5EF4-FFF2-40B4-BE49-F238E27FC236}">
                <a16:creationId xmlns:a16="http://schemas.microsoft.com/office/drawing/2014/main" id="{4385C4F9-6749-7245-A058-64CC5C89C870}"/>
              </a:ext>
            </a:extLst>
          </p:cNvPr>
          <p:cNvSpPr>
            <a:spLocks noGrp="1"/>
          </p:cNvSpPr>
          <p:nvPr>
            <p:ph idx="1"/>
          </p:nvPr>
        </p:nvSpPr>
        <p:spPr>
          <a:xfrm>
            <a:off x="1141412" y="2249487"/>
            <a:ext cx="9905999" cy="4118656"/>
          </a:xfrm>
        </p:spPr>
        <p:txBody>
          <a:bodyPr>
            <a:normAutofit fontScale="70000" lnSpcReduction="20000"/>
          </a:bodyPr>
          <a:lstStyle/>
          <a:p>
            <a:pPr marL="0" indent="0">
              <a:buNone/>
            </a:pPr>
            <a:r>
              <a:rPr lang="en-US" dirty="0"/>
              <a:t>I/O in C# and Java uses lots of decorators </a:t>
            </a:r>
          </a:p>
          <a:p>
            <a:r>
              <a:rPr lang="en-US" dirty="0"/>
              <a:t>C# defines an abstract Stream class with methods like </a:t>
            </a:r>
            <a:r>
              <a:rPr lang="en-US" dirty="0" err="1"/>
              <a:t>BeginRead</a:t>
            </a:r>
            <a:r>
              <a:rPr lang="en-US" dirty="0"/>
              <a:t> and Close </a:t>
            </a:r>
          </a:p>
          <a:p>
            <a:r>
              <a:rPr lang="en-US" dirty="0"/>
              <a:t>There are concrete instances for writing to a file, network socket, etc. </a:t>
            </a:r>
          </a:p>
          <a:p>
            <a:r>
              <a:rPr lang="en-US" dirty="0"/>
              <a:t>Using decorators, you can define your own instance that </a:t>
            </a:r>
          </a:p>
          <a:p>
            <a:pPr lvl="1"/>
            <a:r>
              <a:rPr lang="en-US" dirty="0"/>
              <a:t>decrypts the data</a:t>
            </a:r>
          </a:p>
          <a:p>
            <a:pPr lvl="1"/>
            <a:r>
              <a:rPr lang="en-US" dirty="0"/>
              <a:t>zips the data </a:t>
            </a:r>
          </a:p>
          <a:p>
            <a:pPr lvl="1"/>
            <a:r>
              <a:rPr lang="en-US" dirty="0"/>
              <a:t>buffers data</a:t>
            </a:r>
          </a:p>
          <a:p>
            <a:pPr lvl="1"/>
            <a:r>
              <a:rPr lang="en-US" dirty="0"/>
              <a:t>converts the data </a:t>
            </a:r>
          </a:p>
          <a:p>
            <a:pPr lvl="1"/>
            <a:r>
              <a:rPr lang="en-US" dirty="0"/>
              <a:t>... </a:t>
            </a:r>
            <a:endParaRPr lang="en-US" dirty="0">
              <a:effectLst/>
            </a:endParaRPr>
          </a:p>
        </p:txBody>
      </p:sp>
    </p:spTree>
    <p:extLst>
      <p:ext uri="{BB962C8B-B14F-4D97-AF65-F5344CB8AC3E}">
        <p14:creationId xmlns:p14="http://schemas.microsoft.com/office/powerpoint/2010/main" val="607889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B0C-7794-384F-AF6D-1A88BCB9E20B}"/>
              </a:ext>
            </a:extLst>
          </p:cNvPr>
          <p:cNvSpPr>
            <a:spLocks noGrp="1"/>
          </p:cNvSpPr>
          <p:nvPr>
            <p:ph type="title"/>
          </p:nvPr>
        </p:nvSpPr>
        <p:spPr/>
        <p:txBody>
          <a:bodyPr/>
          <a:lstStyle/>
          <a:p>
            <a:r>
              <a:rPr lang="en-US" dirty="0"/>
              <a:t>Decorators: review</a:t>
            </a:r>
          </a:p>
        </p:txBody>
      </p:sp>
      <p:sp>
        <p:nvSpPr>
          <p:cNvPr id="3" name="Content Placeholder 2">
            <a:extLst>
              <a:ext uri="{FF2B5EF4-FFF2-40B4-BE49-F238E27FC236}">
                <a16:creationId xmlns:a16="http://schemas.microsoft.com/office/drawing/2014/main" id="{B865984C-1B7F-BF4A-8D61-18286E9074B2}"/>
              </a:ext>
            </a:extLst>
          </p:cNvPr>
          <p:cNvSpPr>
            <a:spLocks noGrp="1"/>
          </p:cNvSpPr>
          <p:nvPr>
            <p:ph idx="1"/>
          </p:nvPr>
        </p:nvSpPr>
        <p:spPr>
          <a:xfrm>
            <a:off x="1141412" y="1807029"/>
            <a:ext cx="9905999" cy="4432453"/>
          </a:xfrm>
        </p:spPr>
        <p:txBody>
          <a:bodyPr>
            <a:normAutofit fontScale="70000" lnSpcReduction="20000"/>
          </a:bodyPr>
          <a:lstStyle/>
          <a:p>
            <a:r>
              <a:rPr lang="en-US" b="1" dirty="0"/>
              <a:t>Intent: </a:t>
            </a:r>
            <a:r>
              <a:rPr lang="en-US" dirty="0"/>
              <a:t>Attach additional responsibilities to an object dynamically.</a:t>
            </a:r>
          </a:p>
          <a:p>
            <a:r>
              <a:rPr lang="en-US" b="1" dirty="0"/>
              <a:t>Problem:</a:t>
            </a:r>
            <a:r>
              <a:rPr lang="en-US" dirty="0"/>
              <a:t> The object you want to use does the basic functions you require. However, you may need to add some additional functionality to the the object, occurring before or after the object’s basic functionality. </a:t>
            </a:r>
          </a:p>
          <a:p>
            <a:r>
              <a:rPr lang="en-US" b="1" dirty="0"/>
              <a:t>Solution:</a:t>
            </a:r>
            <a:r>
              <a:rPr lang="en-US" dirty="0"/>
              <a:t> Allows for extending the functionality without resorting to </a:t>
            </a:r>
            <a:r>
              <a:rPr lang="en-US" dirty="0" err="1"/>
              <a:t>subclassing</a:t>
            </a:r>
            <a:r>
              <a:rPr lang="en-US" dirty="0"/>
              <a:t>.</a:t>
            </a:r>
          </a:p>
          <a:p>
            <a:r>
              <a:rPr lang="en-US" b="1" dirty="0"/>
              <a:t>Participants:</a:t>
            </a:r>
            <a:r>
              <a:rPr lang="en-US" dirty="0"/>
              <a:t> The </a:t>
            </a:r>
            <a:r>
              <a:rPr lang="en-US" dirty="0" err="1"/>
              <a:t>ConcreteComponent</a:t>
            </a:r>
            <a:r>
              <a:rPr lang="en-US" dirty="0"/>
              <a:t> is the base class, that is extended with Decorators. Their common abstract superclass, Component, defines the interface for both the </a:t>
            </a:r>
            <a:r>
              <a:rPr lang="en-US" dirty="0" err="1"/>
              <a:t>ConcreteComponent</a:t>
            </a:r>
            <a:r>
              <a:rPr lang="en-US" dirty="0"/>
              <a:t> and Decorator classes. </a:t>
            </a:r>
          </a:p>
          <a:p>
            <a:r>
              <a:rPr lang="en-US" b="1" dirty="0"/>
              <a:t>Consequences:</a:t>
            </a:r>
            <a:r>
              <a:rPr lang="en-US" dirty="0"/>
              <a:t> The functionality that needs to be added should be done in (small) Decorator objects. These decorator objects can then be dynamically wrapped around the </a:t>
            </a:r>
            <a:r>
              <a:rPr lang="en-US" dirty="0" err="1"/>
              <a:t>ConcreteComponent</a:t>
            </a:r>
            <a:r>
              <a:rPr lang="en-US" dirty="0"/>
              <a:t> as necessary. </a:t>
            </a:r>
            <a:endParaRPr lang="en-US" dirty="0">
              <a:effectLst/>
            </a:endParaRPr>
          </a:p>
        </p:txBody>
      </p:sp>
    </p:spTree>
    <p:extLst>
      <p:ext uri="{BB962C8B-B14F-4D97-AF65-F5344CB8AC3E}">
        <p14:creationId xmlns:p14="http://schemas.microsoft.com/office/powerpoint/2010/main" val="50581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134B-EA56-9C44-9E0E-6FF9049866AD}"/>
              </a:ext>
            </a:extLst>
          </p:cNvPr>
          <p:cNvSpPr>
            <a:spLocks noGrp="1"/>
          </p:cNvSpPr>
          <p:nvPr>
            <p:ph type="title"/>
          </p:nvPr>
        </p:nvSpPr>
        <p:spPr/>
        <p:txBody>
          <a:bodyPr/>
          <a:lstStyle/>
          <a:p>
            <a:r>
              <a:rPr lang="en-US" dirty="0"/>
              <a:t>Material covered</a:t>
            </a:r>
          </a:p>
        </p:txBody>
      </p:sp>
      <p:sp>
        <p:nvSpPr>
          <p:cNvPr id="3" name="Content Placeholder 2">
            <a:extLst>
              <a:ext uri="{FF2B5EF4-FFF2-40B4-BE49-F238E27FC236}">
                <a16:creationId xmlns:a16="http://schemas.microsoft.com/office/drawing/2014/main" id="{B72A02BC-74DB-8F47-90D1-9772DF2A2FEC}"/>
              </a:ext>
            </a:extLst>
          </p:cNvPr>
          <p:cNvSpPr>
            <a:spLocks noGrp="1"/>
          </p:cNvSpPr>
          <p:nvPr>
            <p:ph idx="1"/>
          </p:nvPr>
        </p:nvSpPr>
        <p:spPr/>
        <p:txBody>
          <a:bodyPr>
            <a:normAutofit/>
          </a:bodyPr>
          <a:lstStyle/>
          <a:p>
            <a:r>
              <a:rPr lang="en-US" dirty="0"/>
              <a:t>Design Patterns explained: </a:t>
            </a:r>
            <a:r>
              <a:rPr lang="en-US"/>
              <a:t>chapter 16</a:t>
            </a:r>
            <a:endParaRPr lang="en-US" dirty="0">
              <a:effectLst/>
            </a:endParaRPr>
          </a:p>
        </p:txBody>
      </p:sp>
    </p:spTree>
    <p:extLst>
      <p:ext uri="{BB962C8B-B14F-4D97-AF65-F5344CB8AC3E}">
        <p14:creationId xmlns:p14="http://schemas.microsoft.com/office/powerpoint/2010/main" val="67766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1" name="Group 11">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188B290D-9248-4E43-9EED-49136FBA2803}"/>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kern="1200" cap="all" baseline="0">
                <a:solidFill>
                  <a:schemeClr val="tx1"/>
                </a:solidFill>
                <a:latin typeface="+mj-lt"/>
                <a:ea typeface="+mj-ea"/>
                <a:cs typeface="+mj-cs"/>
              </a:rPr>
              <a:t>Recursion</a:t>
            </a:r>
          </a:p>
        </p:txBody>
      </p:sp>
      <p:pic>
        <p:nvPicPr>
          <p:cNvPr id="5" name="Picture 4">
            <a:extLst>
              <a:ext uri="{FF2B5EF4-FFF2-40B4-BE49-F238E27FC236}">
                <a16:creationId xmlns:a16="http://schemas.microsoft.com/office/drawing/2014/main" id="{F39D59D5-2B6C-A844-B098-688BBF6E706A}"/>
              </a:ext>
            </a:extLst>
          </p:cNvPr>
          <p:cNvPicPr>
            <a:picLocks noChangeAspect="1"/>
          </p:cNvPicPr>
          <p:nvPr/>
        </p:nvPicPr>
        <p:blipFill rotWithShape="1">
          <a:blip r:embed="rId4"/>
          <a:srcRect t="7855" r="3" b="865"/>
          <a:stretch/>
        </p:blipFill>
        <p:spPr>
          <a:xfrm>
            <a:off x="1225311" y="812800"/>
            <a:ext cx="3531365" cy="4978400"/>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2" name="Group 67">
            <a:extLst>
              <a:ext uri="{FF2B5EF4-FFF2-40B4-BE49-F238E27FC236}">
                <a16:creationId xmlns:a16="http://schemas.microsoft.com/office/drawing/2014/main" id="{B2F086B1-0CCC-48A9-89DB-8105F2159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9" name="Freeform 32">
              <a:extLst>
                <a:ext uri="{FF2B5EF4-FFF2-40B4-BE49-F238E27FC236}">
                  <a16:creationId xmlns:a16="http://schemas.microsoft.com/office/drawing/2014/main" id="{B6435C15-1A09-458D-B07E-C6DD76463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33">
              <a:extLst>
                <a:ext uri="{FF2B5EF4-FFF2-40B4-BE49-F238E27FC236}">
                  <a16:creationId xmlns:a16="http://schemas.microsoft.com/office/drawing/2014/main" id="{71AFFAB2-2A14-4D78-BB5E-907D8F0723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34">
              <a:extLst>
                <a:ext uri="{FF2B5EF4-FFF2-40B4-BE49-F238E27FC236}">
                  <a16:creationId xmlns:a16="http://schemas.microsoft.com/office/drawing/2014/main" id="{ACE989F4-1E81-46A7-8F37-DED615465A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35">
              <a:extLst>
                <a:ext uri="{FF2B5EF4-FFF2-40B4-BE49-F238E27FC236}">
                  <a16:creationId xmlns:a16="http://schemas.microsoft.com/office/drawing/2014/main" id="{E5E01C6C-584A-4C2D-B290-5A3419276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6">
              <a:extLst>
                <a:ext uri="{FF2B5EF4-FFF2-40B4-BE49-F238E27FC236}">
                  <a16:creationId xmlns:a16="http://schemas.microsoft.com/office/drawing/2014/main" id="{5351CF5B-A1ED-4C85-84C7-E1E947B7B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7">
              <a:extLst>
                <a:ext uri="{FF2B5EF4-FFF2-40B4-BE49-F238E27FC236}">
                  <a16:creationId xmlns:a16="http://schemas.microsoft.com/office/drawing/2014/main" id="{CA369528-ED9D-416E-82E6-71E78CA23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8">
              <a:extLst>
                <a:ext uri="{FF2B5EF4-FFF2-40B4-BE49-F238E27FC236}">
                  <a16:creationId xmlns:a16="http://schemas.microsoft.com/office/drawing/2014/main" id="{8B2FA85F-9818-44EC-A182-3A5160A651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9">
              <a:extLst>
                <a:ext uri="{FF2B5EF4-FFF2-40B4-BE49-F238E27FC236}">
                  <a16:creationId xmlns:a16="http://schemas.microsoft.com/office/drawing/2014/main" id="{F101C6D5-BD5B-410F-80F9-F232D6C729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40">
              <a:extLst>
                <a:ext uri="{FF2B5EF4-FFF2-40B4-BE49-F238E27FC236}">
                  <a16:creationId xmlns:a16="http://schemas.microsoft.com/office/drawing/2014/main" id="{E266174E-5B70-4431-BA5D-3AD91E7A62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Rectangle 41">
              <a:extLst>
                <a:ext uri="{FF2B5EF4-FFF2-40B4-BE49-F238E27FC236}">
                  <a16:creationId xmlns:a16="http://schemas.microsoft.com/office/drawing/2014/main" id="{B30F7793-9FEC-48D7-9732-A4E437A91A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74685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2" y="2249486"/>
            <a:ext cx="9570131" cy="3095399"/>
          </a:xfrm>
        </p:spPr>
        <p:txBody>
          <a:bodyPr>
            <a:normAutofit fontScale="55000" lnSpcReduction="20000"/>
          </a:bodyPr>
          <a:lstStyle/>
          <a:p>
            <a:pPr marL="0" indent="0">
              <a:buNone/>
            </a:pPr>
            <a:r>
              <a:rPr lang="en-US" dirty="0">
                <a:latin typeface="Lucida Console" panose="020B0609040504020204" pitchFamily="49" charset="0"/>
              </a:rPr>
              <a:t>static void Rec1(int value) { </a:t>
            </a:r>
          </a:p>
          <a:p>
            <a:pPr marL="0" indent="0">
              <a:buNone/>
            </a:pPr>
            <a:r>
              <a:rPr lang="en-US" dirty="0">
                <a:latin typeface="Lucida Console" panose="020B0609040504020204" pitchFamily="49" charset="0"/>
              </a:rPr>
              <a:t>	if (value &gt; 0) {</a:t>
            </a:r>
          </a:p>
          <a:p>
            <a:pPr marL="457200" lvl="1" indent="0">
              <a:buNone/>
            </a:pPr>
            <a:r>
              <a:rPr lang="en-US" sz="3200" dirty="0">
                <a:latin typeface="Lucida Console" panose="020B0609040504020204" pitchFamily="49" charset="0"/>
              </a:rPr>
              <a:t>		</a:t>
            </a:r>
            <a:r>
              <a:rPr lang="en-US" sz="3200" dirty="0" err="1">
                <a:latin typeface="Lucida Console" panose="020B0609040504020204" pitchFamily="49" charset="0"/>
              </a:rPr>
              <a:t>Console.Write</a:t>
            </a:r>
            <a:r>
              <a:rPr lang="en-US" sz="3200" dirty="0">
                <a:latin typeface="Lucida Console" panose="020B0609040504020204" pitchFamily="49" charset="0"/>
              </a:rPr>
              <a:t>(value);</a:t>
            </a:r>
          </a:p>
          <a:p>
            <a:pPr marL="457200" lvl="1" indent="0">
              <a:buNone/>
            </a:pPr>
            <a:r>
              <a:rPr lang="en-US" sz="3200" dirty="0">
                <a:latin typeface="Lucida Console" panose="020B0609040504020204" pitchFamily="49" charset="0"/>
              </a:rPr>
              <a:t>		Rec1 (value - 1); </a:t>
            </a:r>
          </a:p>
          <a:p>
            <a:pPr marL="0" indent="0">
              <a:buNone/>
            </a:pPr>
            <a:r>
              <a:rPr lang="en-US" dirty="0">
                <a:latin typeface="Lucida Console" panose="020B0609040504020204" pitchFamily="49" charset="0"/>
              </a:rPr>
              <a:t>	}</a:t>
            </a:r>
          </a:p>
          <a:p>
            <a:pPr marL="0" indent="0">
              <a:buNone/>
            </a:pPr>
            <a:r>
              <a:rPr lang="en-US" dirty="0">
                <a:latin typeface="Lucida Console" panose="020B0609040504020204" pitchFamily="49" charset="0"/>
              </a:rPr>
              <a:t>} </a:t>
            </a:r>
          </a:p>
          <a:p>
            <a:r>
              <a:rPr lang="en-US" dirty="0"/>
              <a:t>Suppose we call this method with parameter 4</a:t>
            </a:r>
          </a:p>
          <a:p>
            <a:r>
              <a:rPr lang="en-US" dirty="0"/>
              <a:t>The output will be: 4 3 2 1 </a:t>
            </a:r>
            <a:endParaRPr lang="en-US" dirty="0">
              <a:effectLst/>
            </a:endParaRPr>
          </a:p>
        </p:txBody>
      </p:sp>
    </p:spTree>
    <p:extLst>
      <p:ext uri="{BB962C8B-B14F-4D97-AF65-F5344CB8AC3E}">
        <p14:creationId xmlns:p14="http://schemas.microsoft.com/office/powerpoint/2010/main" val="314838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2" y="1774372"/>
            <a:ext cx="9570131" cy="4757058"/>
          </a:xfrm>
        </p:spPr>
        <p:txBody>
          <a:bodyPr>
            <a:normAutofit fontScale="62500" lnSpcReduction="20000"/>
          </a:bodyPr>
          <a:lstStyle/>
          <a:p>
            <a:pPr marL="0" indent="0">
              <a:buNone/>
            </a:pPr>
            <a:r>
              <a:rPr lang="en-US" dirty="0">
                <a:latin typeface="Lucida Console" panose="020B0609040504020204" pitchFamily="49" charset="0"/>
              </a:rPr>
              <a:t>Rec1(4);</a:t>
            </a:r>
          </a:p>
          <a:p>
            <a:pPr marL="0" indent="0">
              <a:buNone/>
            </a:pPr>
            <a:r>
              <a:rPr lang="en-US" dirty="0">
                <a:latin typeface="Lucida Console" panose="020B0609040504020204" pitchFamily="49" charset="0"/>
              </a:rPr>
              <a:t>-&gt; write(4); Rec1(3);</a:t>
            </a:r>
          </a:p>
          <a:p>
            <a:pPr marL="0" indent="0">
              <a:buNone/>
            </a:pPr>
            <a:r>
              <a:rPr lang="en-US" dirty="0">
                <a:latin typeface="Lucida Console" panose="020B0609040504020204" pitchFamily="49" charset="0"/>
              </a:rPr>
              <a:t>	-&gt; write(3); Rec1(2);</a:t>
            </a:r>
          </a:p>
          <a:p>
            <a:pPr marL="0" indent="0">
              <a:buNone/>
            </a:pPr>
            <a:r>
              <a:rPr lang="en-US" dirty="0">
                <a:latin typeface="Lucida Console" panose="020B0609040504020204" pitchFamily="49" charset="0"/>
              </a:rPr>
              <a:t>		-&gt; write(2); Rec1(1);</a:t>
            </a:r>
          </a:p>
          <a:p>
            <a:pPr marL="0" indent="0">
              <a:buNone/>
            </a:pPr>
            <a:r>
              <a:rPr lang="en-US" dirty="0">
                <a:latin typeface="Lucida Console" panose="020B0609040504020204" pitchFamily="49" charset="0"/>
              </a:rPr>
              <a:t>			-&gt; write(1); Rec1(0); </a:t>
            </a:r>
          </a:p>
          <a:p>
            <a:pPr marL="0" indent="0">
              <a:buNone/>
            </a:pPr>
            <a:r>
              <a:rPr lang="en-US" dirty="0">
                <a:latin typeface="Lucida Console" panose="020B0609040504020204" pitchFamily="49" charset="0"/>
              </a:rPr>
              <a:t>				-&gt; </a:t>
            </a:r>
          </a:p>
          <a:p>
            <a:pPr marL="0" indent="0">
              <a:buNone/>
            </a:pPr>
            <a:r>
              <a:rPr lang="en-US" dirty="0">
                <a:latin typeface="Lucida Console" panose="020B0609040504020204" pitchFamily="49" charset="0"/>
              </a:rPr>
              <a:t>				&lt;- </a:t>
            </a:r>
          </a:p>
          <a:p>
            <a:pPr marL="0" indent="0">
              <a:buNone/>
            </a:pPr>
            <a:r>
              <a:rPr lang="en-US" dirty="0">
                <a:latin typeface="Lucida Console" panose="020B0609040504020204" pitchFamily="49" charset="0"/>
              </a:rPr>
              <a:t>			&lt;- </a:t>
            </a:r>
          </a:p>
          <a:p>
            <a:pPr marL="0" indent="0">
              <a:buNone/>
            </a:pPr>
            <a:r>
              <a:rPr lang="en-US" dirty="0">
                <a:latin typeface="Lucida Console" panose="020B0609040504020204" pitchFamily="49" charset="0"/>
              </a:rPr>
              <a:t>		&lt;-</a:t>
            </a:r>
          </a:p>
          <a:p>
            <a:pPr marL="0" indent="0">
              <a:buNone/>
            </a:pPr>
            <a:r>
              <a:rPr lang="en-US" dirty="0">
                <a:latin typeface="Lucida Console" panose="020B0609040504020204" pitchFamily="49" charset="0"/>
              </a:rPr>
              <a:t>	&lt;- </a:t>
            </a:r>
          </a:p>
          <a:p>
            <a:pPr marL="0" indent="0">
              <a:buNone/>
            </a:pPr>
            <a:r>
              <a:rPr lang="en-US" dirty="0">
                <a:latin typeface="Lucida Console" panose="020B0609040504020204" pitchFamily="49" charset="0"/>
              </a:rPr>
              <a:t>&lt;-</a:t>
            </a:r>
            <a:endParaRPr lang="en-US" dirty="0">
              <a:effectLst/>
            </a:endParaRPr>
          </a:p>
        </p:txBody>
      </p:sp>
    </p:spTree>
    <p:extLst>
      <p:ext uri="{BB962C8B-B14F-4D97-AF65-F5344CB8AC3E}">
        <p14:creationId xmlns:p14="http://schemas.microsoft.com/office/powerpoint/2010/main" val="216061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 another one</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2" y="2249486"/>
            <a:ext cx="9570131" cy="3095399"/>
          </a:xfrm>
        </p:spPr>
        <p:txBody>
          <a:bodyPr>
            <a:normAutofit fontScale="55000" lnSpcReduction="20000"/>
          </a:bodyPr>
          <a:lstStyle/>
          <a:p>
            <a:pPr marL="0" indent="0">
              <a:buNone/>
            </a:pPr>
            <a:r>
              <a:rPr lang="en-US" dirty="0">
                <a:latin typeface="Lucida Console" panose="020B0609040504020204" pitchFamily="49" charset="0"/>
              </a:rPr>
              <a:t>static void Rec2(int value) { </a:t>
            </a:r>
          </a:p>
          <a:p>
            <a:pPr marL="0" indent="0">
              <a:buNone/>
            </a:pPr>
            <a:r>
              <a:rPr lang="en-US" dirty="0">
                <a:latin typeface="Lucida Console" panose="020B0609040504020204" pitchFamily="49" charset="0"/>
              </a:rPr>
              <a:t>	if (value &gt; 0) {</a:t>
            </a:r>
            <a:endParaRPr lang="en-US" sz="3200" dirty="0">
              <a:latin typeface="Lucida Console" panose="020B0609040504020204" pitchFamily="49" charset="0"/>
            </a:endParaRPr>
          </a:p>
          <a:p>
            <a:pPr marL="457200" lvl="1" indent="0">
              <a:buNone/>
            </a:pPr>
            <a:r>
              <a:rPr lang="en-US" sz="3200" dirty="0">
                <a:latin typeface="Lucida Console" panose="020B0609040504020204" pitchFamily="49" charset="0"/>
              </a:rPr>
              <a:t>		Rec1 (value - 1); </a:t>
            </a:r>
          </a:p>
          <a:p>
            <a:pPr marL="457200" lvl="1" indent="0">
              <a:buNone/>
            </a:pPr>
            <a:r>
              <a:rPr lang="en-US" sz="3200" dirty="0">
                <a:latin typeface="Lucida Console" panose="020B0609040504020204" pitchFamily="49" charset="0"/>
              </a:rPr>
              <a:t>		</a:t>
            </a:r>
            <a:r>
              <a:rPr lang="en-US" sz="3200" dirty="0" err="1">
                <a:latin typeface="Lucida Console" panose="020B0609040504020204" pitchFamily="49" charset="0"/>
              </a:rPr>
              <a:t>Console.Write</a:t>
            </a:r>
            <a:r>
              <a:rPr lang="en-US" sz="3200" dirty="0">
                <a:latin typeface="Lucida Console" panose="020B0609040504020204" pitchFamily="49" charset="0"/>
              </a:rPr>
              <a:t>(value);</a:t>
            </a:r>
          </a:p>
          <a:p>
            <a:pPr marL="0" indent="0">
              <a:buNone/>
            </a:pPr>
            <a:r>
              <a:rPr lang="en-US" dirty="0">
                <a:latin typeface="Lucida Console" panose="020B0609040504020204" pitchFamily="49" charset="0"/>
              </a:rPr>
              <a:t>	}</a:t>
            </a:r>
          </a:p>
          <a:p>
            <a:pPr marL="0" indent="0">
              <a:buNone/>
            </a:pPr>
            <a:r>
              <a:rPr lang="en-US" dirty="0">
                <a:latin typeface="Lucida Console" panose="020B0609040504020204" pitchFamily="49" charset="0"/>
              </a:rPr>
              <a:t>} </a:t>
            </a:r>
          </a:p>
          <a:p>
            <a:r>
              <a:rPr lang="en-US" dirty="0"/>
              <a:t>Suppose we call this method with parameter 4</a:t>
            </a:r>
          </a:p>
          <a:p>
            <a:r>
              <a:rPr lang="en-US" dirty="0"/>
              <a:t>The output will be: ?</a:t>
            </a:r>
            <a:endParaRPr lang="en-US" dirty="0">
              <a:effectLst/>
            </a:endParaRPr>
          </a:p>
        </p:txBody>
      </p:sp>
    </p:spTree>
    <p:extLst>
      <p:ext uri="{BB962C8B-B14F-4D97-AF65-F5344CB8AC3E}">
        <p14:creationId xmlns:p14="http://schemas.microsoft.com/office/powerpoint/2010/main" val="131409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 another one</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3" y="1774372"/>
            <a:ext cx="6620102" cy="4757058"/>
          </a:xfrm>
        </p:spPr>
        <p:txBody>
          <a:bodyPr>
            <a:normAutofit fontScale="70000" lnSpcReduction="20000"/>
          </a:bodyPr>
          <a:lstStyle/>
          <a:p>
            <a:pPr marL="0" indent="0">
              <a:buNone/>
            </a:pPr>
            <a:r>
              <a:rPr lang="en-US" dirty="0">
                <a:latin typeface="Lucida Console" panose="020B0609040504020204" pitchFamily="49" charset="0"/>
              </a:rPr>
              <a:t>Rec1(4);</a:t>
            </a:r>
          </a:p>
          <a:p>
            <a:pPr marL="0" indent="0">
              <a:buNone/>
            </a:pPr>
            <a:r>
              <a:rPr lang="en-US" dirty="0">
                <a:latin typeface="Lucida Console" panose="020B0609040504020204" pitchFamily="49" charset="0"/>
              </a:rPr>
              <a:t>-&gt; Rec1(3);</a:t>
            </a:r>
          </a:p>
          <a:p>
            <a:pPr marL="0" indent="0">
              <a:buNone/>
            </a:pPr>
            <a:r>
              <a:rPr lang="en-US" dirty="0">
                <a:latin typeface="Lucida Console" panose="020B0609040504020204" pitchFamily="49" charset="0"/>
              </a:rPr>
              <a:t>	-&gt; Rec1(2);</a:t>
            </a:r>
          </a:p>
          <a:p>
            <a:pPr marL="0" indent="0">
              <a:buNone/>
            </a:pPr>
            <a:r>
              <a:rPr lang="en-US" dirty="0">
                <a:latin typeface="Lucida Console" panose="020B0609040504020204" pitchFamily="49" charset="0"/>
              </a:rPr>
              <a:t>		-&gt; Rec1(1);</a:t>
            </a:r>
          </a:p>
          <a:p>
            <a:pPr marL="0" indent="0">
              <a:buNone/>
            </a:pPr>
            <a:r>
              <a:rPr lang="en-US" dirty="0">
                <a:latin typeface="Lucida Console" panose="020B0609040504020204" pitchFamily="49" charset="0"/>
              </a:rPr>
              <a:t>			-&gt; Rec1(0); </a:t>
            </a:r>
          </a:p>
          <a:p>
            <a:pPr marL="0" indent="0">
              <a:buNone/>
            </a:pPr>
            <a:r>
              <a:rPr lang="en-US" dirty="0">
                <a:latin typeface="Lucida Console" panose="020B0609040504020204" pitchFamily="49" charset="0"/>
              </a:rPr>
              <a:t>				-&gt; 		&lt;- </a:t>
            </a:r>
          </a:p>
          <a:p>
            <a:pPr marL="0" indent="0">
              <a:buNone/>
            </a:pPr>
            <a:r>
              <a:rPr lang="en-US" dirty="0">
                <a:latin typeface="Lucida Console" panose="020B0609040504020204" pitchFamily="49" charset="0"/>
              </a:rPr>
              <a:t>			 write(1); &lt;- </a:t>
            </a:r>
          </a:p>
          <a:p>
            <a:pPr marL="0" indent="0">
              <a:buNone/>
            </a:pPr>
            <a:r>
              <a:rPr lang="en-US" dirty="0">
                <a:latin typeface="Lucida Console" panose="020B0609040504020204" pitchFamily="49" charset="0"/>
              </a:rPr>
              <a:t>		 write(2); &lt;-</a:t>
            </a:r>
          </a:p>
          <a:p>
            <a:pPr marL="0" indent="0">
              <a:buNone/>
            </a:pPr>
            <a:r>
              <a:rPr lang="en-US" dirty="0">
                <a:latin typeface="Lucida Console" panose="020B0609040504020204" pitchFamily="49" charset="0"/>
              </a:rPr>
              <a:t>	write(3); &lt;- </a:t>
            </a:r>
          </a:p>
          <a:p>
            <a:pPr marL="0" indent="0">
              <a:buNone/>
            </a:pPr>
            <a:r>
              <a:rPr lang="en-US" dirty="0">
                <a:latin typeface="Lucida Console" panose="020B0609040504020204" pitchFamily="49" charset="0"/>
              </a:rPr>
              <a:t>write(4); &lt;-</a:t>
            </a:r>
            <a:endParaRPr lang="en-US" dirty="0">
              <a:effectLst/>
            </a:endParaRPr>
          </a:p>
        </p:txBody>
      </p:sp>
      <p:sp>
        <p:nvSpPr>
          <p:cNvPr id="4" name="Rectangle 3">
            <a:extLst>
              <a:ext uri="{FF2B5EF4-FFF2-40B4-BE49-F238E27FC236}">
                <a16:creationId xmlns:a16="http://schemas.microsoft.com/office/drawing/2014/main" id="{D06CE282-D1C5-1749-8756-C84B70B5FCC0}"/>
              </a:ext>
            </a:extLst>
          </p:cNvPr>
          <p:cNvSpPr/>
          <p:nvPr/>
        </p:nvSpPr>
        <p:spPr>
          <a:xfrm>
            <a:off x="8262257" y="5658465"/>
            <a:ext cx="3058884" cy="584775"/>
          </a:xfrm>
          <a:prstGeom prst="rect">
            <a:avLst/>
          </a:prstGeom>
        </p:spPr>
        <p:txBody>
          <a:bodyPr wrap="square">
            <a:spAutoFit/>
          </a:bodyPr>
          <a:lstStyle/>
          <a:p>
            <a:r>
              <a:rPr lang="en-US" sz="3200" dirty="0"/>
              <a:t>Output: 1 2 3 4</a:t>
            </a:r>
          </a:p>
        </p:txBody>
      </p:sp>
    </p:spTree>
    <p:extLst>
      <p:ext uri="{BB962C8B-B14F-4D97-AF65-F5344CB8AC3E}">
        <p14:creationId xmlns:p14="http://schemas.microsoft.com/office/powerpoint/2010/main" val="75842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53B2-F7F3-C04C-9D75-58778F76812C}"/>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9B365AAE-63E8-4C47-AA18-F52C97B8F2F7}"/>
              </a:ext>
            </a:extLst>
          </p:cNvPr>
          <p:cNvSpPr>
            <a:spLocks noGrp="1"/>
          </p:cNvSpPr>
          <p:nvPr>
            <p:ph idx="1"/>
          </p:nvPr>
        </p:nvSpPr>
        <p:spPr>
          <a:xfrm>
            <a:off x="1141412" y="1913164"/>
            <a:ext cx="9905999" cy="4326317"/>
          </a:xfrm>
        </p:spPr>
        <p:txBody>
          <a:bodyPr>
            <a:normAutofit fontScale="77500" lnSpcReduction="20000"/>
          </a:bodyPr>
          <a:lstStyle/>
          <a:p>
            <a:r>
              <a:rPr lang="en-US" dirty="0"/>
              <a:t>Is a way to express iteration </a:t>
            </a:r>
          </a:p>
          <a:p>
            <a:r>
              <a:rPr lang="en-US" dirty="0"/>
              <a:t>The code before the recursive method call will be executed in the order of recursion (4 3 2 1) </a:t>
            </a:r>
          </a:p>
          <a:p>
            <a:r>
              <a:rPr lang="en-US" dirty="0"/>
              <a:t>The code after the recursive method call will be executed in reversed order (1 2 3 4) </a:t>
            </a:r>
          </a:p>
          <a:p>
            <a:pPr marL="0" indent="0">
              <a:buNone/>
            </a:pPr>
            <a:r>
              <a:rPr lang="en-US" dirty="0"/>
              <a:t>Furthermore, recursion . . . </a:t>
            </a:r>
          </a:p>
          <a:p>
            <a:r>
              <a:rPr lang="en-US" dirty="0"/>
              <a:t>Is omnipresent in functional programming, but . . . </a:t>
            </a:r>
          </a:p>
          <a:p>
            <a:r>
              <a:rPr lang="en-US" dirty="0"/>
              <a:t>... Keep an eye on termination</a:t>
            </a:r>
          </a:p>
          <a:p>
            <a:r>
              <a:rPr lang="en-US" dirty="0"/>
              <a:t>Is essential for the Decorator pattern </a:t>
            </a:r>
            <a:endParaRPr lang="en-US" dirty="0">
              <a:effectLst/>
            </a:endParaRPr>
          </a:p>
        </p:txBody>
      </p:sp>
    </p:spTree>
    <p:extLst>
      <p:ext uri="{BB962C8B-B14F-4D97-AF65-F5344CB8AC3E}">
        <p14:creationId xmlns:p14="http://schemas.microsoft.com/office/powerpoint/2010/main" val="169751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DC18-B922-A045-B683-96D79B0EE5DE}"/>
              </a:ext>
            </a:extLst>
          </p:cNvPr>
          <p:cNvSpPr>
            <a:spLocks noGrp="1"/>
          </p:cNvSpPr>
          <p:nvPr>
            <p:ph type="title"/>
          </p:nvPr>
        </p:nvSpPr>
        <p:spPr>
          <a:xfrm>
            <a:off x="1141413" y="618518"/>
            <a:ext cx="9905998" cy="1478570"/>
          </a:xfrm>
        </p:spPr>
        <p:txBody>
          <a:bodyPr/>
          <a:lstStyle/>
          <a:p>
            <a:r>
              <a:rPr lang="en-US" dirty="0"/>
              <a:t>Towards the decorator pattern</a:t>
            </a:r>
          </a:p>
        </p:txBody>
      </p:sp>
      <p:graphicFrame>
        <p:nvGraphicFramePr>
          <p:cNvPr id="6" name="Table 5">
            <a:extLst>
              <a:ext uri="{FF2B5EF4-FFF2-40B4-BE49-F238E27FC236}">
                <a16:creationId xmlns:a16="http://schemas.microsoft.com/office/drawing/2014/main" id="{014AC663-1C0A-FC40-8E82-89AF4C4030A0}"/>
              </a:ext>
            </a:extLst>
          </p:cNvPr>
          <p:cNvGraphicFramePr>
            <a:graphicFrameLocks noGrp="1"/>
          </p:cNvGraphicFramePr>
          <p:nvPr>
            <p:extLst>
              <p:ext uri="{D42A27DB-BD31-4B8C-83A1-F6EECF244321}">
                <p14:modId xmlns:p14="http://schemas.microsoft.com/office/powerpoint/2010/main" val="1648441487"/>
              </p:ext>
            </p:extLst>
          </p:nvPr>
        </p:nvGraphicFramePr>
        <p:xfrm>
          <a:off x="1868715" y="3168952"/>
          <a:ext cx="8128000" cy="1854200"/>
        </p:xfrm>
        <a:graphic>
          <a:graphicData uri="http://schemas.openxmlformats.org/drawingml/2006/table">
            <a:tbl>
              <a:tblPr bandRow="1">
                <a:tableStyleId>{21E4AEA4-8DFA-4A89-87EB-49C32662AFE0}</a:tableStyleId>
              </a:tblPr>
              <a:tblGrid>
                <a:gridCol w="4064000">
                  <a:extLst>
                    <a:ext uri="{9D8B030D-6E8A-4147-A177-3AD203B41FA5}">
                      <a16:colId xmlns:a16="http://schemas.microsoft.com/office/drawing/2014/main" val="3806020884"/>
                    </a:ext>
                  </a:extLst>
                </a:gridCol>
                <a:gridCol w="4064000">
                  <a:extLst>
                    <a:ext uri="{9D8B030D-6E8A-4147-A177-3AD203B41FA5}">
                      <a16:colId xmlns:a16="http://schemas.microsoft.com/office/drawing/2014/main" val="1678382473"/>
                    </a:ext>
                  </a:extLst>
                </a:gridCol>
              </a:tblGrid>
              <a:tr h="370840">
                <a:tc>
                  <a:txBody>
                    <a:bodyPr/>
                    <a:lstStyle/>
                    <a:p>
                      <a:r>
                        <a:rPr lang="en-US" dirty="0"/>
                        <a:t>pannenkoek</a:t>
                      </a:r>
                    </a:p>
                  </a:txBody>
                  <a:tcPr/>
                </a:tc>
                <a:tc>
                  <a:txBody>
                    <a:bodyPr/>
                    <a:lstStyle/>
                    <a:p>
                      <a:r>
                        <a:rPr lang="en-US" dirty="0" err="1"/>
                        <a:t>stroop</a:t>
                      </a:r>
                      <a:endParaRPr lang="en-US" dirty="0"/>
                    </a:p>
                  </a:txBody>
                  <a:tcPr/>
                </a:tc>
                <a:extLst>
                  <a:ext uri="{0D108BD9-81ED-4DB2-BD59-A6C34878D82A}">
                    <a16:rowId xmlns:a16="http://schemas.microsoft.com/office/drawing/2014/main" val="283595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bosbessenjam</a:t>
                      </a:r>
                      <a:endParaRPr lang="en-US" dirty="0"/>
                    </a:p>
                  </a:txBody>
                  <a:tcPr/>
                </a:tc>
                <a:extLst>
                  <a:ext uri="{0D108BD9-81ED-4DB2-BD59-A6C34878D82A}">
                    <a16:rowId xmlns:a16="http://schemas.microsoft.com/office/drawing/2014/main" val="1770215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endParaRPr lang="en-US" dirty="0"/>
                    </a:p>
                  </a:txBody>
                  <a:tcPr/>
                </a:tc>
                <a:extLst>
                  <a:ext uri="{0D108BD9-81ED-4DB2-BD59-A6C34878D82A}">
                    <a16:rowId xmlns:a16="http://schemas.microsoft.com/office/drawing/2014/main" val="750700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kaas</a:t>
                      </a:r>
                      <a:endParaRPr lang="en-US" dirty="0"/>
                    </a:p>
                  </a:txBody>
                  <a:tcPr/>
                </a:tc>
                <a:extLst>
                  <a:ext uri="{0D108BD9-81ED-4DB2-BD59-A6C34878D82A}">
                    <a16:rowId xmlns:a16="http://schemas.microsoft.com/office/drawing/2014/main" val="26133330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ui</a:t>
                      </a:r>
                      <a:endParaRPr lang="en-US" dirty="0"/>
                    </a:p>
                  </a:txBody>
                  <a:tcPr/>
                </a:tc>
                <a:extLst>
                  <a:ext uri="{0D108BD9-81ED-4DB2-BD59-A6C34878D82A}">
                    <a16:rowId xmlns:a16="http://schemas.microsoft.com/office/drawing/2014/main" val="2450326815"/>
                  </a:ext>
                </a:extLst>
              </a:tr>
            </a:tbl>
          </a:graphicData>
        </a:graphic>
      </p:graphicFrame>
      <p:sp>
        <p:nvSpPr>
          <p:cNvPr id="7" name="TextBox 6">
            <a:extLst>
              <a:ext uri="{FF2B5EF4-FFF2-40B4-BE49-F238E27FC236}">
                <a16:creationId xmlns:a16="http://schemas.microsoft.com/office/drawing/2014/main" id="{E2E21013-3093-C745-A457-6ED7D9FD6AE1}"/>
              </a:ext>
            </a:extLst>
          </p:cNvPr>
          <p:cNvSpPr txBox="1"/>
          <p:nvPr/>
        </p:nvSpPr>
        <p:spPr>
          <a:xfrm>
            <a:off x="5345054" y="2309854"/>
            <a:ext cx="1175322" cy="646331"/>
          </a:xfrm>
          <a:prstGeom prst="rect">
            <a:avLst/>
          </a:prstGeom>
          <a:noFill/>
        </p:spPr>
        <p:txBody>
          <a:bodyPr wrap="none" rtlCol="0">
            <a:spAutoFit/>
          </a:bodyPr>
          <a:lstStyle/>
          <a:p>
            <a:r>
              <a:rPr lang="en-US" sz="3600" i="1" dirty="0"/>
              <a:t>Menu</a:t>
            </a:r>
          </a:p>
        </p:txBody>
      </p:sp>
    </p:spTree>
    <p:extLst>
      <p:ext uri="{BB962C8B-B14F-4D97-AF65-F5344CB8AC3E}">
        <p14:creationId xmlns:p14="http://schemas.microsoft.com/office/powerpoint/2010/main" val="2633405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6</TotalTime>
  <Words>779</Words>
  <Application>Microsoft Macintosh PowerPoint</Application>
  <PresentationFormat>Widescreen</PresentationFormat>
  <Paragraphs>179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Lucida Console</vt:lpstr>
      <vt:lpstr>Tw Cen MT</vt:lpstr>
      <vt:lpstr>Circuit</vt:lpstr>
      <vt:lpstr>Modelleren en Systeemontwerp</vt:lpstr>
      <vt:lpstr>This lecture</vt:lpstr>
      <vt:lpstr>Recursion</vt:lpstr>
      <vt:lpstr>Recursion</vt:lpstr>
      <vt:lpstr>Recursion</vt:lpstr>
      <vt:lpstr>Recursion, another one</vt:lpstr>
      <vt:lpstr>Recursion, another one</vt:lpstr>
      <vt:lpstr>Recursion</vt:lpstr>
      <vt:lpstr>Towards the decorator pattern</vt:lpstr>
      <vt:lpstr>Towards the decorator pattern</vt:lpstr>
      <vt:lpstr>Towards the decorator pattern</vt:lpstr>
      <vt:lpstr>Changing requirements…</vt:lpstr>
      <vt:lpstr>Receipt printing</vt:lpstr>
      <vt:lpstr>First solution</vt:lpstr>
      <vt:lpstr>Critique</vt:lpstr>
      <vt:lpstr>The decorator pattern</vt:lpstr>
      <vt:lpstr>A chain of decorators</vt:lpstr>
      <vt:lpstr>The decorator pattern</vt:lpstr>
      <vt:lpstr>Decorators and recursion</vt:lpstr>
      <vt:lpstr>Applying the decorator pattern</vt:lpstr>
      <vt:lpstr>Keep order!</vt:lpstr>
      <vt:lpstr>Ordering example</vt:lpstr>
      <vt:lpstr>Another ordering example</vt:lpstr>
      <vt:lpstr>Another ordering example</vt:lpstr>
      <vt:lpstr>Decorators in OO languages</vt:lpstr>
      <vt:lpstr>Decorators: review</vt:lpstr>
      <vt:lpstr>Material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Egges, J. (Arjan)</dc:creator>
  <cp:lastModifiedBy>Egges, J. (Arjan)</cp:lastModifiedBy>
  <cp:revision>3</cp:revision>
  <dcterms:created xsi:type="dcterms:W3CDTF">2019-10-17T13:17:57Z</dcterms:created>
  <dcterms:modified xsi:type="dcterms:W3CDTF">2019-10-17T13:24:47Z</dcterms:modified>
</cp:coreProperties>
</file>