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2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7"/>
  </p:normalViewPr>
  <p:slideViewPr>
    <p:cSldViewPr snapToGrid="0" snapToObjects="1" showGuides="1">
      <p:cViewPr varScale="1">
        <p:scale>
          <a:sx n="76" d="100"/>
          <a:sy n="76" d="100"/>
        </p:scale>
        <p:origin x="216" y="48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j.egges@uu.n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H.Philippi@uu.n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.net-tutorials.com/" TargetMode="External"/><Relationship Id="rId2" Type="http://schemas.openxmlformats.org/officeDocument/2006/relationships/hyperlink" Target="https://www.tutorialspoint.com/cshar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Client: “I want a way to easily access and analyze all our interactions with our customers.”</a:t>
            </a:r>
          </a:p>
          <a:p>
            <a:r>
              <a:rPr lang="en-US" dirty="0"/>
              <a:t>You: “Done! I launched a Kubernetes cluster running a </a:t>
            </a:r>
            <a:r>
              <a:rPr lang="en-US" dirty="0" err="1"/>
              <a:t>Redis</a:t>
            </a:r>
            <a:r>
              <a:rPr lang="en-US" dirty="0"/>
              <a:t> Docker image containing all your customer data. It’s very easy-to-use, you can simply send HTTP post requests with a SHA256 secure JSON web token in the header.”</a:t>
            </a:r>
          </a:p>
          <a:p>
            <a:r>
              <a:rPr lang="en-US" dirty="0"/>
              <a:t>Client: “You’re fired.”</a:t>
            </a:r>
          </a:p>
        </p:txBody>
      </p:sp>
    </p:spTree>
    <p:extLst>
      <p:ext uri="{BB962C8B-B14F-4D97-AF65-F5344CB8AC3E}">
        <p14:creationId xmlns:p14="http://schemas.microsoft.com/office/powerpoint/2010/main" val="409270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BB6F-28D6-1840-920F-0053BCF0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8CC21E-CC01-FC47-B9BD-1392349A83FF}"/>
              </a:ext>
            </a:extLst>
          </p:cNvPr>
          <p:cNvSpPr/>
          <p:nvPr/>
        </p:nvSpPr>
        <p:spPr>
          <a:xfrm>
            <a:off x="4235632" y="3620125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CODING AND DEBUGGING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6254149-D2F3-A04F-B641-1662C4F9E877}"/>
              </a:ext>
            </a:extLst>
          </p:cNvPr>
          <p:cNvSpPr/>
          <p:nvPr/>
        </p:nvSpPr>
        <p:spPr>
          <a:xfrm>
            <a:off x="3028013" y="2194042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DESIGN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40403B6-7DF7-D74E-BEDC-228736E645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2178" y="3393811"/>
            <a:ext cx="938901" cy="608010"/>
          </a:xfrm>
          <a:prstGeom prst="bentConnector3">
            <a:avLst>
              <a:gd name="adj1" fmla="val 994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775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7F1F-4F35-5349-8C12-2FEE4DEA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9036DF-207A-BD4B-ABF5-95DF8E586C27}"/>
              </a:ext>
            </a:extLst>
          </p:cNvPr>
          <p:cNvSpPr/>
          <p:nvPr/>
        </p:nvSpPr>
        <p:spPr>
          <a:xfrm>
            <a:off x="4310582" y="3125449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DESIGN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EEBEF12-2227-6344-B3F7-68E7724F79E9}"/>
              </a:ext>
            </a:extLst>
          </p:cNvPr>
          <p:cNvSpPr/>
          <p:nvPr/>
        </p:nvSpPr>
        <p:spPr>
          <a:xfrm>
            <a:off x="3102963" y="1699366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REQUIREMENTS ANALYSIS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F217BDA-6296-DA45-8ABA-FE6CE4D3E3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7128" y="2899135"/>
            <a:ext cx="938901" cy="608010"/>
          </a:xfrm>
          <a:prstGeom prst="bentConnector3">
            <a:avLst>
              <a:gd name="adj1" fmla="val 994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483404-DA10-6348-9C44-736F06F2C962}"/>
              </a:ext>
            </a:extLst>
          </p:cNvPr>
          <p:cNvSpPr/>
          <p:nvPr/>
        </p:nvSpPr>
        <p:spPr>
          <a:xfrm>
            <a:off x="5632214" y="4551531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CODING AND DEBUGGING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0BCF811-AD35-4646-82A5-3D8EB56384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8760" y="4325217"/>
            <a:ext cx="938901" cy="608010"/>
          </a:xfrm>
          <a:prstGeom prst="bentConnector3">
            <a:avLst>
              <a:gd name="adj1" fmla="val 994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2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D812-367D-0C4C-A812-E122E5BD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8608-6211-C543-945E-72957E1B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931763"/>
            <a:ext cx="9905999" cy="8594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But once I’ve finished coding something, I'm done. Right?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7DCDF-4C19-A243-8229-F6BDD3998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024" y="1963711"/>
            <a:ext cx="3541951" cy="25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3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BB6F-28D6-1840-920F-0053BCF0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8CC21E-CC01-FC47-B9BD-1392349A83FF}"/>
              </a:ext>
            </a:extLst>
          </p:cNvPr>
          <p:cNvSpPr/>
          <p:nvPr/>
        </p:nvSpPr>
        <p:spPr>
          <a:xfrm>
            <a:off x="4235632" y="3620125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TESTING AND VERIFICATION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6254149-D2F3-A04F-B641-1662C4F9E877}"/>
              </a:ext>
            </a:extLst>
          </p:cNvPr>
          <p:cNvSpPr/>
          <p:nvPr/>
        </p:nvSpPr>
        <p:spPr>
          <a:xfrm>
            <a:off x="3028013" y="2194042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CODING AND DEBUGGING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40403B6-7DF7-D74E-BEDC-228736E645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2178" y="3393811"/>
            <a:ext cx="938901" cy="608010"/>
          </a:xfrm>
          <a:prstGeom prst="bentConnector3">
            <a:avLst>
              <a:gd name="adj1" fmla="val 994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2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7F1F-4F35-5349-8C12-2FEE4DEA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9036DF-207A-BD4B-ABF5-95DF8E586C27}"/>
              </a:ext>
            </a:extLst>
          </p:cNvPr>
          <p:cNvSpPr/>
          <p:nvPr/>
        </p:nvSpPr>
        <p:spPr>
          <a:xfrm>
            <a:off x="4310582" y="3125449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TESTING AND VERIFICATION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EEBEF12-2227-6344-B3F7-68E7724F79E9}"/>
              </a:ext>
            </a:extLst>
          </p:cNvPr>
          <p:cNvSpPr/>
          <p:nvPr/>
        </p:nvSpPr>
        <p:spPr>
          <a:xfrm>
            <a:off x="3102963" y="1699366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CODING AND DEBUGGING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F217BDA-6296-DA45-8ABA-FE6CE4D3E3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7128" y="2899135"/>
            <a:ext cx="938901" cy="608010"/>
          </a:xfrm>
          <a:prstGeom prst="bentConnector3">
            <a:avLst>
              <a:gd name="adj1" fmla="val 994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483404-DA10-6348-9C44-736F06F2C962}"/>
              </a:ext>
            </a:extLst>
          </p:cNvPr>
          <p:cNvSpPr/>
          <p:nvPr/>
        </p:nvSpPr>
        <p:spPr>
          <a:xfrm>
            <a:off x="5632214" y="4551531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MAINTENANCE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0BCF811-AD35-4646-82A5-3D8EB56384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8760" y="4325217"/>
            <a:ext cx="938901" cy="608010"/>
          </a:xfrm>
          <a:prstGeom prst="bentConnector3">
            <a:avLst>
              <a:gd name="adj1" fmla="val 994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9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B924-770E-DD4A-B7C5-035F6708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EA72-A819-CA40-89F6-E2B4043E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much more to </a:t>
            </a:r>
            <a:r>
              <a:rPr lang="en-US" b="1" dirty="0"/>
              <a:t>software construction </a:t>
            </a:r>
            <a:r>
              <a:rPr lang="en-US" dirty="0"/>
              <a:t>than just programming</a:t>
            </a:r>
          </a:p>
          <a:p>
            <a:r>
              <a:rPr lang="en-US" dirty="0"/>
              <a:t>And it is hard to overestimate the volume and importance of </a:t>
            </a:r>
            <a:r>
              <a:rPr lang="en-US" b="1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918927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0875-922C-CE43-BA26-A12F9E4D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0F65-CD0C-6542-B4D1-BB56D5526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assumes you know about for-loops, assignments, methods, and objects</a:t>
            </a:r>
          </a:p>
          <a:p>
            <a:r>
              <a:rPr lang="en-US" dirty="0"/>
              <a:t>We will teach you to apply this knowledge to organize code into </a:t>
            </a:r>
            <a:r>
              <a:rPr lang="en-US" b="1" dirty="0"/>
              <a:t>great</a:t>
            </a:r>
            <a:r>
              <a:rPr lang="en-US" dirty="0"/>
              <a:t> software that makes your customers happy</a:t>
            </a:r>
          </a:p>
        </p:txBody>
      </p:sp>
    </p:spTree>
    <p:extLst>
      <p:ext uri="{BB962C8B-B14F-4D97-AF65-F5344CB8AC3E}">
        <p14:creationId xmlns:p14="http://schemas.microsoft.com/office/powerpoint/2010/main" val="298784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81D4-3E0A-D84A-B392-71B3C13B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5860-3379-074E-9809-B050CDE45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MSO is a course that used to be shared by Information Science and Computer Science students </a:t>
            </a:r>
          </a:p>
          <a:p>
            <a:r>
              <a:rPr lang="en-US" dirty="0"/>
              <a:t>What should this course cover?</a:t>
            </a:r>
          </a:p>
          <a:p>
            <a:pPr lvl="1"/>
            <a:r>
              <a:rPr lang="en-US" dirty="0"/>
              <a:t>Technical? Sociological? Programming? Modeling?</a:t>
            </a:r>
          </a:p>
          <a:p>
            <a:r>
              <a:rPr lang="en-US" dirty="0"/>
              <a:t>Object oriented analysis and design!</a:t>
            </a:r>
          </a:p>
        </p:txBody>
      </p:sp>
    </p:spTree>
    <p:extLst>
      <p:ext uri="{BB962C8B-B14F-4D97-AF65-F5344CB8AC3E}">
        <p14:creationId xmlns:p14="http://schemas.microsoft.com/office/powerpoint/2010/main" val="814656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039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Before you start designing software, you need to determine what to build</a:t>
            </a:r>
          </a:p>
          <a:p>
            <a:r>
              <a:rPr lang="en-US" dirty="0"/>
              <a:t>Analysis is the process of discovering, documenting and maintaining the requirements of a software system</a:t>
            </a:r>
          </a:p>
          <a:p>
            <a:pPr lvl="1"/>
            <a:r>
              <a:rPr lang="en-US" dirty="0"/>
              <a:t>Figuring out what the problem is</a:t>
            </a:r>
          </a:p>
          <a:p>
            <a:pPr lvl="1"/>
            <a:r>
              <a:rPr lang="en-US" dirty="0"/>
              <a:t>What does the customer want?</a:t>
            </a:r>
          </a:p>
          <a:p>
            <a:pPr lvl="1"/>
            <a:r>
              <a:rPr lang="en-US" dirty="0"/>
              <a:t>How can I translate a customer's wishes to a software design?</a:t>
            </a:r>
          </a:p>
          <a:p>
            <a:pPr lvl="1"/>
            <a:r>
              <a:rPr lang="en-US" dirty="0"/>
              <a:t>By the way, who is the customer?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0BE233-D668-F740-9829-30C448296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82" y="228600"/>
            <a:ext cx="8242300" cy="64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7C4A08-0131-5745-91D6-E63A48AAB564}"/>
              </a:ext>
            </a:extLst>
          </p:cNvPr>
          <p:cNvSpPr txBox="1"/>
          <p:nvPr/>
        </p:nvSpPr>
        <p:spPr>
          <a:xfrm>
            <a:off x="10538086" y="616773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Bron</a:t>
            </a:r>
            <a:r>
              <a:rPr lang="en-US" sz="2400" dirty="0"/>
              <a:t>: </a:t>
            </a:r>
            <a:r>
              <a:rPr lang="en-US" sz="2400" dirty="0" err="1"/>
              <a:t>nrc.nl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777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AD10-BA18-9444-805B-30C8DCF5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Who are the stakeholders?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80BB-36DD-524F-811C-4E582CDE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Who is the customer in the case of the </a:t>
            </a:r>
            <a:r>
              <a:rPr lang="en-US" dirty="0" err="1"/>
              <a:t>bevolkingsregister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clerk?</a:t>
            </a:r>
          </a:p>
          <a:p>
            <a:pPr lvl="1"/>
            <a:r>
              <a:rPr lang="en-US" dirty="0"/>
              <a:t>The citizen?</a:t>
            </a:r>
          </a:p>
          <a:p>
            <a:pPr lvl="1"/>
            <a:r>
              <a:rPr lang="en-US" dirty="0"/>
              <a:t>The municipal authorities?</a:t>
            </a:r>
          </a:p>
          <a:p>
            <a:pPr lvl="1"/>
            <a:r>
              <a:rPr lang="en-US" dirty="0"/>
              <a:t>The national government?</a:t>
            </a:r>
          </a:p>
          <a:p>
            <a:pPr lvl="1"/>
            <a:r>
              <a:rPr lang="en-US" dirty="0"/>
              <a:t>...?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7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6860-F423-BF4F-95F6-8DF1BBB7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BADB-946B-FC4E-8C95-AA9B1751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I organize code into classes?</a:t>
            </a:r>
          </a:p>
          <a:p>
            <a:r>
              <a:rPr lang="en-US" dirty="0"/>
              <a:t>Which classes are related?</a:t>
            </a:r>
          </a:p>
          <a:p>
            <a:r>
              <a:rPr lang="en-US" dirty="0"/>
              <a:t>How are classes related?</a:t>
            </a:r>
          </a:p>
          <a:p>
            <a:r>
              <a:rPr lang="en-US" dirty="0"/>
              <a:t>What are the properties of a good design?</a:t>
            </a:r>
          </a:p>
        </p:txBody>
      </p:sp>
    </p:spTree>
    <p:extLst>
      <p:ext uri="{BB962C8B-B14F-4D97-AF65-F5344CB8AC3E}">
        <p14:creationId xmlns:p14="http://schemas.microsoft.com/office/powerpoint/2010/main" val="288874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6FC9-4057-9646-94FC-33244258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D620-BF17-2245-96E6-615FE7FD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course teaches both analysis and design.</a:t>
            </a:r>
          </a:p>
          <a:p>
            <a:r>
              <a:rPr lang="en-US" b="1" dirty="0"/>
              <a:t>Analysis</a:t>
            </a:r>
            <a:r>
              <a:rPr lang="en-US" dirty="0"/>
              <a:t> is a soft skill: talking to customers and figuring out what they want</a:t>
            </a:r>
          </a:p>
          <a:p>
            <a:r>
              <a:rPr lang="en-US" b="1" dirty="0"/>
              <a:t>Design</a:t>
            </a:r>
            <a:r>
              <a:rPr lang="en-US" dirty="0"/>
              <a:t> is more technical: figuring out the right high-level structure of your code</a:t>
            </a:r>
          </a:p>
        </p:txBody>
      </p:sp>
    </p:spTree>
    <p:extLst>
      <p:ext uri="{BB962C8B-B14F-4D97-AF65-F5344CB8AC3E}">
        <p14:creationId xmlns:p14="http://schemas.microsoft.com/office/powerpoint/2010/main" val="2183439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6119-CCB8-2D47-A5EE-7D624855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is not black and white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2308-8290-A746-90C9-D133409E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there is no client (for example if you are your own client)</a:t>
            </a:r>
          </a:p>
          <a:p>
            <a:r>
              <a:rPr lang="en-US" dirty="0"/>
              <a:t>Design is more than just structuring your code:</a:t>
            </a:r>
          </a:p>
          <a:p>
            <a:pPr lvl="1"/>
            <a:r>
              <a:rPr lang="en-US" dirty="0"/>
              <a:t>Interaction design</a:t>
            </a:r>
          </a:p>
          <a:p>
            <a:pPr lvl="1"/>
            <a:r>
              <a:rPr lang="en-US" dirty="0"/>
              <a:t>Branding</a:t>
            </a:r>
          </a:p>
          <a:p>
            <a:pPr lvl="1"/>
            <a:r>
              <a:rPr lang="en-US" dirty="0"/>
              <a:t>Visual design: fonts, colors, spacing, animations</a:t>
            </a:r>
          </a:p>
        </p:txBody>
      </p:sp>
    </p:spTree>
    <p:extLst>
      <p:ext uri="{BB962C8B-B14F-4D97-AF65-F5344CB8AC3E}">
        <p14:creationId xmlns:p14="http://schemas.microsoft.com/office/powerpoint/2010/main" val="3483050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5E3F-4D43-7A4C-820B-AB28ABE3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WEEK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8DF1-7B5D-9748-A24C-ED6E24045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Monday:</a:t>
            </a:r>
          </a:p>
          <a:p>
            <a:pPr lvl="1"/>
            <a:r>
              <a:rPr lang="en-US" dirty="0"/>
              <a:t>Tutorial/lab 13-15</a:t>
            </a:r>
          </a:p>
          <a:p>
            <a:pPr lvl="1"/>
            <a:r>
              <a:rPr lang="en-US" dirty="0"/>
              <a:t>”Lecture” 15-17</a:t>
            </a:r>
          </a:p>
          <a:p>
            <a:r>
              <a:rPr lang="en-US" dirty="0"/>
              <a:t>Thursday:</a:t>
            </a:r>
          </a:p>
          <a:p>
            <a:pPr lvl="1"/>
            <a:r>
              <a:rPr lang="en-US" dirty="0"/>
              <a:t>Tutorial/lab 9-11</a:t>
            </a:r>
          </a:p>
        </p:txBody>
      </p:sp>
    </p:spTree>
    <p:extLst>
      <p:ext uri="{BB962C8B-B14F-4D97-AF65-F5344CB8AC3E}">
        <p14:creationId xmlns:p14="http://schemas.microsoft.com/office/powerpoint/2010/main" val="3280420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10DC-7EC0-9443-BF42-2E8DD837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C0C9-1127-3840-BD95-C8260103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Lecture? What lectures!?</a:t>
            </a:r>
          </a:p>
          <a:p>
            <a:r>
              <a:rPr lang="en-US" dirty="0"/>
              <a:t>Clips!</a:t>
            </a:r>
          </a:p>
          <a:p>
            <a:pPr lvl="1"/>
            <a:r>
              <a:rPr lang="en-US" dirty="0"/>
              <a:t>Watch them when you want</a:t>
            </a:r>
          </a:p>
          <a:p>
            <a:pPr lvl="1"/>
            <a:r>
              <a:rPr lang="en-US" dirty="0"/>
              <a:t>Watch them again and again</a:t>
            </a:r>
          </a:p>
          <a:p>
            <a:pPr lvl="1"/>
            <a:r>
              <a:rPr lang="en-US" dirty="0"/>
              <a:t>Go back a minute and watch again</a:t>
            </a:r>
          </a:p>
          <a:p>
            <a:pPr lvl="1"/>
            <a:r>
              <a:rPr lang="en-US" dirty="0"/>
              <a:t>Watch them slowly</a:t>
            </a:r>
          </a:p>
          <a:p>
            <a:pPr lvl="1"/>
            <a:r>
              <a:rPr lang="en-US" dirty="0"/>
              <a:t>Watch them quickly</a:t>
            </a:r>
          </a:p>
        </p:txBody>
      </p:sp>
    </p:spTree>
    <p:extLst>
      <p:ext uri="{BB962C8B-B14F-4D97-AF65-F5344CB8AC3E}">
        <p14:creationId xmlns:p14="http://schemas.microsoft.com/office/powerpoint/2010/main" val="293795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584B-70DF-8C47-A3F8-8CF9E9B5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22F7-B2A0-A543-8CEB-305EE7CCB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Still questions after watching clips?</a:t>
            </a:r>
          </a:p>
          <a:p>
            <a:r>
              <a:rPr lang="en-US" dirty="0"/>
              <a:t>Mail your questions to me latest Thursday evening</a:t>
            </a:r>
          </a:p>
          <a:p>
            <a:r>
              <a:rPr lang="en-US" dirty="0"/>
              <a:t>. . . so we can discuss your questions on Monday</a:t>
            </a:r>
          </a:p>
          <a:p>
            <a:r>
              <a:rPr lang="en-US" dirty="0"/>
              <a:t>Take care of the subject format when emailing:</a:t>
            </a:r>
          </a:p>
          <a:p>
            <a:pPr lvl="1"/>
            <a:r>
              <a:rPr lang="en-US" dirty="0"/>
              <a:t>[INFOMSO questions week XX]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1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B5A4-3F3E-B649-9EA9-F12282C0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9260-7BE2-2C4C-9743-E5D1A688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3751"/>
            <a:ext cx="9905999" cy="43471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What do we do on Monday?</a:t>
            </a:r>
          </a:p>
          <a:p>
            <a:r>
              <a:rPr lang="en-US" dirty="0"/>
              <a:t>First we will discuss your questions about the topics of last week</a:t>
            </a:r>
          </a:p>
          <a:p>
            <a:pPr lvl="1"/>
            <a:r>
              <a:rPr lang="en-US" dirty="0"/>
              <a:t>might lead to an in-depth treatment of the more advanced issues</a:t>
            </a:r>
          </a:p>
          <a:p>
            <a:r>
              <a:rPr lang="en-US" dirty="0"/>
              <a:t>Next we will do some quizzes</a:t>
            </a:r>
          </a:p>
          <a:p>
            <a:pPr lvl="1"/>
            <a:r>
              <a:rPr lang="en-US" dirty="0"/>
              <a:t>that give you feedback about your level of understanding</a:t>
            </a:r>
          </a:p>
          <a:p>
            <a:r>
              <a:rPr lang="en-US" dirty="0"/>
              <a:t>This approach can be very fruitful when you are actively participating</a:t>
            </a:r>
          </a:p>
          <a:p>
            <a:pPr lvl="1"/>
            <a:r>
              <a:rPr lang="en-US" dirty="0"/>
              <a:t>but is far less effective when you don't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44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C66F-667B-194D-9721-7B972288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4BFD-8032-2E49-B3D8-A181C565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529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There are four assignments that you must submit</a:t>
            </a:r>
          </a:p>
          <a:p>
            <a:r>
              <a:rPr lang="en-US" dirty="0"/>
              <a:t>Each assignment will be marked on the scale: A-B-D-F</a:t>
            </a:r>
          </a:p>
          <a:p>
            <a:r>
              <a:rPr lang="en-US" dirty="0"/>
              <a:t>If you score AABB or better, you will receive an extra 0.5 on your final project</a:t>
            </a:r>
          </a:p>
          <a:p>
            <a:r>
              <a:rPr lang="en-US" dirty="0"/>
              <a:t>If you have no F's, but you score BBDD or worse, you will lose 0.5 on your final project</a:t>
            </a:r>
          </a:p>
          <a:p>
            <a:r>
              <a:rPr lang="en-US" dirty="0"/>
              <a:t>If you fail two assignments (F), you will fail the course</a:t>
            </a:r>
          </a:p>
          <a:p>
            <a:r>
              <a:rPr lang="en-US" dirty="0"/>
              <a:t>If you fail one assignment, you will be given the opportunity to complete a remedial assignment (</a:t>
            </a:r>
            <a:r>
              <a:rPr lang="en-US" i="1" dirty="0" err="1"/>
              <a:t>herkansing</a:t>
            </a:r>
            <a:r>
              <a:rPr lang="en-US" dirty="0"/>
              <a:t>), provided your final mark (rounded) for the whole course is at least a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81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9609-A9C1-E240-BC7C-CD21AC1A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0AF8-C045-F642-B95D-0922FFA3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midterm exam (20%)</a:t>
            </a:r>
          </a:p>
          <a:p>
            <a:r>
              <a:rPr lang="en-US" dirty="0"/>
              <a:t>Final exam (50%)</a:t>
            </a:r>
          </a:p>
          <a:p>
            <a:r>
              <a:rPr lang="en-US" dirty="0"/>
              <a:t>Design project (30%)</a:t>
            </a:r>
          </a:p>
        </p:txBody>
      </p:sp>
    </p:spTree>
    <p:extLst>
      <p:ext uri="{BB962C8B-B14F-4D97-AF65-F5344CB8AC3E}">
        <p14:creationId xmlns:p14="http://schemas.microsoft.com/office/powerpoint/2010/main" val="376032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7C4A08-0131-5745-91D6-E63A48AAB564}"/>
              </a:ext>
            </a:extLst>
          </p:cNvPr>
          <p:cNvSpPr txBox="1"/>
          <p:nvPr/>
        </p:nvSpPr>
        <p:spPr>
          <a:xfrm>
            <a:off x="10538086" y="616773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Bron</a:t>
            </a:r>
            <a:r>
              <a:rPr lang="en-US" sz="2400" dirty="0"/>
              <a:t>: </a:t>
            </a:r>
            <a:r>
              <a:rPr lang="en-US" sz="2400" dirty="0" err="1"/>
              <a:t>nrc.nl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D3D5C-1714-2B43-902D-AA5BE3BA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91" y="256970"/>
            <a:ext cx="8797351" cy="63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77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A51A-DD3B-F640-9858-521B0C2E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363C-8793-6845-83F0-7E4FD5BC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4693"/>
            <a:ext cx="9905999" cy="424125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Shalloway</a:t>
            </a:r>
            <a:r>
              <a:rPr lang="en-US" dirty="0"/>
              <a:t> and </a:t>
            </a:r>
            <a:r>
              <a:rPr lang="en-US" dirty="0" err="1"/>
              <a:t>Trott</a:t>
            </a:r>
            <a:r>
              <a:rPr lang="en-US" dirty="0"/>
              <a:t>, </a:t>
            </a:r>
            <a:r>
              <a:rPr lang="en-US" i="1" dirty="0"/>
              <a:t>Design Patterns Explained, </a:t>
            </a:r>
            <a:r>
              <a:rPr lang="en-US" dirty="0"/>
              <a:t>2nd edition, Addison Wesley</a:t>
            </a:r>
          </a:p>
          <a:p>
            <a:pPr lvl="1"/>
            <a:r>
              <a:rPr lang="en-US" dirty="0"/>
              <a:t>Code uses Java (but there is almost no code in the book)</a:t>
            </a:r>
          </a:p>
          <a:p>
            <a:pPr lvl="1"/>
            <a:r>
              <a:rPr lang="en-US" dirty="0"/>
              <a:t>C# code available from the book's website</a:t>
            </a:r>
          </a:p>
          <a:p>
            <a:r>
              <a:rPr lang="en-US" dirty="0" err="1"/>
              <a:t>Larman</a:t>
            </a:r>
            <a:r>
              <a:rPr lang="en-US" dirty="0"/>
              <a:t>, </a:t>
            </a:r>
            <a:r>
              <a:rPr lang="en-US" i="1" dirty="0"/>
              <a:t>Applying UML and patterns</a:t>
            </a:r>
            <a:r>
              <a:rPr lang="en-US" dirty="0"/>
              <a:t>, Prentice Hall (slides and schedule refer to the second edition)</a:t>
            </a:r>
          </a:p>
          <a:p>
            <a:r>
              <a:rPr lang="en-US" dirty="0"/>
              <a:t>Online resources</a:t>
            </a:r>
          </a:p>
          <a:p>
            <a:r>
              <a:rPr lang="en-US" dirty="0"/>
              <a:t>Clips, slides, example code</a:t>
            </a:r>
          </a:p>
        </p:txBody>
      </p:sp>
    </p:spTree>
    <p:extLst>
      <p:ext uri="{BB962C8B-B14F-4D97-AF65-F5344CB8AC3E}">
        <p14:creationId xmlns:p14="http://schemas.microsoft.com/office/powerpoint/2010/main" val="353019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D40F-2D39-4A47-9A31-DDC55826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BBDC-CC0E-9B4F-914A-C5E54007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Lecturer: Arjan </a:t>
            </a:r>
            <a:r>
              <a:rPr lang="en-US" dirty="0" err="1"/>
              <a:t>Egges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j.egges@uu.nl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Tutorial/lab assistants: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Beau Mahler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Werre</a:t>
            </a:r>
            <a:r>
              <a:rPr lang="en-US" dirty="0">
                <a:cs typeface="Courier New" panose="02070309020205020404" pitchFamily="49" charset="0"/>
              </a:rPr>
              <a:t> Timmer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Yorick </a:t>
            </a:r>
            <a:r>
              <a:rPr lang="en-US" dirty="0" err="1">
                <a:cs typeface="Courier New" panose="02070309020205020404" pitchFamily="49" charset="0"/>
              </a:rPr>
              <a:t>Kooij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36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2F0D-DBEB-1742-BE1B-55B2E24F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F44B-927F-7642-BA39-9523F661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course will not require a lot of coding . . .</a:t>
            </a:r>
          </a:p>
          <a:p>
            <a:r>
              <a:rPr lang="en-US" dirty="0"/>
              <a:t>. . . but we will study programs</a:t>
            </a:r>
          </a:p>
          <a:p>
            <a:r>
              <a:rPr lang="en-US" dirty="0"/>
              <a:t>We will look at what code does and how it is structured, without worrying too much about how it is implemented exactly</a:t>
            </a:r>
          </a:p>
          <a:p>
            <a:r>
              <a:rPr lang="en-US" dirty="0"/>
              <a:t>`Is this program well designed?' as opposed to `The loop on line 325 of the Foo class is wrong'</a:t>
            </a:r>
          </a:p>
        </p:txBody>
      </p:sp>
    </p:spTree>
    <p:extLst>
      <p:ext uri="{BB962C8B-B14F-4D97-AF65-F5344CB8AC3E}">
        <p14:creationId xmlns:p14="http://schemas.microsoft.com/office/powerpoint/2010/main" val="2207317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7770-BEBC-5640-B625-C27B9B44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B47E-AEE8-984C-837A-1C1DC163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two weeks: focus on the analysis and design process, including UML</a:t>
            </a:r>
          </a:p>
          <a:p>
            <a:r>
              <a:rPr lang="en-US" dirty="0"/>
              <a:t>Later sessions: it is a good thing to learn from your failures</a:t>
            </a:r>
          </a:p>
          <a:p>
            <a:r>
              <a:rPr lang="en-US" dirty="0"/>
              <a:t>But it is better to learn from other peoples failures: focus on </a:t>
            </a:r>
            <a:r>
              <a:rPr lang="en-US" i="1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8469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DF65-EB92-C343-AB43-DB24002C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AB15-5382-CF45-B85E-C4C2D7B1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on Monday will be given by Hans Philippi</a:t>
            </a:r>
          </a:p>
          <a:p>
            <a:r>
              <a:rPr lang="en-US" dirty="0"/>
              <a:t>Any questions about this week’s material should be sent to him instead of me: </a:t>
            </a:r>
            <a:r>
              <a:rPr lang="en-US" dirty="0">
                <a:hlinkClick r:id="rId2"/>
              </a:rPr>
              <a:t>H.Philippi@uu.nl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0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4DE7-3384-4145-9CE6-C7C38042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352A-E96E-E341-830E-81C08940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following references may be helpful to refresh or extend your knowledge of C#:</a:t>
            </a:r>
          </a:p>
          <a:p>
            <a:r>
              <a:rPr lang="en-US" dirty="0">
                <a:hlinkClick r:id="rId2"/>
              </a:rPr>
              <a:t>https://www.tutorialspoint.com/csharp/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topics: inheritance, polymorphism, interfaces</a:t>
            </a:r>
          </a:p>
          <a:p>
            <a:r>
              <a:rPr lang="en-US" dirty="0">
                <a:hlinkClick r:id="rId3"/>
              </a:rPr>
              <a:t>http://csharp.net-tutorials.com/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topics: inheritance,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754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do ICT projects fail so often?</a:t>
            </a:r>
          </a:p>
          <a:p>
            <a:r>
              <a:rPr lang="en-US" dirty="0"/>
              <a:t>Bad programmers?</a:t>
            </a:r>
          </a:p>
          <a:p>
            <a:r>
              <a:rPr lang="en-US" dirty="0"/>
              <a:t>Bad management?</a:t>
            </a:r>
          </a:p>
          <a:p>
            <a:r>
              <a:rPr lang="en-US" dirty="0"/>
              <a:t>Bad …?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57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1ADE-7E32-AF40-8A85-12A9998B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5FF7-6A21-9842-B3E4-4E7953F6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 you have done some programming…</a:t>
            </a:r>
          </a:p>
        </p:txBody>
      </p:sp>
    </p:spTree>
    <p:extLst>
      <p:ext uri="{BB962C8B-B14F-4D97-AF65-F5344CB8AC3E}">
        <p14:creationId xmlns:p14="http://schemas.microsoft.com/office/powerpoint/2010/main" val="380062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EE2B-AC8E-684B-B566-D1CE3AAB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33CA-56B3-EB45-8D91-0FF9F53C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357" y="1964673"/>
            <a:ext cx="9905999" cy="3986421"/>
          </a:xfrm>
        </p:spPr>
        <p:txBody>
          <a:bodyPr>
            <a:normAutofit fontScale="92500"/>
          </a:bodyPr>
          <a:lstStyle/>
          <a:p>
            <a:r>
              <a:rPr lang="en-US" sz="3500" dirty="0"/>
              <a:t>You already know how to write individual lines of code: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3500" dirty="0"/>
              <a:t>Code is organized into methods: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bool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500" dirty="0"/>
              <a:t>Methods are organized into classes: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class Student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5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A711-1823-C149-BA99-4ADCC4A3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for-loop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60AB-4BEE-C949-949D-CFAEFE5D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course you will learn how to design great software:</a:t>
            </a:r>
          </a:p>
          <a:p>
            <a:r>
              <a:rPr lang="en-US" dirty="0"/>
              <a:t>that is clearly structured</a:t>
            </a:r>
          </a:p>
          <a:p>
            <a:r>
              <a:rPr lang="en-US" dirty="0"/>
              <a:t>that is easy to modify and maintain</a:t>
            </a:r>
          </a:p>
          <a:p>
            <a:r>
              <a:rPr lang="en-US" dirty="0"/>
              <a:t>that makes your customers happy...</a:t>
            </a:r>
          </a:p>
          <a:p>
            <a:r>
              <a:rPr lang="en-US" dirty="0"/>
              <a:t>...which is not that obvious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8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D347-1CA3-CA4F-A3DA-C7ED1F24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B367-DCFA-BF41-966E-6792ACB05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Which phases can we identify in an ICT-project?</a:t>
            </a:r>
          </a:p>
          <a:p>
            <a:pPr marL="0" indent="0" algn="ctr">
              <a:buNone/>
            </a:pPr>
            <a:r>
              <a:rPr lang="en-US" dirty="0"/>
              <a:t>…and where could/will things go wrong?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2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B666-188A-704C-93AB-8DA154AB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B155B0-6838-2045-8CAF-6F26C53C2E32}"/>
              </a:ext>
            </a:extLst>
          </p:cNvPr>
          <p:cNvSpPr/>
          <p:nvPr/>
        </p:nvSpPr>
        <p:spPr>
          <a:xfrm>
            <a:off x="4167266" y="3132944"/>
            <a:ext cx="3717560" cy="10343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1217828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{B0BA2219-F78D-0049-ADDB-2B5CBD99DBA2}tf10001122</Template>
  <TotalTime>358</TotalTime>
  <Words>1073</Words>
  <Application>Microsoft Macintosh PowerPoint</Application>
  <PresentationFormat>Widescreen</PresentationFormat>
  <Paragraphs>160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Courier New</vt:lpstr>
      <vt:lpstr>Trebuchet MS</vt:lpstr>
      <vt:lpstr>Tw Cen MT</vt:lpstr>
      <vt:lpstr>Circuit</vt:lpstr>
      <vt:lpstr>Modelleren en Systeemontwerp</vt:lpstr>
      <vt:lpstr>PowerPoint Presentation</vt:lpstr>
      <vt:lpstr>PowerPoint Presentation</vt:lpstr>
      <vt:lpstr>Introduction</vt:lpstr>
      <vt:lpstr>Introduction</vt:lpstr>
      <vt:lpstr>Levels of abstraction</vt:lpstr>
      <vt:lpstr>Beyond the for-loop</vt:lpstr>
      <vt:lpstr>Introduction</vt:lpstr>
      <vt:lpstr>Phases</vt:lpstr>
      <vt:lpstr>PHASES</vt:lpstr>
      <vt:lpstr>Phases</vt:lpstr>
      <vt:lpstr>PHASES</vt:lpstr>
      <vt:lpstr>Phases</vt:lpstr>
      <vt:lpstr>Phases</vt:lpstr>
      <vt:lpstr>PHASES</vt:lpstr>
      <vt:lpstr>Software construction</vt:lpstr>
      <vt:lpstr>MSO</vt:lpstr>
      <vt:lpstr>Topics</vt:lpstr>
      <vt:lpstr>Object-oriented analysis</vt:lpstr>
      <vt:lpstr>Analysis: Who are the stakeholders?</vt:lpstr>
      <vt:lpstr>Object-oriented design</vt:lpstr>
      <vt:lpstr>Analysis and Design</vt:lpstr>
      <vt:lpstr>The world is not black and white</vt:lpstr>
      <vt:lpstr>COURSE WEEK PLANNING</vt:lpstr>
      <vt:lpstr>Course organization</vt:lpstr>
      <vt:lpstr>Course organization</vt:lpstr>
      <vt:lpstr>Course organization</vt:lpstr>
      <vt:lpstr>Assignments</vt:lpstr>
      <vt:lpstr>Final mark</vt:lpstr>
      <vt:lpstr>MAterial</vt:lpstr>
      <vt:lpstr>WHO?</vt:lpstr>
      <vt:lpstr>How much code?</vt:lpstr>
      <vt:lpstr>Course outline</vt:lpstr>
      <vt:lpstr>Next week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Microsoft Office User</dc:creator>
  <cp:lastModifiedBy>Microsoft Office User</cp:lastModifiedBy>
  <cp:revision>22</cp:revision>
  <dcterms:created xsi:type="dcterms:W3CDTF">2019-09-06T08:16:48Z</dcterms:created>
  <dcterms:modified xsi:type="dcterms:W3CDTF">2019-09-09T12:51:19Z</dcterms:modified>
</cp:coreProperties>
</file>