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6" r:id="rId1"/>
  </p:sldMasterIdLst>
  <p:sldIdLst>
    <p:sldId id="256" r:id="rId2"/>
    <p:sldId id="257" r:id="rId3"/>
    <p:sldId id="432" r:id="rId4"/>
    <p:sldId id="273" r:id="rId5"/>
    <p:sldId id="356" r:id="rId6"/>
    <p:sldId id="370" r:id="rId7"/>
    <p:sldId id="371" r:id="rId8"/>
    <p:sldId id="418" r:id="rId9"/>
    <p:sldId id="421" r:id="rId10"/>
    <p:sldId id="378" r:id="rId11"/>
    <p:sldId id="379" r:id="rId12"/>
    <p:sldId id="380" r:id="rId13"/>
    <p:sldId id="38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96"/>
    <p:restoredTop sz="94677"/>
  </p:normalViewPr>
  <p:slideViewPr>
    <p:cSldViewPr snapToGrid="0" snapToObjects="1" showGuides="1">
      <p:cViewPr varScale="1">
        <p:scale>
          <a:sx n="118" d="100"/>
          <a:sy n="118" d="100"/>
        </p:scale>
        <p:origin x="216" y="32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4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FDC-07AC-A648-9DA7-6418751B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Systeemontwerp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86B9-023E-D04A-84A0-7226FE937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Principles of Object Orientation</a:t>
            </a:r>
          </a:p>
        </p:txBody>
      </p:sp>
    </p:spTree>
    <p:extLst>
      <p:ext uri="{BB962C8B-B14F-4D97-AF65-F5344CB8AC3E}">
        <p14:creationId xmlns:p14="http://schemas.microsoft.com/office/powerpoint/2010/main" val="310176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6AFA03-0FD3-9F4D-A8A4-5677C30F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Global architecture</a:t>
            </a:r>
          </a:p>
        </p:txBody>
      </p:sp>
      <p:sp>
        <p:nvSpPr>
          <p:cNvPr id="68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D341F-0D2C-244A-A20B-ED266CDAC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2137384"/>
            <a:ext cx="6112382" cy="25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3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7504-5C33-F644-8EB7-484DF75D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D446-094B-2A4A-B97C-8EB97AFA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072983"/>
            <a:ext cx="9905999" cy="3386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 how can we actually implement this idea?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375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836E-62A7-ED44-B085-43B49002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Example: slot features</a:t>
            </a:r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6A860-BAD2-D048-BA8A-1197F7DF5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187933"/>
            <a:ext cx="6112382" cy="24766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F4E3-51FA-D544-AC29-7D111CBA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And similar subclasses for all other features </a:t>
            </a:r>
          </a:p>
        </p:txBody>
      </p:sp>
    </p:spTree>
    <p:extLst>
      <p:ext uri="{BB962C8B-B14F-4D97-AF65-F5344CB8AC3E}">
        <p14:creationId xmlns:p14="http://schemas.microsoft.com/office/powerpoint/2010/main" val="360733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F90AB5-7B96-A542-8E47-18712BD5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Adding new features</a:t>
            </a:r>
          </a:p>
        </p:txBody>
      </p:sp>
      <p:sp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60B8E1AF-8762-4AD6-9888-EC0606086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ED170-D6A6-CC4D-9A5D-CBF23737C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454" y="951493"/>
            <a:ext cx="9609030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4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BFE1-DB10-D549-A7CB-866364A0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 of this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A6F7-B308-9340-BF3E-7585865C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3712"/>
            <a:ext cx="9905999" cy="43921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Redundancy among methods – V1getX for the Slot class and Hole class will probably be very similar </a:t>
            </a:r>
          </a:p>
          <a:p>
            <a:r>
              <a:rPr lang="en-US" dirty="0"/>
              <a:t>Tight coupling – all the features of every version are related to one another through subtyping </a:t>
            </a:r>
          </a:p>
          <a:p>
            <a:r>
              <a:rPr lang="en-US" dirty="0"/>
              <a:t>Weak cohesion – functionality scattered over different classes </a:t>
            </a:r>
          </a:p>
          <a:p>
            <a:r>
              <a:rPr lang="en-US" dirty="0"/>
              <a:t>Room for error – there is no guarantee that you cannot mix V1 and V2 features in a single model </a:t>
            </a:r>
          </a:p>
          <a:p>
            <a:r>
              <a:rPr lang="en-US" dirty="0"/>
              <a:t>But most importantly – what happens when a new version of the CAD/CAM software is released? </a:t>
            </a:r>
          </a:p>
        </p:txBody>
      </p:sp>
    </p:spTree>
    <p:extLst>
      <p:ext uri="{BB962C8B-B14F-4D97-AF65-F5344CB8AC3E}">
        <p14:creationId xmlns:p14="http://schemas.microsoft.com/office/powerpoint/2010/main" val="53456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40F3-BDC7-2D46-B2E5-2D410658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 of this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C357-3FB4-B44C-98DE-67C7E2BE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us revisit our solution, applying what we now know about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5486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A5EE-27B6-E84B-B877-AF88DA1E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8B65-1822-D241-B9BC-99929DC95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different kinds of features: slots, cutouts, holes,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These features are implemented differently in the different versions of the CAD/CAM software </a:t>
            </a:r>
          </a:p>
          <a:p>
            <a:r>
              <a:rPr lang="en-US" dirty="0"/>
              <a:t>Perhaps a Bridge might help?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66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05A89C-5505-364B-B896-4717F8BD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Applying the bridge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60B8E1AF-8762-4AD6-9888-EC0606086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DAE30-EEEF-D64D-ACCC-CCC9F6ABE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35" y="1450308"/>
            <a:ext cx="10266669" cy="197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5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FD5A-BAE7-9441-9001-E45F3FEF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497A-C836-3C43-A51A-931F241F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methods should the abstract Feature-Implementation class support? </a:t>
            </a:r>
          </a:p>
          <a:p>
            <a:r>
              <a:rPr lang="en-US" dirty="0"/>
              <a:t>A commonality-variability analysis can help: </a:t>
            </a:r>
          </a:p>
          <a:p>
            <a:pPr lvl="1"/>
            <a:r>
              <a:rPr lang="en-US" dirty="0" err="1"/>
              <a:t>getX</a:t>
            </a:r>
            <a:r>
              <a:rPr lang="en-US" dirty="0"/>
              <a:t> method</a:t>
            </a:r>
          </a:p>
          <a:p>
            <a:pPr lvl="1"/>
            <a:r>
              <a:rPr lang="en-US" dirty="0" err="1"/>
              <a:t>getY</a:t>
            </a:r>
            <a:r>
              <a:rPr lang="en-US" dirty="0"/>
              <a:t> method </a:t>
            </a:r>
          </a:p>
          <a:p>
            <a:pPr lvl="1"/>
            <a:r>
              <a:rPr lang="en-US" dirty="0" err="1"/>
              <a:t>getLength</a:t>
            </a:r>
            <a:r>
              <a:rPr lang="en-US" dirty="0"/>
              <a:t> method </a:t>
            </a:r>
          </a:p>
          <a:p>
            <a:pPr lvl="1"/>
            <a:r>
              <a:rPr lang="en-US" dirty="0"/>
              <a:t>...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95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9E74-4844-2748-9038-725BAEF9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CD32-C4D0-114E-B86C-8E4EB16C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Applying the Bridge pattern determines an initial step of the design…</a:t>
            </a:r>
          </a:p>
          <a:p>
            <a:r>
              <a:rPr lang="en-US" dirty="0"/>
              <a:t>But how do I hook the existing CAD/CAM systems to the V1Imp and V2Imp classes? </a:t>
            </a:r>
          </a:p>
          <a:p>
            <a:r>
              <a:rPr lang="en-US" dirty="0"/>
              <a:t>The first version of the CAD/CAM software had a quite complicated interface, that did not fit well with this design </a:t>
            </a:r>
          </a:p>
          <a:p>
            <a:r>
              <a:rPr lang="en-US" dirty="0"/>
              <a:t>So ...? </a:t>
            </a:r>
          </a:p>
        </p:txBody>
      </p:sp>
    </p:spTree>
    <p:extLst>
      <p:ext uri="{BB962C8B-B14F-4D97-AF65-F5344CB8AC3E}">
        <p14:creationId xmlns:p14="http://schemas.microsoft.com/office/powerpoint/2010/main" val="85856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0995C0-1D00-5243-9ACB-B6DA141C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E69-31E3-C44D-9BEB-831E031A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How to apply design patterns? </a:t>
            </a:r>
          </a:p>
          <a:p>
            <a:r>
              <a:rPr lang="en-US" dirty="0"/>
              <a:t>What are some of the more general principles of object-oriented design? </a:t>
            </a:r>
          </a:p>
          <a:p>
            <a:r>
              <a:rPr lang="en-US" dirty="0"/>
              <a:t>Following lecture: how can a CVA help complement the existing analysis techniques? </a:t>
            </a:r>
            <a:endParaRPr lang="en-US" dirty="0">
              <a:effectLst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8457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C5B4-D106-7E42-BB83-B923A94C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 sz="3600"/>
              <a:t>Version 1</a:t>
            </a:r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F57FEC46-F8CB-4925-8DAC-B57A9F5C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A44C9-F61E-8541-A0A0-70CF56A90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1468694"/>
            <a:ext cx="3178638" cy="39151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ADDC-75A5-A444-8F66-FFEDEF23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/>
              <a:t>The first version of the CAD/CAM software had a quite complicated interface, that did not fit well with this design </a:t>
            </a:r>
          </a:p>
          <a:p>
            <a:pPr>
              <a:lnSpc>
                <a:spcPct val="110000"/>
              </a:lnSpc>
            </a:pPr>
            <a:r>
              <a:rPr lang="en-US" sz="3200"/>
              <a:t>Applying a Facade pattern hides this complexity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325452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AF04-4EA4-684A-90FE-BF902A71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8B03-AC0F-5F43-AB91-D71EF93D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version of the CAD/CAM software was more object oriented, but did not share the same interface as the V1Imp </a:t>
            </a:r>
          </a:p>
          <a:p>
            <a:r>
              <a:rPr lang="en-US" dirty="0"/>
              <a:t>So ...?</a:t>
            </a:r>
          </a:p>
        </p:txBody>
      </p:sp>
    </p:spTree>
    <p:extLst>
      <p:ext uri="{BB962C8B-B14F-4D97-AF65-F5344CB8AC3E}">
        <p14:creationId xmlns:p14="http://schemas.microsoft.com/office/powerpoint/2010/main" val="271153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B99D-6305-8946-94F4-E28BC161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Version 2</a:t>
            </a:r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9B85D-F76D-6749-89A3-8548F1E15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85620"/>
            <a:ext cx="6112382" cy="34812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0F10-10E3-954F-88D0-773CE09B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/>
              <a:t>The second version of the CAD/CAM software was more object oriented, but did not share the same interface as the V1Imp </a:t>
            </a:r>
          </a:p>
          <a:p>
            <a:r>
              <a:rPr lang="en-US" sz="1800"/>
              <a:t>Adding an Adapter fixes this </a:t>
            </a:r>
          </a:p>
        </p:txBody>
      </p:sp>
    </p:spTree>
    <p:extLst>
      <p:ext uri="{BB962C8B-B14F-4D97-AF65-F5344CB8AC3E}">
        <p14:creationId xmlns:p14="http://schemas.microsoft.com/office/powerpoint/2010/main" val="885783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4402-09E4-1443-A6DB-980E6355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F3C4-0677-3A46-8AAD-9C858598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3770"/>
            <a:ext cx="9905999" cy="43657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are we doing? </a:t>
            </a:r>
          </a:p>
          <a:p>
            <a:r>
              <a:rPr lang="en-US" dirty="0"/>
              <a:t>We start by identifying the patterns (Bridge) that solved some of the high level problems, and then apply more and more patterns, until we have a stable design </a:t>
            </a:r>
          </a:p>
          <a:p>
            <a:r>
              <a:rPr lang="en-US" dirty="0"/>
              <a:t>By selecting high-level patterns that create context, we can iteratively refine our design </a:t>
            </a:r>
          </a:p>
          <a:p>
            <a:r>
              <a:rPr lang="en-US" dirty="0"/>
              <a:t>We are learning to think in patterns, rather than classes We are learning to think in rooms, rather than bricks </a:t>
            </a:r>
          </a:p>
        </p:txBody>
      </p:sp>
    </p:spTree>
    <p:extLst>
      <p:ext uri="{BB962C8B-B14F-4D97-AF65-F5344CB8AC3E}">
        <p14:creationId xmlns:p14="http://schemas.microsoft.com/office/powerpoint/2010/main" val="2476996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F665-7E3D-0848-B9A4-F91C49DB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5D06A-4D09-A142-88DC-6739CC3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Shalloway</a:t>
            </a:r>
            <a:r>
              <a:rPr lang="en-US" dirty="0"/>
              <a:t> and Trott argue the same point: design in terms of patterns</a:t>
            </a:r>
          </a:p>
          <a:p>
            <a:r>
              <a:rPr lang="en-US" dirty="0"/>
              <a:t>Let us discuss their derivation: </a:t>
            </a:r>
          </a:p>
          <a:p>
            <a:pPr lvl="1"/>
            <a:r>
              <a:rPr lang="en-US" dirty="0"/>
              <a:t>Consider all patterns we’ve seen so far; which patterns are applicable?</a:t>
            </a:r>
          </a:p>
          <a:p>
            <a:pPr lvl="1"/>
            <a:r>
              <a:rPr lang="en-US" dirty="0"/>
              <a:t>Apply a pattern and repeat</a:t>
            </a:r>
          </a:p>
          <a:p>
            <a:pPr marL="0" indent="0">
              <a:buNone/>
            </a:pPr>
            <a:r>
              <a:rPr lang="en-US" b="1" dirty="0"/>
              <a:t>Question: </a:t>
            </a:r>
            <a:r>
              <a:rPr lang="en-US" dirty="0"/>
              <a:t>What do you think of this methodology?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40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15A1-842E-9141-B449-5DBE19A7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C4F9-6749-7245-A058-64CC5C89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seems that the solution depends heavily on the list of patterns that you have available </a:t>
            </a:r>
          </a:p>
          <a:p>
            <a:r>
              <a:rPr lang="en-US" dirty="0"/>
              <a:t>What if you need to make important decisions for which there is no Gang-of-Four pattern that can help you in the design? </a:t>
            </a:r>
          </a:p>
          <a:p>
            <a:r>
              <a:rPr lang="en-US" dirty="0"/>
              <a:t>For example, very few Gang-of-Four patterns describe the 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607889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7B0C-7794-384F-AF6D-1A88BCB9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and strategies of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984C-1B7F-BF4A-8D61-18286E907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6144"/>
            <a:ext cx="9905999" cy="4443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Chapter 14 of </a:t>
            </a:r>
            <a:r>
              <a:rPr lang="en-US" dirty="0" err="1"/>
              <a:t>Shalloway</a:t>
            </a:r>
            <a:r>
              <a:rPr lang="en-US" dirty="0"/>
              <a:t> and Trott describes a lot of the theory underlying design patterns (and object oriented design in general): </a:t>
            </a:r>
          </a:p>
          <a:p>
            <a:pPr lvl="1"/>
            <a:r>
              <a:rPr lang="en-US" dirty="0"/>
              <a:t>the open-closed principle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Liskov</a:t>
            </a:r>
            <a:r>
              <a:rPr lang="en-US" dirty="0"/>
              <a:t> substitution principle </a:t>
            </a:r>
          </a:p>
          <a:p>
            <a:pPr lvl="1"/>
            <a:r>
              <a:rPr lang="en-US" dirty="0"/>
              <a:t>encapsulating variation </a:t>
            </a:r>
          </a:p>
          <a:p>
            <a:pPr lvl="1"/>
            <a:r>
              <a:rPr lang="en-US" dirty="0"/>
              <a:t>dependency inversion</a:t>
            </a:r>
          </a:p>
          <a:p>
            <a:pPr lvl="1"/>
            <a:r>
              <a:rPr lang="en-US" dirty="0"/>
              <a:t>and much more </a:t>
            </a:r>
          </a:p>
          <a:p>
            <a:r>
              <a:rPr lang="en-US" dirty="0"/>
              <a:t>It is a good overview of the theory behind object oriented design ...</a:t>
            </a:r>
            <a:br>
              <a:rPr lang="en-US" dirty="0"/>
            </a:br>
            <a:r>
              <a:rPr lang="en-US" dirty="0"/>
              <a:t>. . . and sets up some of the design patterns we will see in the rest of the course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15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728B-A7C1-8A45-BFA7-27695347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3600"/>
              <a:t>The open-closed principle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C9645-B5BE-6D4D-BE97-1DFA50AE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73" y="2249487"/>
            <a:ext cx="2665072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6681-DCCB-BE4D-94E0-E099B91F1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Bertrand Meyer: </a:t>
            </a:r>
            <a:r>
              <a:rPr lang="en-US" sz="3200" i="1" dirty="0"/>
              <a:t>Software should be open for extension, but closed for modification 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830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EA3B-E28B-0A4D-9C11-E0CD4D59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open-closed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B8DD-CAEE-D449-B1FC-1FFF576B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reflected in a lot of design patterns: </a:t>
            </a:r>
          </a:p>
          <a:p>
            <a:r>
              <a:rPr lang="en-US" dirty="0"/>
              <a:t>the Strategy pattern can be extended with new strategies, but you cannot modify existing strategies without rewriting code </a:t>
            </a:r>
          </a:p>
          <a:p>
            <a:r>
              <a:rPr lang="en-US" dirty="0"/>
              <a:t>...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82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387E-8B7B-E444-BD57-D088DDD4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open-closed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78AF-A48A-F34F-AD06-D48AEA88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How to interpret this rule? </a:t>
            </a:r>
          </a:p>
          <a:p>
            <a:r>
              <a:rPr lang="en-US" dirty="0"/>
              <a:t>It does not say that you should put an effort in making modification hard to realize </a:t>
            </a:r>
          </a:p>
          <a:p>
            <a:r>
              <a:rPr lang="en-US" dirty="0"/>
              <a:t>It says that your design should be done in such a way that future adaptations of the software should (almost) always lead to extensions, not to modifications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6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4970-F8CB-CA4E-8ED2-54227240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90AA-4941-934D-BE6E-7D7EB11F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you work top-down? </a:t>
            </a:r>
          </a:p>
          <a:p>
            <a:r>
              <a:rPr lang="en-US" dirty="0"/>
              <a:t>Or bottom-up? </a:t>
            </a:r>
          </a:p>
          <a:p>
            <a:r>
              <a:rPr lang="en-US" dirty="0"/>
              <a:t>Or design a functionally correct solution, and then refactor by applying patterns? </a:t>
            </a:r>
          </a:p>
          <a:p>
            <a:r>
              <a:rPr lang="en-US" dirty="0"/>
              <a:t>Or some other way entirely?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8383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DE8A-CD17-644B-AE89-78BD6A3B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sz="3600"/>
              <a:t>Dependency inversion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ACDB0-4250-1041-A5D9-4DD6C4023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816410"/>
            <a:ext cx="4635583" cy="12292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33CA-D5C7-CD43-BE4D-63FB6EB47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When applying the Bridge pattern, where do you start?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Study the different implementations, encapsulate variation between them by introducing an abstract superclass?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Study the abstractions and define the interface they need? Pictorially, do you start on the ‘left’ or the ‘right’ half of the bridge? 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9033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0AA7-3DD9-8C43-A0B1-13BC7599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B0D5-296F-894E-9C18-3BCF01A4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dependency inversion principle suggests to always start on the left, the side of the abstractions </a:t>
            </a:r>
          </a:p>
          <a:p>
            <a:r>
              <a:rPr lang="en-US" dirty="0"/>
              <a:t>High-level modules should not depend on low-level modules Abstractions should not depend on details </a:t>
            </a:r>
          </a:p>
          <a:p>
            <a:r>
              <a:rPr lang="en-US" dirty="0"/>
              <a:t>Implementations are more likely to change than the concepts involved</a:t>
            </a:r>
          </a:p>
        </p:txBody>
      </p:sp>
    </p:spTree>
    <p:extLst>
      <p:ext uri="{BB962C8B-B14F-4D97-AF65-F5344CB8AC3E}">
        <p14:creationId xmlns:p14="http://schemas.microsoft.com/office/powerpoint/2010/main" val="3652525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1DBB-04A5-7F46-8FDB-A5A4D2CA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E358-5BB6-C14F-93C5-34282C49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Big supermarkets probably have to handle a lot of different invoices from suppliers </a:t>
            </a:r>
          </a:p>
          <a:p>
            <a:r>
              <a:rPr lang="en-US" dirty="0"/>
              <a:t>Who should fix the format of the invoices? </a:t>
            </a:r>
          </a:p>
          <a:p>
            <a:pPr lvl="1"/>
            <a:r>
              <a:rPr lang="en-US" dirty="0"/>
              <a:t>The supermarket should provide a single format for invoices: that makes their life so much easier </a:t>
            </a:r>
          </a:p>
          <a:p>
            <a:r>
              <a:rPr lang="en-US" dirty="0"/>
              <a:t>In fact, </a:t>
            </a:r>
            <a:r>
              <a:rPr lang="en-US" i="1" dirty="0"/>
              <a:t>Dependency inversion </a:t>
            </a:r>
            <a:r>
              <a:rPr lang="en-US" dirty="0"/>
              <a:t>is variant of the the well known principle: </a:t>
            </a:r>
            <a:r>
              <a:rPr lang="en-US" i="1" dirty="0"/>
              <a:t>Program to an interface, not to an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10281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F353-5761-8342-BEA0-C67809EC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4503E-92E5-2B40-9A3C-41AD3B3D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7487926" cy="38065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Barbara </a:t>
            </a:r>
            <a:r>
              <a:rPr lang="en-US" dirty="0" err="1"/>
              <a:t>Liskov</a:t>
            </a:r>
            <a:r>
              <a:rPr lang="en-US" dirty="0"/>
              <a:t> (Turing Award 2008): </a:t>
            </a:r>
          </a:p>
          <a:p>
            <a:pPr marL="457200" lvl="1" indent="0">
              <a:buNone/>
            </a:pPr>
            <a:r>
              <a:rPr lang="en-US" i="1" dirty="0"/>
              <a:t>A class deriving from a base class should support all the behavior of the base class </a:t>
            </a:r>
          </a:p>
          <a:p>
            <a:pPr marL="0" indent="0">
              <a:buNone/>
            </a:pPr>
            <a:r>
              <a:rPr lang="en-US" dirty="0"/>
              <a:t>(The exact formulation states that any property that is provable of objects of some supertype S, should also be provable for objects of type T when T is a subtype of S)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31025-8BD9-D745-B50E-51AC0191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70" y="2249486"/>
            <a:ext cx="2429379" cy="27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41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25FF-B724-E24D-8F7D-7E6EC1B7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liskov</a:t>
            </a:r>
            <a:r>
              <a:rPr lang="en-US" dirty="0"/>
              <a:t>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C006-F308-674C-99EA-E49DE09A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seems a very basic property of inheritance, at first sight </a:t>
            </a:r>
          </a:p>
          <a:p>
            <a:r>
              <a:rPr lang="en-US" dirty="0"/>
              <a:t>But note that the principle also applies to the contractual aspects: preconditions, postconditions, invariants </a:t>
            </a:r>
          </a:p>
        </p:txBody>
      </p:sp>
    </p:spTree>
    <p:extLst>
      <p:ext uri="{BB962C8B-B14F-4D97-AF65-F5344CB8AC3E}">
        <p14:creationId xmlns:p14="http://schemas.microsoft.com/office/powerpoint/2010/main" val="82578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EE3D-59A8-FF41-97EE-70E93CA4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the </a:t>
            </a:r>
            <a:r>
              <a:rPr lang="en-US" dirty="0" err="1"/>
              <a:t>liskov</a:t>
            </a:r>
            <a:r>
              <a:rPr lang="en-US" dirty="0"/>
              <a:t>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6250-793C-CC4D-9D85-D7DCF95D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Suppose I have two classes, Square and Rectangle</a:t>
            </a:r>
          </a:p>
          <a:p>
            <a:r>
              <a:rPr lang="en-US" dirty="0"/>
              <a:t>Intuitively: Square : Rectangle </a:t>
            </a:r>
          </a:p>
          <a:p>
            <a:r>
              <a:rPr lang="en-US" dirty="0"/>
              <a:t>Now suppose a Rectangle has getters and setters for both width and height </a:t>
            </a:r>
          </a:p>
          <a:p>
            <a:r>
              <a:rPr lang="en-US" dirty="0"/>
              <a:t>What should a Square do?</a:t>
            </a:r>
          </a:p>
          <a:p>
            <a:r>
              <a:rPr lang="en-US" dirty="0"/>
              <a:t>Answer: every adaptation of width or height is followed by </a:t>
            </a:r>
          </a:p>
          <a:p>
            <a:r>
              <a:rPr lang="en-US" dirty="0"/>
              <a:t>an adaptation of height or width . . .</a:t>
            </a:r>
          </a:p>
          <a:p>
            <a:r>
              <a:rPr lang="en-US" dirty="0"/>
              <a:t>. . . enforcing invariant: height == width for Squares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54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0632-36D9-BA48-97AC-7825969B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the </a:t>
            </a:r>
            <a:r>
              <a:rPr lang="en-US" dirty="0" err="1"/>
              <a:t>Liskov</a:t>
            </a:r>
            <a:r>
              <a:rPr lang="en-US" dirty="0"/>
              <a:t>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B331-F943-1347-98C9-B141857C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4106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But now we write a unit test for Rectangles: 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r.width</a:t>
            </a:r>
            <a:r>
              <a:rPr lang="en-US" dirty="0">
                <a:latin typeface="Lucida Console" panose="020B0609040504020204" pitchFamily="49" charset="0"/>
              </a:rPr>
              <a:t> = 4; </a:t>
            </a:r>
            <a:r>
              <a:rPr lang="en-US" dirty="0" err="1">
                <a:latin typeface="Lucida Console" panose="020B0609040504020204" pitchFamily="49" charset="0"/>
              </a:rPr>
              <a:t>r.height</a:t>
            </a:r>
            <a:r>
              <a:rPr lang="en-US" dirty="0">
                <a:latin typeface="Lucida Console" panose="020B0609040504020204" pitchFamily="49" charset="0"/>
              </a:rPr>
              <a:t> = 5; </a:t>
            </a:r>
            <a:r>
              <a:rPr lang="en-US" dirty="0" err="1">
                <a:latin typeface="Lucida Console" panose="020B0609040504020204" pitchFamily="49" charset="0"/>
              </a:rPr>
              <a:t>AssertEqual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r.Area</a:t>
            </a:r>
            <a:r>
              <a:rPr lang="en-US" dirty="0">
                <a:latin typeface="Lucida Console" panose="020B0609040504020204" pitchFamily="49" charset="0"/>
              </a:rPr>
              <a:t>(), 20); </a:t>
            </a:r>
          </a:p>
          <a:p>
            <a:r>
              <a:rPr lang="en-US" dirty="0"/>
              <a:t>From an intuitive point of view, a Square is a special case of a Rectangle </a:t>
            </a:r>
          </a:p>
          <a:p>
            <a:r>
              <a:rPr lang="en-US" dirty="0"/>
              <a:t>But we have to look at it from a behavioral point of view (methods, conditions, invariants, . . . ) </a:t>
            </a:r>
          </a:p>
          <a:p>
            <a:r>
              <a:rPr lang="en-US" dirty="0"/>
              <a:t>From an OO perspective, a Square is not a Rectangle!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9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34B-EA56-9C44-9E0E-6FF90498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 such thing as right or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02BC-74DB-8F47-90D1-9772DF2A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Designing software is not a yes/no or right/wrong question</a:t>
            </a:r>
          </a:p>
          <a:p>
            <a:r>
              <a:rPr lang="en-US" dirty="0"/>
              <a:t>You need to understand the context of the problem:</a:t>
            </a:r>
          </a:p>
          <a:p>
            <a:r>
              <a:rPr lang="en-US" dirty="0"/>
              <a:t>What can vary?</a:t>
            </a:r>
          </a:p>
          <a:p>
            <a:r>
              <a:rPr lang="en-US" dirty="0"/>
              <a:t>Which requirements are likely to change? </a:t>
            </a:r>
          </a:p>
          <a:p>
            <a:r>
              <a:rPr lang="en-US" dirty="0"/>
              <a:t>Which solution is easier to maintain?</a:t>
            </a:r>
          </a:p>
          <a:p>
            <a:r>
              <a:rPr lang="en-US" dirty="0"/>
              <a:t>Or has stronger cohesion? Weaker coupling?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62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1E85-C190-4844-9910-2707A3B4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A3C3-2DFC-EA4B-B3CE-581A26CB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comparing designs, ask yourself: </a:t>
            </a:r>
          </a:p>
          <a:p>
            <a:r>
              <a:rPr lang="en-US" dirty="0"/>
              <a:t>When is this design better than that design? </a:t>
            </a:r>
          </a:p>
          <a:p>
            <a:r>
              <a:rPr lang="en-US" dirty="0"/>
              <a:t>What kind of change is easy to accommodate in X, but harder to do in Y? </a:t>
            </a:r>
          </a:p>
        </p:txBody>
      </p:sp>
    </p:spTree>
    <p:extLst>
      <p:ext uri="{BB962C8B-B14F-4D97-AF65-F5344CB8AC3E}">
        <p14:creationId xmlns:p14="http://schemas.microsoft.com/office/powerpoint/2010/main" val="3506240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2005-D933-174C-AFE2-AB9CD40E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good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D37BD-39E0-2347-9151-52241C73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authors of Design Patterns explained have a recognizable style of writing designs: </a:t>
            </a:r>
          </a:p>
          <a:p>
            <a:r>
              <a:rPr lang="en-US" dirty="0"/>
              <a:t>inheritance rarely goes more than two levels deep</a:t>
            </a:r>
          </a:p>
          <a:p>
            <a:r>
              <a:rPr lang="en-US" dirty="0"/>
              <a:t>if it does, it is because there is a rich design pattern involved</a:t>
            </a:r>
          </a:p>
          <a:p>
            <a:r>
              <a:rPr lang="en-US" dirty="0"/>
              <a:t>never capture more than one property in subtyping </a:t>
            </a:r>
          </a:p>
          <a:p>
            <a:pPr marL="0" indent="0">
              <a:buNone/>
            </a:pPr>
            <a:r>
              <a:rPr lang="en-US" dirty="0"/>
              <a:t>Why?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3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3B2-F7F3-C04C-9D75-58778F7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Christopher Alexander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5AAE-63E8-4C47-AA18-F52C97B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8850"/>
            <a:ext cx="9905999" cy="44291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... makes the following critical observation: </a:t>
            </a:r>
          </a:p>
          <a:p>
            <a:pPr marL="457200" lvl="1" indent="0">
              <a:buNone/>
            </a:pPr>
            <a:r>
              <a:rPr lang="en-US" i="1" dirty="0"/>
              <a:t>Design is often thought of as a process of synthesis, a process of putting things together, a process of combination. According to this view, a whole is created by putting together parts. The parts come first: and the form of the whole comes second. </a:t>
            </a:r>
          </a:p>
          <a:p>
            <a:r>
              <a:rPr lang="en-US" dirty="0"/>
              <a:t>On the contrary, Alexander proposes an analogy with architecture: </a:t>
            </a:r>
          </a:p>
          <a:p>
            <a:pPr marL="457200" lvl="1" indent="0">
              <a:buNone/>
            </a:pPr>
            <a:r>
              <a:rPr lang="en-US" i="1" dirty="0"/>
              <a:t>Design with rooms in mind, not with several kinds of bricks 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7514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85C3-C0A9-9042-A053-F93E5102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Object oriented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5401-3F82-3841-A3DC-EB8B223A1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7031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</a:t>
            </a:r>
            <a:r>
              <a:rPr lang="en-US" dirty="0"/>
              <a:t>ingle responsibility – every class should be responsible for one thing only (strong cohesion) </a:t>
            </a:r>
          </a:p>
          <a:p>
            <a:r>
              <a:rPr lang="en-US" b="1" dirty="0"/>
              <a:t>O</a:t>
            </a:r>
            <a:r>
              <a:rPr lang="en-US" dirty="0"/>
              <a:t>pen/closed – open for extension, closed for modification </a:t>
            </a:r>
          </a:p>
          <a:p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– a subclass should support all the  behavior of the superclass </a:t>
            </a:r>
          </a:p>
          <a:p>
            <a:r>
              <a:rPr lang="en-US" b="1" dirty="0"/>
              <a:t>I</a:t>
            </a:r>
            <a:r>
              <a:rPr lang="en-US" dirty="0"/>
              <a:t>nterface segregation – program to a (small, cohesive) interface, not an implementation </a:t>
            </a:r>
          </a:p>
          <a:p>
            <a:r>
              <a:rPr lang="en-US" b="1" dirty="0"/>
              <a:t>D</a:t>
            </a:r>
            <a:r>
              <a:rPr lang="en-US" dirty="0"/>
              <a:t>ependency inversion – depend on abstractions, not implementation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12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381F-B13D-BA47-8255-0DFC4279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Epilog: healthy skepticism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C598A-7F86-C74C-B2BD-31D28BC17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6770"/>
            <a:ext cx="9905999" cy="43127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Applying patterns poorly can lead to problems: </a:t>
            </a:r>
          </a:p>
          <a:p>
            <a:r>
              <a:rPr lang="en-US" b="1" dirty="0"/>
              <a:t>Superficial understanding </a:t>
            </a:r>
            <a:r>
              <a:rPr lang="en-US" dirty="0"/>
              <a:t>– if you don’t understand the problem completely, you may choose the wrong pattern for the job </a:t>
            </a:r>
          </a:p>
          <a:p>
            <a:r>
              <a:rPr lang="en-US" b="1" dirty="0"/>
              <a:t>Bias</a:t>
            </a:r>
            <a:r>
              <a:rPr lang="en-US" dirty="0"/>
              <a:t> – if you are keen on applying a particular pattern, you may never question your assumptions </a:t>
            </a:r>
          </a:p>
          <a:p>
            <a:r>
              <a:rPr lang="en-US" b="1" dirty="0"/>
              <a:t>Selection</a:t>
            </a:r>
            <a:r>
              <a:rPr lang="en-US" dirty="0"/>
              <a:t> – if you don’t understand the context and conditions that define when a pattern is appropriate, you may apply it incorrectly </a:t>
            </a:r>
          </a:p>
          <a:p>
            <a:r>
              <a:rPr lang="en-US" b="1" dirty="0"/>
              <a:t>Fit</a:t>
            </a:r>
            <a:r>
              <a:rPr lang="en-US" dirty="0"/>
              <a:t> – ignore exceptions in the concrete instances, as they don’t seem to fit the theory of the pattern </a:t>
            </a:r>
          </a:p>
          <a:p>
            <a:pPr marL="0" indent="0" algn="ctr">
              <a:buNone/>
            </a:pPr>
            <a:r>
              <a:rPr lang="en-US" i="1" dirty="0"/>
              <a:t>Always question your assumptions </a:t>
            </a:r>
          </a:p>
        </p:txBody>
      </p:sp>
    </p:spTree>
    <p:extLst>
      <p:ext uri="{BB962C8B-B14F-4D97-AF65-F5344CB8AC3E}">
        <p14:creationId xmlns:p14="http://schemas.microsoft.com/office/powerpoint/2010/main" val="155926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DC18-B922-A045-B683-96D79B0E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Towards better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4343-2B70-A949-BB8E-2446FD1A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out with a conceptual understanding of the whole: what is the big picture?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patterns at this level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filling in these patterns, creating context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 inward: repeatedly apply patterns, identify new patterns, and repeat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final implementation is then guided by the sequence of design patterns you chose to apply, one at a time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340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48E5-F65B-1842-B0D1-8F8BB88D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1AD9-62C0-9D49-9A24-24A21B23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Don’t start think at the level of classes (bricks) – think more generally about problems and patterns that address them (rooms)! </a:t>
            </a:r>
          </a:p>
          <a:p>
            <a:r>
              <a:rPr lang="en-US" dirty="0"/>
              <a:t>Start identifying high-level patterns that create context – this solves one problem, but may introduce new (smaller) subproblems </a:t>
            </a:r>
          </a:p>
          <a:p>
            <a:r>
              <a:rPr lang="en-US" dirty="0"/>
              <a:t>Refine a design iteratively, adding more precision in every iteration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701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6888-1A0A-7F44-AAC6-4F67B533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CAD/CAM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47E8B-0346-3B4F-8206-C1444828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4924"/>
            <a:ext cx="9905999" cy="4183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look at a case study revolving around Computer-aided design (CAD) and Computer-aided manufacturing (CAM)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631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7A12-C3CE-924F-9C93-C9B9DCFF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How to test?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B77BA-9BCA-F240-8D34-F95F1F8B89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00" r="16515" b="2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9B930-7146-F64C-90C0-618F5F76D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/>
              <a:t>We want to design software that: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Analyzes a piece of sheet metal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Sees how it should be made, based on the features it contains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Generates a set of instructions for manufacturing equipment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Passes these instructions to the manufacturing equipment  whenever you want to make such a part </a:t>
            </a:r>
            <a:endParaRPr lang="en-US" sz="1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463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5B82-9AD6-694C-9CB5-87620E9A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8230-CE73-ED46-BFA8-229B8EBD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Good news: </a:t>
            </a:r>
            <a:r>
              <a:rPr lang="en-US" dirty="0"/>
              <a:t>There is already an (expensive) expert system in place that determines how to make complex features . . . </a:t>
            </a:r>
          </a:p>
          <a:p>
            <a:r>
              <a:rPr lang="en-US" b="1" dirty="0"/>
              <a:t>Bad news: </a:t>
            </a:r>
            <a:r>
              <a:rPr lang="en-US" dirty="0"/>
              <a:t>. . . but the CAD/CAM software used to describe the features keeps changing (V1 and V2 running, may be V3 coming) </a:t>
            </a:r>
          </a:p>
          <a:p>
            <a:r>
              <a:rPr lang="en-US" b="1" dirty="0"/>
              <a:t>Challenge:</a:t>
            </a:r>
            <a:r>
              <a:rPr lang="en-US" dirty="0"/>
              <a:t> How can we handle this change?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887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1830</Words>
  <Application>Microsoft Macintosh PowerPoint</Application>
  <PresentationFormat>Widescreen</PresentationFormat>
  <Paragraphs>175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Lucida Console</vt:lpstr>
      <vt:lpstr>Tw Cen MT</vt:lpstr>
      <vt:lpstr>Circuit</vt:lpstr>
      <vt:lpstr>Modelleren en Systeemontwerp</vt:lpstr>
      <vt:lpstr>This lecture</vt:lpstr>
      <vt:lpstr>Applying design patterns</vt:lpstr>
      <vt:lpstr>Christopher Alexander</vt:lpstr>
      <vt:lpstr>Towards better design</vt:lpstr>
      <vt:lpstr>How is this different?</vt:lpstr>
      <vt:lpstr>Case study: CAD/CAM software</vt:lpstr>
      <vt:lpstr>How to test?</vt:lpstr>
      <vt:lpstr>The design challenge</vt:lpstr>
      <vt:lpstr>Global architecture</vt:lpstr>
      <vt:lpstr>Architecture</vt:lpstr>
      <vt:lpstr>Example: slot features</vt:lpstr>
      <vt:lpstr>Adding new features</vt:lpstr>
      <vt:lpstr>Criticism of this solution</vt:lpstr>
      <vt:lpstr>Criticism of this solution</vt:lpstr>
      <vt:lpstr>Situation</vt:lpstr>
      <vt:lpstr>Applying the bridge</vt:lpstr>
      <vt:lpstr>Refining the design</vt:lpstr>
      <vt:lpstr>Refining the design</vt:lpstr>
      <vt:lpstr>Version 1</vt:lpstr>
      <vt:lpstr>Version 2</vt:lpstr>
      <vt:lpstr>Version 2</vt:lpstr>
      <vt:lpstr>Reflection</vt:lpstr>
      <vt:lpstr>Design patterns explained</vt:lpstr>
      <vt:lpstr>Some considerations</vt:lpstr>
      <vt:lpstr>Principles and strategies of design patterns</vt:lpstr>
      <vt:lpstr>The open-closed principle</vt:lpstr>
      <vt:lpstr>The open-closed principle</vt:lpstr>
      <vt:lpstr>The open-closed principle</vt:lpstr>
      <vt:lpstr>Dependency inversion</vt:lpstr>
      <vt:lpstr>Dependency inversion</vt:lpstr>
      <vt:lpstr>Dependency inversion</vt:lpstr>
      <vt:lpstr>Liskov substitution principle</vt:lpstr>
      <vt:lpstr>The liskov principle</vt:lpstr>
      <vt:lpstr>Breaking the liskov principle</vt:lpstr>
      <vt:lpstr>Breaking the Liskov principle</vt:lpstr>
      <vt:lpstr>There is no such thing as right or wrong</vt:lpstr>
      <vt:lpstr>Making design decisions</vt:lpstr>
      <vt:lpstr>Characteristics of good design</vt:lpstr>
      <vt:lpstr>SOLID Object oriented design</vt:lpstr>
      <vt:lpstr>Epilog: healthy skepticism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en Systeemontwerp</dc:title>
  <dc:creator>Egges, J. (Arjan)</dc:creator>
  <cp:lastModifiedBy>Egges, J. (Arjan)</cp:lastModifiedBy>
  <cp:revision>2</cp:revision>
  <dcterms:created xsi:type="dcterms:W3CDTF">2019-10-17T08:38:29Z</dcterms:created>
  <dcterms:modified xsi:type="dcterms:W3CDTF">2019-10-17T08:49:39Z</dcterms:modified>
</cp:coreProperties>
</file>