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496" r:id="rId1"/>
  </p:sldMasterIdLst>
  <p:sldIdLst>
    <p:sldId id="256" r:id="rId2"/>
    <p:sldId id="257" r:id="rId3"/>
    <p:sldId id="432" r:id="rId4"/>
    <p:sldId id="273" r:id="rId5"/>
    <p:sldId id="356" r:id="rId6"/>
    <p:sldId id="370" r:id="rId7"/>
    <p:sldId id="371" r:id="rId8"/>
    <p:sldId id="421" r:id="rId9"/>
    <p:sldId id="461" r:id="rId10"/>
    <p:sldId id="462" r:id="rId11"/>
    <p:sldId id="433" r:id="rId12"/>
    <p:sldId id="434" r:id="rId13"/>
    <p:sldId id="435" r:id="rId14"/>
    <p:sldId id="436" r:id="rId15"/>
    <p:sldId id="437" r:id="rId16"/>
    <p:sldId id="438" r:id="rId17"/>
    <p:sldId id="440" r:id="rId18"/>
    <p:sldId id="442" r:id="rId19"/>
    <p:sldId id="443" r:id="rId20"/>
    <p:sldId id="463" r:id="rId21"/>
    <p:sldId id="444" r:id="rId22"/>
    <p:sldId id="445" r:id="rId23"/>
    <p:sldId id="447" r:id="rId24"/>
    <p:sldId id="448" r:id="rId25"/>
    <p:sldId id="450" r:id="rId26"/>
    <p:sldId id="451" r:id="rId27"/>
    <p:sldId id="453" r:id="rId28"/>
    <p:sldId id="454" r:id="rId29"/>
    <p:sldId id="455" r:id="rId30"/>
    <p:sldId id="456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96"/>
    <p:restoredTop sz="94677"/>
  </p:normalViewPr>
  <p:slideViewPr>
    <p:cSldViewPr snapToGrid="0" snapToObjects="1" showGuides="1">
      <p:cViewPr varScale="1">
        <p:scale>
          <a:sx n="86" d="100"/>
          <a:sy n="86" d="100"/>
        </p:scale>
        <p:origin x="248" y="1016"/>
      </p:cViewPr>
      <p:guideLst>
        <p:guide orient="horz" pos="209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10/17/19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818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043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3342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27403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6289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0317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0471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3603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073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610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920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3711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612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263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843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0280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316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8433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97" r:id="rId1"/>
    <p:sldLayoutId id="2147484498" r:id="rId2"/>
    <p:sldLayoutId id="2147484499" r:id="rId3"/>
    <p:sldLayoutId id="2147484500" r:id="rId4"/>
    <p:sldLayoutId id="2147484501" r:id="rId5"/>
    <p:sldLayoutId id="2147484502" r:id="rId6"/>
    <p:sldLayoutId id="2147484503" r:id="rId7"/>
    <p:sldLayoutId id="2147484504" r:id="rId8"/>
    <p:sldLayoutId id="2147484505" r:id="rId9"/>
    <p:sldLayoutId id="2147484506" r:id="rId10"/>
    <p:sldLayoutId id="2147484507" r:id="rId11"/>
    <p:sldLayoutId id="2147484508" r:id="rId12"/>
    <p:sldLayoutId id="2147484509" r:id="rId13"/>
    <p:sldLayoutId id="2147484510" r:id="rId14"/>
    <p:sldLayoutId id="2147484511" r:id="rId15"/>
    <p:sldLayoutId id="2147484512" r:id="rId16"/>
    <p:sldLayoutId id="21474845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tif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DBFDC-07AC-A648-9DA7-6418751B1C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>
            <a:normAutofit/>
          </a:bodyPr>
          <a:lstStyle/>
          <a:p>
            <a:r>
              <a:rPr lang="en-US" dirty="0" err="1"/>
              <a:t>Modelleren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Systeemontwerp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9F86B9-023E-D04A-84A0-7226FE9372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CVA (commonality and variability analysis) / Analysis matrix</a:t>
            </a:r>
          </a:p>
        </p:txBody>
      </p:sp>
    </p:spTree>
    <p:extLst>
      <p:ext uri="{BB962C8B-B14F-4D97-AF65-F5344CB8AC3E}">
        <p14:creationId xmlns:p14="http://schemas.microsoft.com/office/powerpoint/2010/main" val="3101766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AB2BE-21A8-D647-9BCE-0D5E4BBF4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we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4EFF6-56CC-2A48-9605-DF0DFBC2B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Identify commonalities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abstractions for these commonalities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Identify derivations with the variations of the commonalities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See how these commonalities relate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814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4BFE1-DB10-D549-A7CB-866364A01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in two different 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2A6F7-B308-9340-BF3E-7585865CC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63712"/>
            <a:ext cx="9905999" cy="43921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Two different design strategies produce similar results: </a:t>
            </a:r>
          </a:p>
          <a:p>
            <a:r>
              <a:rPr lang="en-US" dirty="0"/>
              <a:t>Design by applying design patterns, creating context</a:t>
            </a:r>
          </a:p>
          <a:p>
            <a:r>
              <a:rPr lang="en-US" dirty="0"/>
              <a:t>Design by CVA, establish context by focusing on abstractions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34567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340F3-BDC7-2D46-B2E5-2D4106588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complementary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FC357-3FB4-B44C-98DE-67C7E2BED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CVA starts focusing on abstractions – try to find the useful abstractions first </a:t>
            </a:r>
          </a:p>
          <a:p>
            <a:r>
              <a:rPr lang="en-US" dirty="0"/>
              <a:t>Design patterns – focus on relations between entities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4864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DA5EE-27B6-E84B-B877-AF88DA1E2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F8B65-1822-D241-B9BC-99929DC95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We have seen different techniques for analyzing a problem domain: </a:t>
            </a:r>
          </a:p>
          <a:p>
            <a:r>
              <a:rPr lang="en-US" dirty="0"/>
              <a:t>noun-verb analysis</a:t>
            </a:r>
          </a:p>
          <a:p>
            <a:r>
              <a:rPr lang="en-US" dirty="0"/>
              <a:t>commonality variability analysis </a:t>
            </a:r>
          </a:p>
          <a:p>
            <a:pPr marL="0" indent="0">
              <a:buNone/>
            </a:pPr>
            <a:r>
              <a:rPr lang="en-US" dirty="0"/>
              <a:t>We will add one more tool to the toolbox: the </a:t>
            </a:r>
            <a:r>
              <a:rPr lang="en-US" i="1" dirty="0"/>
              <a:t>analysis matrix </a:t>
            </a:r>
            <a:endParaRPr lang="en-US" i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95766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Picture 2">
            <a:extLst>
              <a:ext uri="{FF2B5EF4-FFF2-40B4-BE49-F238E27FC236}">
                <a16:creationId xmlns:a16="http://schemas.microsoft.com/office/drawing/2014/main" id="{EDA90D89-770A-4C09-978C-9E38FE1564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4" name="Group 73">
            <a:extLst>
              <a:ext uri="{FF2B5EF4-FFF2-40B4-BE49-F238E27FC236}">
                <a16:creationId xmlns:a16="http://schemas.microsoft.com/office/drawing/2014/main" id="{A3B344D7-1AE2-4947-876E-2A52674500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75" name="Rectangle 5">
              <a:extLst>
                <a:ext uri="{FF2B5EF4-FFF2-40B4-BE49-F238E27FC236}">
                  <a16:creationId xmlns:a16="http://schemas.microsoft.com/office/drawing/2014/main" id="{D6633E5C-867B-4E17-9151-FF0FDB122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6" name="Freeform 6">
              <a:extLst>
                <a:ext uri="{FF2B5EF4-FFF2-40B4-BE49-F238E27FC236}">
                  <a16:creationId xmlns:a16="http://schemas.microsoft.com/office/drawing/2014/main" id="{2D5EDC2E-587B-4E85-8185-D99B438AB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7">
              <a:extLst>
                <a:ext uri="{FF2B5EF4-FFF2-40B4-BE49-F238E27FC236}">
                  <a16:creationId xmlns:a16="http://schemas.microsoft.com/office/drawing/2014/main" id="{996B1479-D8B0-4D98-B382-877F9A3AE6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Rectangle 8">
              <a:extLst>
                <a:ext uri="{FF2B5EF4-FFF2-40B4-BE49-F238E27FC236}">
                  <a16:creationId xmlns:a16="http://schemas.microsoft.com/office/drawing/2014/main" id="{3B7BA112-C364-4D4C-97F9-A1DC76F1E5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9" name="Freeform 9">
              <a:extLst>
                <a:ext uri="{FF2B5EF4-FFF2-40B4-BE49-F238E27FC236}">
                  <a16:creationId xmlns:a16="http://schemas.microsoft.com/office/drawing/2014/main" id="{8B9D9B13-8F5D-41E6-93D6-CDFEB34AB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0">
              <a:extLst>
                <a:ext uri="{FF2B5EF4-FFF2-40B4-BE49-F238E27FC236}">
                  <a16:creationId xmlns:a16="http://schemas.microsoft.com/office/drawing/2014/main" id="{B5720BDB-EA73-4DE9-8A10-11DA3A1AC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1">
              <a:extLst>
                <a:ext uri="{FF2B5EF4-FFF2-40B4-BE49-F238E27FC236}">
                  <a16:creationId xmlns:a16="http://schemas.microsoft.com/office/drawing/2014/main" id="{F1D2313E-4168-41D0-A5B5-2187D1B33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2">
              <a:extLst>
                <a:ext uri="{FF2B5EF4-FFF2-40B4-BE49-F238E27FC236}">
                  <a16:creationId xmlns:a16="http://schemas.microsoft.com/office/drawing/2014/main" id="{0F1B19F3-A09E-4891-8916-D5F8B0B2A1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3">
              <a:extLst>
                <a:ext uri="{FF2B5EF4-FFF2-40B4-BE49-F238E27FC236}">
                  <a16:creationId xmlns:a16="http://schemas.microsoft.com/office/drawing/2014/main" id="{4D61F564-BB90-4A5C-829A-4F984FD6CD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4">
              <a:extLst>
                <a:ext uri="{FF2B5EF4-FFF2-40B4-BE49-F238E27FC236}">
                  <a16:creationId xmlns:a16="http://schemas.microsoft.com/office/drawing/2014/main" id="{3803B77E-8C29-4857-B5C1-B89B01F46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5">
              <a:extLst>
                <a:ext uri="{FF2B5EF4-FFF2-40B4-BE49-F238E27FC236}">
                  <a16:creationId xmlns:a16="http://schemas.microsoft.com/office/drawing/2014/main" id="{B96F39B0-FB50-4957-8F85-2E2CCF6D7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6">
              <a:extLst>
                <a:ext uri="{FF2B5EF4-FFF2-40B4-BE49-F238E27FC236}">
                  <a16:creationId xmlns:a16="http://schemas.microsoft.com/office/drawing/2014/main" id="{A54B5837-452A-4FC3-A8C8-E275AA929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7">
              <a:extLst>
                <a:ext uri="{FF2B5EF4-FFF2-40B4-BE49-F238E27FC236}">
                  <a16:creationId xmlns:a16="http://schemas.microsoft.com/office/drawing/2014/main" id="{FDE2A683-C13C-4A7F-935C-4C5279BF5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18">
              <a:extLst>
                <a:ext uri="{FF2B5EF4-FFF2-40B4-BE49-F238E27FC236}">
                  <a16:creationId xmlns:a16="http://schemas.microsoft.com/office/drawing/2014/main" id="{30C5773F-6573-4E1F-B3DC-BB2B01D88D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9">
              <a:extLst>
                <a:ext uri="{FF2B5EF4-FFF2-40B4-BE49-F238E27FC236}">
                  <a16:creationId xmlns:a16="http://schemas.microsoft.com/office/drawing/2014/main" id="{E280F9F5-EF46-41DF-B672-013B025B9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0">
              <a:extLst>
                <a:ext uri="{FF2B5EF4-FFF2-40B4-BE49-F238E27FC236}">
                  <a16:creationId xmlns:a16="http://schemas.microsoft.com/office/drawing/2014/main" id="{5876ADD8-345E-4A8D-81CB-0D5C3F76F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1">
              <a:extLst>
                <a:ext uri="{FF2B5EF4-FFF2-40B4-BE49-F238E27FC236}">
                  <a16:creationId xmlns:a16="http://schemas.microsoft.com/office/drawing/2014/main" id="{8D2F7216-B310-4AB4-9948-2CF747F77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2">
              <a:extLst>
                <a:ext uri="{FF2B5EF4-FFF2-40B4-BE49-F238E27FC236}">
                  <a16:creationId xmlns:a16="http://schemas.microsoft.com/office/drawing/2014/main" id="{D113E940-FD31-4B25-B33F-5B213CC758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3">
              <a:extLst>
                <a:ext uri="{FF2B5EF4-FFF2-40B4-BE49-F238E27FC236}">
                  <a16:creationId xmlns:a16="http://schemas.microsoft.com/office/drawing/2014/main" id="{D6211283-9342-40E7-88F7-14A9028450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4">
              <a:extLst>
                <a:ext uri="{FF2B5EF4-FFF2-40B4-BE49-F238E27FC236}">
                  <a16:creationId xmlns:a16="http://schemas.microsoft.com/office/drawing/2014/main" id="{B0118661-823B-4754-B0E3-52ACCB8DF8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5">
              <a:extLst>
                <a:ext uri="{FF2B5EF4-FFF2-40B4-BE49-F238E27FC236}">
                  <a16:creationId xmlns:a16="http://schemas.microsoft.com/office/drawing/2014/main" id="{263B289D-A43D-47C8-AA8E-40C86C608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6">
              <a:extLst>
                <a:ext uri="{FF2B5EF4-FFF2-40B4-BE49-F238E27FC236}">
                  <a16:creationId xmlns:a16="http://schemas.microsoft.com/office/drawing/2014/main" id="{D5A2D8F7-A5A4-4B2E-89AE-F99CC5B05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7">
              <a:extLst>
                <a:ext uri="{FF2B5EF4-FFF2-40B4-BE49-F238E27FC236}">
                  <a16:creationId xmlns:a16="http://schemas.microsoft.com/office/drawing/2014/main" id="{6847785C-2F02-4845-9257-9DE5E6EDA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8">
              <a:extLst>
                <a:ext uri="{FF2B5EF4-FFF2-40B4-BE49-F238E27FC236}">
                  <a16:creationId xmlns:a16="http://schemas.microsoft.com/office/drawing/2014/main" id="{4B83A129-3D7E-44D8-8C6C-9DE73E129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9">
              <a:extLst>
                <a:ext uri="{FF2B5EF4-FFF2-40B4-BE49-F238E27FC236}">
                  <a16:creationId xmlns:a16="http://schemas.microsoft.com/office/drawing/2014/main" id="{7E1A9847-AC3D-4B5D-A29A-A93B0C6AB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0">
              <a:extLst>
                <a:ext uri="{FF2B5EF4-FFF2-40B4-BE49-F238E27FC236}">
                  <a16:creationId xmlns:a16="http://schemas.microsoft.com/office/drawing/2014/main" id="{2450F521-5F68-4148-9905-6232B08F89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1">
              <a:extLst>
                <a:ext uri="{FF2B5EF4-FFF2-40B4-BE49-F238E27FC236}">
                  <a16:creationId xmlns:a16="http://schemas.microsoft.com/office/drawing/2014/main" id="{8C6F916A-08CA-4F4C-BDBA-0F63A621FE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2">
              <a:extLst>
                <a:ext uri="{FF2B5EF4-FFF2-40B4-BE49-F238E27FC236}">
                  <a16:creationId xmlns:a16="http://schemas.microsoft.com/office/drawing/2014/main" id="{D68FB199-D330-4EF4-94F5-1C07371E8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Rectangle 33">
              <a:extLst>
                <a:ext uri="{FF2B5EF4-FFF2-40B4-BE49-F238E27FC236}">
                  <a16:creationId xmlns:a16="http://schemas.microsoft.com/office/drawing/2014/main" id="{3B67568D-CC47-4BBA-A084-154AEAA825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4" name="Freeform 34">
              <a:extLst>
                <a:ext uri="{FF2B5EF4-FFF2-40B4-BE49-F238E27FC236}">
                  <a16:creationId xmlns:a16="http://schemas.microsoft.com/office/drawing/2014/main" id="{C9C25D1A-5E1E-4B22-B8D3-B0F5263921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35">
              <a:extLst>
                <a:ext uri="{FF2B5EF4-FFF2-40B4-BE49-F238E27FC236}">
                  <a16:creationId xmlns:a16="http://schemas.microsoft.com/office/drawing/2014/main" id="{4D8DB054-D1D3-4C30-B62E-7F2C6A812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36">
              <a:extLst>
                <a:ext uri="{FF2B5EF4-FFF2-40B4-BE49-F238E27FC236}">
                  <a16:creationId xmlns:a16="http://schemas.microsoft.com/office/drawing/2014/main" id="{9EB76371-2F16-4BA0-994C-2575FD9336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37">
              <a:extLst>
                <a:ext uri="{FF2B5EF4-FFF2-40B4-BE49-F238E27FC236}">
                  <a16:creationId xmlns:a16="http://schemas.microsoft.com/office/drawing/2014/main" id="{2B61AF6D-2A6D-4C90-BCCA-CD97F7246F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38">
              <a:extLst>
                <a:ext uri="{FF2B5EF4-FFF2-40B4-BE49-F238E27FC236}">
                  <a16:creationId xmlns:a16="http://schemas.microsoft.com/office/drawing/2014/main" id="{B35F6DFD-5D34-4BE6-8B2A-0D6CDCE28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39">
              <a:extLst>
                <a:ext uri="{FF2B5EF4-FFF2-40B4-BE49-F238E27FC236}">
                  <a16:creationId xmlns:a16="http://schemas.microsoft.com/office/drawing/2014/main" id="{BCB0EEDB-7826-499E-BB87-6D0DD545F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0">
              <a:extLst>
                <a:ext uri="{FF2B5EF4-FFF2-40B4-BE49-F238E27FC236}">
                  <a16:creationId xmlns:a16="http://schemas.microsoft.com/office/drawing/2014/main" id="{F16B5CE0-3198-436D-888B-A01A983844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1">
              <a:extLst>
                <a:ext uri="{FF2B5EF4-FFF2-40B4-BE49-F238E27FC236}">
                  <a16:creationId xmlns:a16="http://schemas.microsoft.com/office/drawing/2014/main" id="{B550414A-8DF0-4572-A382-B88DBE0B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42">
              <a:extLst>
                <a:ext uri="{FF2B5EF4-FFF2-40B4-BE49-F238E27FC236}">
                  <a16:creationId xmlns:a16="http://schemas.microsoft.com/office/drawing/2014/main" id="{AFB98517-BD8F-45DD-A2BA-52FD61A48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43">
              <a:extLst>
                <a:ext uri="{FF2B5EF4-FFF2-40B4-BE49-F238E27FC236}">
                  <a16:creationId xmlns:a16="http://schemas.microsoft.com/office/drawing/2014/main" id="{78C67202-AF18-4690-8000-4C12C4042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44">
              <a:extLst>
                <a:ext uri="{FF2B5EF4-FFF2-40B4-BE49-F238E27FC236}">
                  <a16:creationId xmlns:a16="http://schemas.microsoft.com/office/drawing/2014/main" id="{AD51A156-6972-43DA-BF32-CA187641B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Rectangle 45">
              <a:extLst>
                <a:ext uri="{FF2B5EF4-FFF2-40B4-BE49-F238E27FC236}">
                  <a16:creationId xmlns:a16="http://schemas.microsoft.com/office/drawing/2014/main" id="{B5CE61CC-EBDF-4355-A6C3-D44E62D78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6" name="Freeform 46">
              <a:extLst>
                <a:ext uri="{FF2B5EF4-FFF2-40B4-BE49-F238E27FC236}">
                  <a16:creationId xmlns:a16="http://schemas.microsoft.com/office/drawing/2014/main" id="{ACB1B7F1-FBEF-48FA-97A7-9FAE7708E9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47">
              <a:extLst>
                <a:ext uri="{FF2B5EF4-FFF2-40B4-BE49-F238E27FC236}">
                  <a16:creationId xmlns:a16="http://schemas.microsoft.com/office/drawing/2014/main" id="{4851370A-7D0E-4B9F-BA8B-B1966748F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48">
              <a:extLst>
                <a:ext uri="{FF2B5EF4-FFF2-40B4-BE49-F238E27FC236}">
                  <a16:creationId xmlns:a16="http://schemas.microsoft.com/office/drawing/2014/main" id="{B882F537-DDEB-49AE-BF36-6380A45F0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49">
              <a:extLst>
                <a:ext uri="{FF2B5EF4-FFF2-40B4-BE49-F238E27FC236}">
                  <a16:creationId xmlns:a16="http://schemas.microsoft.com/office/drawing/2014/main" id="{A53D3CF4-BFB0-4D0B-8471-26ACAFE0A5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0">
              <a:extLst>
                <a:ext uri="{FF2B5EF4-FFF2-40B4-BE49-F238E27FC236}">
                  <a16:creationId xmlns:a16="http://schemas.microsoft.com/office/drawing/2014/main" id="{13BC2FA8-8256-44BD-9A62-0EE83D647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1">
              <a:extLst>
                <a:ext uri="{FF2B5EF4-FFF2-40B4-BE49-F238E27FC236}">
                  <a16:creationId xmlns:a16="http://schemas.microsoft.com/office/drawing/2014/main" id="{90A9C5D2-72E3-4B31-A271-57A883ADC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52">
              <a:extLst>
                <a:ext uri="{FF2B5EF4-FFF2-40B4-BE49-F238E27FC236}">
                  <a16:creationId xmlns:a16="http://schemas.microsoft.com/office/drawing/2014/main" id="{2A5948D4-F239-4BEA-8E38-76F358E3E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53">
              <a:extLst>
                <a:ext uri="{FF2B5EF4-FFF2-40B4-BE49-F238E27FC236}">
                  <a16:creationId xmlns:a16="http://schemas.microsoft.com/office/drawing/2014/main" id="{7384B304-194D-400B-B568-5E6DEA885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54">
              <a:extLst>
                <a:ext uri="{FF2B5EF4-FFF2-40B4-BE49-F238E27FC236}">
                  <a16:creationId xmlns:a16="http://schemas.microsoft.com/office/drawing/2014/main" id="{B680594F-341A-4C19-BF7F-F6D76386A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55">
              <a:extLst>
                <a:ext uri="{FF2B5EF4-FFF2-40B4-BE49-F238E27FC236}">
                  <a16:creationId xmlns:a16="http://schemas.microsoft.com/office/drawing/2014/main" id="{4EA6807C-3B8A-43FE-BA1B-8D6D3851FF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56">
              <a:extLst>
                <a:ext uri="{FF2B5EF4-FFF2-40B4-BE49-F238E27FC236}">
                  <a16:creationId xmlns:a16="http://schemas.microsoft.com/office/drawing/2014/main" id="{BA316439-CB72-49C9-BE80-934799D83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57">
              <a:extLst>
                <a:ext uri="{FF2B5EF4-FFF2-40B4-BE49-F238E27FC236}">
                  <a16:creationId xmlns:a16="http://schemas.microsoft.com/office/drawing/2014/main" id="{6BC7FE05-950C-4A73-B6A9-282B142C79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58">
              <a:extLst>
                <a:ext uri="{FF2B5EF4-FFF2-40B4-BE49-F238E27FC236}">
                  <a16:creationId xmlns:a16="http://schemas.microsoft.com/office/drawing/2014/main" id="{81C014C7-E085-4923-B533-732801FC2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D05A89C-5505-364B-B896-4717F8BDA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8643" y="1113282"/>
            <a:ext cx="6139431" cy="23966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cap="all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Variations, variations, variations…</a:t>
            </a:r>
            <a:endParaRPr lang="en-US" sz="4800" kern="1200" cap="all" baseline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0" name="Round Diagonal Corner Rectangle 6">
            <a:extLst>
              <a:ext uri="{FF2B5EF4-FFF2-40B4-BE49-F238E27FC236}">
                <a16:creationId xmlns:a16="http://schemas.microsoft.com/office/drawing/2014/main" id="{C83687B2-FF63-4443-900A-751D29D97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579" y="808057"/>
            <a:ext cx="3821429" cy="5234394"/>
          </a:xfrm>
          <a:prstGeom prst="round2DiagRect">
            <a:avLst>
              <a:gd name="adj1" fmla="val 11323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3A4786-A826-7747-B91B-27F311D92C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0011" y="1136606"/>
            <a:ext cx="2910563" cy="457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9500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8FD5A-BAE7-9441-9001-E45F3FEFA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variation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5497A-C836-3C43-A51A-931F241F8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lot of systems grow complex quickly because they need to handle a lot of special cases, variations, </a:t>
            </a:r>
            <a:r>
              <a:rPr lang="en-US" dirty="0" err="1"/>
              <a:t>etc</a:t>
            </a:r>
            <a:r>
              <a:rPr lang="en-US" dirty="0"/>
              <a:t> </a:t>
            </a:r>
          </a:p>
          <a:p>
            <a:r>
              <a:rPr lang="en-US" dirty="0"/>
              <a:t>Look out for examples the next time you fill in a tax form</a:t>
            </a:r>
          </a:p>
          <a:p>
            <a:r>
              <a:rPr lang="en-US" dirty="0"/>
              <a:t>This creates headaches for analysts</a:t>
            </a:r>
          </a:p>
          <a:p>
            <a:r>
              <a:rPr lang="en-US" dirty="0"/>
              <a:t>How can we design software that can handle this well?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350950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69E74-4844-2748-9038-725BAEF94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analysis matrix (scenario-based)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ACD32-C4D0-114E-B86C-8E4EB16CB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48721"/>
            <a:ext cx="9905999" cy="4167266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Identify the most important features in a particular scenario and organize them in a matrix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Proceed through other scenarios, expanding the matrix as necessary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Expand the analysis matrix with new concepts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the rows to identify rules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the columns to identify specific situations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Identify design patterns from this analysis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Develop a high-level design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585653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FAF04-4EA4-684A-90FE-BF902A716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e-commerce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28B03-AC0F-5F43-AB91-D71EF93DD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Build a sales order system for Canada and the USA</a:t>
            </a:r>
          </a:p>
          <a:p>
            <a:r>
              <a:rPr lang="en-US" dirty="0"/>
              <a:t>Calculate freight based on the country we are in</a:t>
            </a:r>
          </a:p>
          <a:p>
            <a:r>
              <a:rPr lang="en-US" dirty="0"/>
              <a:t>Money will be handled in the country we are in</a:t>
            </a:r>
          </a:p>
          <a:p>
            <a:r>
              <a:rPr lang="en-US" dirty="0"/>
              <a:t>In the USA, tax will be calculated by state </a:t>
            </a:r>
          </a:p>
          <a:p>
            <a:r>
              <a:rPr lang="en-US" dirty="0"/>
              <a:t>Use US Postal rules for verifying addresses </a:t>
            </a:r>
          </a:p>
          <a:p>
            <a:r>
              <a:rPr lang="en-US" dirty="0"/>
              <a:t>In Canada, use FedEx for shipping and Government Sales Tax and Provincial Sales Tax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115309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34402-09E4-1443-A6DB-980E63551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 variation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BF3C4-0677-3A46-8AAD-9C8585986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73770"/>
            <a:ext cx="9905999" cy="43657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We have one important distinction to make: </a:t>
            </a:r>
          </a:p>
          <a:p>
            <a:r>
              <a:rPr lang="en-US" dirty="0"/>
              <a:t>When the customer is in the USA</a:t>
            </a:r>
          </a:p>
          <a:p>
            <a:r>
              <a:rPr lang="en-US" dirty="0"/>
              <a:t>When the customer is in Canada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769969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0F665-7E3D-0848-B9A4-F91C49DBF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analysis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5D06A-4D09-A142-88DC-6739CC309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14785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Start identifying the key features of one case: selling in the USA </a:t>
            </a:r>
            <a:endParaRPr lang="en-US" dirty="0">
              <a:effectLst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65394D3-8ACD-D640-BF1D-F97C63B82B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0818677"/>
              </p:ext>
            </p:extLst>
          </p:nvPr>
        </p:nvGraphicFramePr>
        <p:xfrm>
          <a:off x="2030411" y="3728057"/>
          <a:ext cx="8128000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81242525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7988456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 Sales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767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Calculate freight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 UPS rates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867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Verify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 US postal rules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756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Calculate 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 state and local taxes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3409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Currency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 Dollars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2916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0740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C0995C0-1D00-5243-9ACB-B6DA141CB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This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8AE69-31E3-C44D-9BEB-831E031A3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2249487"/>
            <a:ext cx="9840911" cy="3541714"/>
          </a:xfrm>
        </p:spPr>
        <p:txBody>
          <a:bodyPr anchor="t">
            <a:normAutofit/>
          </a:bodyPr>
          <a:lstStyle/>
          <a:p>
            <a:r>
              <a:rPr lang="en-US" dirty="0"/>
              <a:t>Back to analysis </a:t>
            </a:r>
          </a:p>
          <a:p>
            <a:r>
              <a:rPr lang="en-US" dirty="0"/>
              <a:t>We have seen some techniques for </a:t>
            </a:r>
            <a:r>
              <a:rPr lang="en-US" dirty="0" err="1"/>
              <a:t>analysing</a:t>
            </a:r>
            <a:r>
              <a:rPr lang="en-US" dirty="0"/>
              <a:t> use cases and requirements, notably the noun-verb analysis . . . </a:t>
            </a:r>
          </a:p>
          <a:p>
            <a:r>
              <a:rPr lang="en-US" dirty="0"/>
              <a:t>. . . but you cannot apply this technique without care</a:t>
            </a:r>
          </a:p>
          <a:p>
            <a:r>
              <a:rPr lang="en-US" dirty="0"/>
              <a:t>Are there other approaches? </a:t>
            </a:r>
            <a:endParaRPr lang="en-US" dirty="0">
              <a:effectLst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3845738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0F665-7E3D-0848-B9A4-F91C49DBF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Growing the analysis matrix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65394D3-8ACD-D640-BF1D-F97C63B82B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7754255"/>
              </p:ext>
            </p:extLst>
          </p:nvPr>
        </p:nvGraphicFramePr>
        <p:xfrm>
          <a:off x="2030412" y="2501900"/>
          <a:ext cx="8127999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81242525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79884564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5167912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 Sales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Canadian Sales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767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Calculate freight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 UPS rates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 FedEx rates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867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Verify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 US postal rules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Canadian postal rules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756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Calculate 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 state and local taxes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 GST and PST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3409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Currency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 Dollars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Canadian Dollars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2916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43356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015A1-842E-9141-B449-5DBE19A78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5C4F9-6749-7245-A058-64CC5C89C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It does not always play out so nicely . . . </a:t>
            </a:r>
          </a:p>
          <a:p>
            <a:r>
              <a:rPr lang="en-US" dirty="0"/>
              <a:t>...but that is not a Bad Thing! </a:t>
            </a:r>
          </a:p>
          <a:p>
            <a:r>
              <a:rPr lang="en-US" dirty="0"/>
              <a:t>The analysis matrix can help point out gaps in the requirements </a:t>
            </a:r>
          </a:p>
          <a:p>
            <a:r>
              <a:rPr lang="en-US" dirty="0"/>
              <a:t>For example, in Canada the maximum weight FedEx will handle is 31.5 kg ... </a:t>
            </a:r>
          </a:p>
          <a:p>
            <a:r>
              <a:rPr lang="en-US" dirty="0"/>
              <a:t>. . . now you can ask your customer if there is a maximum weight for US shipments (they probably forgot to mention this)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078890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F7B0C-7794-384F-AF6D-1A88BCB9E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the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5984C-1B7F-BF4A-8D61-18286E907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4142394"/>
          </a:xfrm>
        </p:spPr>
        <p:txBody>
          <a:bodyPr>
            <a:normAutofit/>
          </a:bodyPr>
          <a:lstStyle/>
          <a:p>
            <a:r>
              <a:rPr lang="en-US" dirty="0"/>
              <a:t>As you add new countries, you may uncover further variation, adding new rows </a:t>
            </a:r>
          </a:p>
          <a:p>
            <a:r>
              <a:rPr lang="en-US" dirty="0"/>
              <a:t>For instance, shipping to the Netherlands means: </a:t>
            </a:r>
          </a:p>
          <a:p>
            <a:pPr lvl="1"/>
            <a:r>
              <a:rPr lang="en-US" dirty="0"/>
              <a:t>handling a new currency</a:t>
            </a:r>
          </a:p>
          <a:p>
            <a:pPr lvl="1"/>
            <a:r>
              <a:rPr lang="en-US" dirty="0"/>
              <a:t>but also handling a different date format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058153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2EA3B-E28B-0A4D-9C11-E0CD4D596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customers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3B8DD-CAEE-D449-B1FC-1FFF576B6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Customers know the problem domain extremely well </a:t>
            </a:r>
          </a:p>
          <a:p>
            <a:r>
              <a:rPr lang="en-US" dirty="0"/>
              <a:t>They do not think like Computer Scientists or Information Scientists – they talk about specific examples </a:t>
            </a:r>
          </a:p>
          <a:p>
            <a:r>
              <a:rPr lang="en-US" dirty="0"/>
              <a:t>When they say </a:t>
            </a:r>
            <a:r>
              <a:rPr lang="en-US" i="1" dirty="0"/>
              <a:t>always</a:t>
            </a:r>
            <a:r>
              <a:rPr lang="en-US" dirty="0"/>
              <a:t>, they mean </a:t>
            </a:r>
            <a:r>
              <a:rPr lang="en-US" i="1" dirty="0"/>
              <a:t>usually</a:t>
            </a:r>
            <a:r>
              <a:rPr lang="en-US" dirty="0"/>
              <a:t> </a:t>
            </a:r>
          </a:p>
          <a:p>
            <a:r>
              <a:rPr lang="en-US" dirty="0"/>
              <a:t>When they say </a:t>
            </a:r>
            <a:r>
              <a:rPr lang="en-US" i="1" dirty="0"/>
              <a:t>never</a:t>
            </a:r>
            <a:r>
              <a:rPr lang="en-US" dirty="0"/>
              <a:t>, they mean </a:t>
            </a:r>
            <a:r>
              <a:rPr lang="en-US" i="1" dirty="0"/>
              <a:t>rarely</a:t>
            </a:r>
            <a:r>
              <a:rPr lang="en-US" dirty="0"/>
              <a:t> </a:t>
            </a:r>
          </a:p>
          <a:p>
            <a:r>
              <a:rPr lang="en-US" dirty="0"/>
              <a:t>Organizing information in a matrix can guide customer interaction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217829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3387E-8B7B-E444-BD57-D088DDD41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278AF-A48A-F34F-AD06-D48AEA88F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50510"/>
            <a:ext cx="9905999" cy="428897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The different </a:t>
            </a:r>
            <a:r>
              <a:rPr lang="en-US" i="1" dirty="0"/>
              <a:t>rows</a:t>
            </a:r>
            <a:r>
              <a:rPr lang="en-US" dirty="0"/>
              <a:t> correspond to different implementations of some general concept: </a:t>
            </a:r>
          </a:p>
          <a:p>
            <a:r>
              <a:rPr lang="en-US" dirty="0"/>
              <a:t>Calculating shipping rates</a:t>
            </a:r>
          </a:p>
          <a:p>
            <a:r>
              <a:rPr lang="en-US" dirty="0"/>
              <a:t>Formatting dates </a:t>
            </a:r>
          </a:p>
          <a:p>
            <a:pPr marL="0" indent="0">
              <a:buNone/>
            </a:pPr>
            <a:r>
              <a:rPr lang="en-US" dirty="0"/>
              <a:t>Implementing this variation can be done in different ways: </a:t>
            </a:r>
          </a:p>
          <a:p>
            <a:r>
              <a:rPr lang="en-US" dirty="0"/>
              <a:t>The class itself may be responsible for the variation, such as formatting Dates </a:t>
            </a:r>
          </a:p>
          <a:p>
            <a:r>
              <a:rPr lang="en-US" dirty="0"/>
              <a:t>You may want to introduce a design pattern (such as the Strategy, Bridge, or Decorator) to encapsulate the variation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726609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60AA7-3DD9-8C43-A0B1-13BC7599A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Isn’t this the same as CVA?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FB0D5-296F-894E-9C18-3BCF01A43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Yes and no </a:t>
            </a:r>
          </a:p>
          <a:p>
            <a:r>
              <a:rPr lang="en-US" dirty="0"/>
              <a:t>Both a CVA and Analysis matrix identify variation in your domain, but the focus is very different: </a:t>
            </a:r>
          </a:p>
          <a:p>
            <a:r>
              <a:rPr lang="en-US" dirty="0"/>
              <a:t>A CVA is ‘domain-model driven’ and classifies conceptual classes according to their commonality/variation </a:t>
            </a:r>
          </a:p>
          <a:p>
            <a:r>
              <a:rPr lang="en-US" dirty="0"/>
              <a:t>An analysis matrix is ‘use-case driven’ and structures the available information – and helps identifies missing information </a:t>
            </a:r>
          </a:p>
          <a:p>
            <a:r>
              <a:rPr lang="en-US" dirty="0"/>
              <a:t>They are closely related, but complementary techniques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525259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Picture 2">
            <a:extLst>
              <a:ext uri="{FF2B5EF4-FFF2-40B4-BE49-F238E27FC236}">
                <a16:creationId xmlns:a16="http://schemas.microsoft.com/office/drawing/2014/main" id="{38BFA449-4933-478B-B27D-ACCC557F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2" name="Group 151">
            <a:extLst>
              <a:ext uri="{FF2B5EF4-FFF2-40B4-BE49-F238E27FC236}">
                <a16:creationId xmlns:a16="http://schemas.microsoft.com/office/drawing/2014/main" id="{F21A37DB-EDD2-4025-A254-7FE5E4C7A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53" name="Rectangle 5">
              <a:extLst>
                <a:ext uri="{FF2B5EF4-FFF2-40B4-BE49-F238E27FC236}">
                  <a16:creationId xmlns:a16="http://schemas.microsoft.com/office/drawing/2014/main" id="{708D40D6-935E-4579-ABE6-A99C7E33F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4" name="Freeform 6">
              <a:extLst>
                <a:ext uri="{FF2B5EF4-FFF2-40B4-BE49-F238E27FC236}">
                  <a16:creationId xmlns:a16="http://schemas.microsoft.com/office/drawing/2014/main" id="{F9775315-32FD-4BD8-BB73-F51CD2C68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7">
              <a:extLst>
                <a:ext uri="{FF2B5EF4-FFF2-40B4-BE49-F238E27FC236}">
                  <a16:creationId xmlns:a16="http://schemas.microsoft.com/office/drawing/2014/main" id="{336A6870-9B40-41FF-B9F4-A6BA3B2987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Rectangle 8">
              <a:extLst>
                <a:ext uri="{FF2B5EF4-FFF2-40B4-BE49-F238E27FC236}">
                  <a16:creationId xmlns:a16="http://schemas.microsoft.com/office/drawing/2014/main" id="{C710122E-DD96-4794-A7E0-04B497DA5D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7" name="Freeform 9">
              <a:extLst>
                <a:ext uri="{FF2B5EF4-FFF2-40B4-BE49-F238E27FC236}">
                  <a16:creationId xmlns:a16="http://schemas.microsoft.com/office/drawing/2014/main" id="{4F4CBCBE-E77B-4F77-A0FC-8E53E8222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10">
              <a:extLst>
                <a:ext uri="{FF2B5EF4-FFF2-40B4-BE49-F238E27FC236}">
                  <a16:creationId xmlns:a16="http://schemas.microsoft.com/office/drawing/2014/main" id="{3AADEE32-46BC-4B55-9FB4-EC09FF4B7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11">
              <a:extLst>
                <a:ext uri="{FF2B5EF4-FFF2-40B4-BE49-F238E27FC236}">
                  <a16:creationId xmlns:a16="http://schemas.microsoft.com/office/drawing/2014/main" id="{49C2E1A9-8937-452C-B9FC-E735928819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12">
              <a:extLst>
                <a:ext uri="{FF2B5EF4-FFF2-40B4-BE49-F238E27FC236}">
                  <a16:creationId xmlns:a16="http://schemas.microsoft.com/office/drawing/2014/main" id="{52F0D79A-B92A-42F1-9DC4-3768BB84C7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Freeform 13">
              <a:extLst>
                <a:ext uri="{FF2B5EF4-FFF2-40B4-BE49-F238E27FC236}">
                  <a16:creationId xmlns:a16="http://schemas.microsoft.com/office/drawing/2014/main" id="{DF9A7FE6-2AA9-4245-A3FD-2B1E9B419E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14">
              <a:extLst>
                <a:ext uri="{FF2B5EF4-FFF2-40B4-BE49-F238E27FC236}">
                  <a16:creationId xmlns:a16="http://schemas.microsoft.com/office/drawing/2014/main" id="{5DBCDEBC-5990-40B3-B01F-0901475F58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15">
              <a:extLst>
                <a:ext uri="{FF2B5EF4-FFF2-40B4-BE49-F238E27FC236}">
                  <a16:creationId xmlns:a16="http://schemas.microsoft.com/office/drawing/2014/main" id="{4F679A7F-49B5-4FB8-8861-39C0B1A780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16">
              <a:extLst>
                <a:ext uri="{FF2B5EF4-FFF2-40B4-BE49-F238E27FC236}">
                  <a16:creationId xmlns:a16="http://schemas.microsoft.com/office/drawing/2014/main" id="{25A941BD-9824-47D0-835E-824412568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17">
              <a:extLst>
                <a:ext uri="{FF2B5EF4-FFF2-40B4-BE49-F238E27FC236}">
                  <a16:creationId xmlns:a16="http://schemas.microsoft.com/office/drawing/2014/main" id="{9788DF14-5749-40F7-9AFC-400AB2F61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18">
              <a:extLst>
                <a:ext uri="{FF2B5EF4-FFF2-40B4-BE49-F238E27FC236}">
                  <a16:creationId xmlns:a16="http://schemas.microsoft.com/office/drawing/2014/main" id="{E1032387-9F5C-4637-A5BC-43C8FDFF3A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19">
              <a:extLst>
                <a:ext uri="{FF2B5EF4-FFF2-40B4-BE49-F238E27FC236}">
                  <a16:creationId xmlns:a16="http://schemas.microsoft.com/office/drawing/2014/main" id="{E0AE6232-915A-4EDB-BC6C-546E772D2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20">
              <a:extLst>
                <a:ext uri="{FF2B5EF4-FFF2-40B4-BE49-F238E27FC236}">
                  <a16:creationId xmlns:a16="http://schemas.microsoft.com/office/drawing/2014/main" id="{4B47A13E-CFFB-493F-8C53-266B8A9D14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Freeform 21">
              <a:extLst>
                <a:ext uri="{FF2B5EF4-FFF2-40B4-BE49-F238E27FC236}">
                  <a16:creationId xmlns:a16="http://schemas.microsoft.com/office/drawing/2014/main" id="{CFD722CE-8752-4A08-B23F-764AB47D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0" name="Freeform 22">
              <a:extLst>
                <a:ext uri="{FF2B5EF4-FFF2-40B4-BE49-F238E27FC236}">
                  <a16:creationId xmlns:a16="http://schemas.microsoft.com/office/drawing/2014/main" id="{042C13BD-E9AE-4C85-B32E-8913F9B270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1" name="Freeform 23">
              <a:extLst>
                <a:ext uri="{FF2B5EF4-FFF2-40B4-BE49-F238E27FC236}">
                  <a16:creationId xmlns:a16="http://schemas.microsoft.com/office/drawing/2014/main" id="{4598BDC2-ABB1-475A-89A7-29713D01C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2" name="Freeform 24">
              <a:extLst>
                <a:ext uri="{FF2B5EF4-FFF2-40B4-BE49-F238E27FC236}">
                  <a16:creationId xmlns:a16="http://schemas.microsoft.com/office/drawing/2014/main" id="{2B080B8C-F78B-4171-A1BC-CA5BE0F56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3" name="Freeform 25">
              <a:extLst>
                <a:ext uri="{FF2B5EF4-FFF2-40B4-BE49-F238E27FC236}">
                  <a16:creationId xmlns:a16="http://schemas.microsoft.com/office/drawing/2014/main" id="{71741891-D8A9-46B8-B264-5459DCF9E2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4" name="Freeform 26">
              <a:extLst>
                <a:ext uri="{FF2B5EF4-FFF2-40B4-BE49-F238E27FC236}">
                  <a16:creationId xmlns:a16="http://schemas.microsoft.com/office/drawing/2014/main" id="{A109E82B-1D08-4B6E-9B6C-FE2EC6D533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5" name="Freeform 27">
              <a:extLst>
                <a:ext uri="{FF2B5EF4-FFF2-40B4-BE49-F238E27FC236}">
                  <a16:creationId xmlns:a16="http://schemas.microsoft.com/office/drawing/2014/main" id="{F35E73B8-CFFA-479A-9DE0-5300299D2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6" name="Freeform 28">
              <a:extLst>
                <a:ext uri="{FF2B5EF4-FFF2-40B4-BE49-F238E27FC236}">
                  <a16:creationId xmlns:a16="http://schemas.microsoft.com/office/drawing/2014/main" id="{B0B910CE-9CED-4630-9203-347D1B6D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7" name="Freeform 29">
              <a:extLst>
                <a:ext uri="{FF2B5EF4-FFF2-40B4-BE49-F238E27FC236}">
                  <a16:creationId xmlns:a16="http://schemas.microsoft.com/office/drawing/2014/main" id="{D06A4D8D-E038-4ED6-9E80-4E91BA84A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8" name="Freeform 30">
              <a:extLst>
                <a:ext uri="{FF2B5EF4-FFF2-40B4-BE49-F238E27FC236}">
                  <a16:creationId xmlns:a16="http://schemas.microsoft.com/office/drawing/2014/main" id="{5EC8C817-4C9E-45E8-B74C-729F1C3FB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9" name="Freeform 31">
              <a:extLst>
                <a:ext uri="{FF2B5EF4-FFF2-40B4-BE49-F238E27FC236}">
                  <a16:creationId xmlns:a16="http://schemas.microsoft.com/office/drawing/2014/main" id="{226556E8-E6A7-4D81-9C6C-A69A8B611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0" name="Freeform 32">
              <a:extLst>
                <a:ext uri="{FF2B5EF4-FFF2-40B4-BE49-F238E27FC236}">
                  <a16:creationId xmlns:a16="http://schemas.microsoft.com/office/drawing/2014/main" id="{BF75F646-19BF-4436-97C0-BE3EBEEF9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1" name="Rectangle 33">
              <a:extLst>
                <a:ext uri="{FF2B5EF4-FFF2-40B4-BE49-F238E27FC236}">
                  <a16:creationId xmlns:a16="http://schemas.microsoft.com/office/drawing/2014/main" id="{222B076E-642A-4E93-8143-3A8D889753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2" name="Freeform 34">
              <a:extLst>
                <a:ext uri="{FF2B5EF4-FFF2-40B4-BE49-F238E27FC236}">
                  <a16:creationId xmlns:a16="http://schemas.microsoft.com/office/drawing/2014/main" id="{569DC54F-1DCD-40F9-B756-A79C3170C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3" name="Freeform 35">
              <a:extLst>
                <a:ext uri="{FF2B5EF4-FFF2-40B4-BE49-F238E27FC236}">
                  <a16:creationId xmlns:a16="http://schemas.microsoft.com/office/drawing/2014/main" id="{D6F49EF9-430E-4A1B-9A18-6C247E71E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4" name="Freeform 36">
              <a:extLst>
                <a:ext uri="{FF2B5EF4-FFF2-40B4-BE49-F238E27FC236}">
                  <a16:creationId xmlns:a16="http://schemas.microsoft.com/office/drawing/2014/main" id="{C94C2930-C094-4CF9-8449-60C7BAE98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5" name="Freeform 37">
              <a:extLst>
                <a:ext uri="{FF2B5EF4-FFF2-40B4-BE49-F238E27FC236}">
                  <a16:creationId xmlns:a16="http://schemas.microsoft.com/office/drawing/2014/main" id="{B4FF864C-97F2-40BD-95D1-E47527BCB2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6" name="Freeform 38">
              <a:extLst>
                <a:ext uri="{FF2B5EF4-FFF2-40B4-BE49-F238E27FC236}">
                  <a16:creationId xmlns:a16="http://schemas.microsoft.com/office/drawing/2014/main" id="{E8804833-F6BB-4F88-BA24-F59429C710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7" name="Freeform 39">
              <a:extLst>
                <a:ext uri="{FF2B5EF4-FFF2-40B4-BE49-F238E27FC236}">
                  <a16:creationId xmlns:a16="http://schemas.microsoft.com/office/drawing/2014/main" id="{29A4A3B0-4E15-432A-92DB-7B9E576010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8" name="Freeform 40">
              <a:extLst>
                <a:ext uri="{FF2B5EF4-FFF2-40B4-BE49-F238E27FC236}">
                  <a16:creationId xmlns:a16="http://schemas.microsoft.com/office/drawing/2014/main" id="{3CAB34B1-2BFA-44A9-AC3E-D300B30B7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9" name="Freeform 41">
              <a:extLst>
                <a:ext uri="{FF2B5EF4-FFF2-40B4-BE49-F238E27FC236}">
                  <a16:creationId xmlns:a16="http://schemas.microsoft.com/office/drawing/2014/main" id="{F92527C9-EADB-4C47-BA6A-E70AC9FEC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0" name="Freeform 42">
              <a:extLst>
                <a:ext uri="{FF2B5EF4-FFF2-40B4-BE49-F238E27FC236}">
                  <a16:creationId xmlns:a16="http://schemas.microsoft.com/office/drawing/2014/main" id="{B9808241-C113-44CB-810B-CCBA18955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1" name="Freeform 43">
              <a:extLst>
                <a:ext uri="{FF2B5EF4-FFF2-40B4-BE49-F238E27FC236}">
                  <a16:creationId xmlns:a16="http://schemas.microsoft.com/office/drawing/2014/main" id="{67AEC938-B302-4DA0-9A63-39F2BC34A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2" name="Freeform 44">
              <a:extLst>
                <a:ext uri="{FF2B5EF4-FFF2-40B4-BE49-F238E27FC236}">
                  <a16:creationId xmlns:a16="http://schemas.microsoft.com/office/drawing/2014/main" id="{4A1D4FCF-06B8-4AD3-A750-2B6C298C2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3" name="Rectangle 45">
              <a:extLst>
                <a:ext uri="{FF2B5EF4-FFF2-40B4-BE49-F238E27FC236}">
                  <a16:creationId xmlns:a16="http://schemas.microsoft.com/office/drawing/2014/main" id="{B99F5A7E-1A7F-43C2-AC7A-A1B877D0AD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4" name="Freeform 46">
              <a:extLst>
                <a:ext uri="{FF2B5EF4-FFF2-40B4-BE49-F238E27FC236}">
                  <a16:creationId xmlns:a16="http://schemas.microsoft.com/office/drawing/2014/main" id="{5B2DDAA2-7B26-47EF-B7D6-B00B653B3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5" name="Freeform 47">
              <a:extLst>
                <a:ext uri="{FF2B5EF4-FFF2-40B4-BE49-F238E27FC236}">
                  <a16:creationId xmlns:a16="http://schemas.microsoft.com/office/drawing/2014/main" id="{7050BAA0-A0C9-4670-B76F-CC87679BC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6" name="Freeform 48">
              <a:extLst>
                <a:ext uri="{FF2B5EF4-FFF2-40B4-BE49-F238E27FC236}">
                  <a16:creationId xmlns:a16="http://schemas.microsoft.com/office/drawing/2014/main" id="{296F765D-D9A6-4D73-88D8-0DCC5012B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7" name="Freeform 49">
              <a:extLst>
                <a:ext uri="{FF2B5EF4-FFF2-40B4-BE49-F238E27FC236}">
                  <a16:creationId xmlns:a16="http://schemas.microsoft.com/office/drawing/2014/main" id="{30C0F78F-AC50-4DFA-B5A8-A68422EC0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8" name="Freeform 50">
              <a:extLst>
                <a:ext uri="{FF2B5EF4-FFF2-40B4-BE49-F238E27FC236}">
                  <a16:creationId xmlns:a16="http://schemas.microsoft.com/office/drawing/2014/main" id="{E8AD708C-6C0A-458D-A623-7669B9178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9" name="Freeform 51">
              <a:extLst>
                <a:ext uri="{FF2B5EF4-FFF2-40B4-BE49-F238E27FC236}">
                  <a16:creationId xmlns:a16="http://schemas.microsoft.com/office/drawing/2014/main" id="{2F29497E-2528-4481-99BB-8336C16E4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0" name="Freeform 52">
              <a:extLst>
                <a:ext uri="{FF2B5EF4-FFF2-40B4-BE49-F238E27FC236}">
                  <a16:creationId xmlns:a16="http://schemas.microsoft.com/office/drawing/2014/main" id="{30DD109A-0A1F-4554-A865-B1062C525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1" name="Freeform 53">
              <a:extLst>
                <a:ext uri="{FF2B5EF4-FFF2-40B4-BE49-F238E27FC236}">
                  <a16:creationId xmlns:a16="http://schemas.microsoft.com/office/drawing/2014/main" id="{39A1957F-65F0-4D6E-9F75-09614FFAC4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2" name="Freeform 54">
              <a:extLst>
                <a:ext uri="{FF2B5EF4-FFF2-40B4-BE49-F238E27FC236}">
                  <a16:creationId xmlns:a16="http://schemas.microsoft.com/office/drawing/2014/main" id="{B4F4BB93-11B2-400C-9549-C7FB7BF71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3" name="Freeform 55">
              <a:extLst>
                <a:ext uri="{FF2B5EF4-FFF2-40B4-BE49-F238E27FC236}">
                  <a16:creationId xmlns:a16="http://schemas.microsoft.com/office/drawing/2014/main" id="{04B086A3-C06F-4862-A8A0-DB01FF3DD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4" name="Freeform 56">
              <a:extLst>
                <a:ext uri="{FF2B5EF4-FFF2-40B4-BE49-F238E27FC236}">
                  <a16:creationId xmlns:a16="http://schemas.microsoft.com/office/drawing/2014/main" id="{9202F0E1-86CF-4652-AA29-E284146476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5" name="Freeform 57">
              <a:extLst>
                <a:ext uri="{FF2B5EF4-FFF2-40B4-BE49-F238E27FC236}">
                  <a16:creationId xmlns:a16="http://schemas.microsoft.com/office/drawing/2014/main" id="{8887D0AB-0624-47E1-906E-6686FA7DE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" name="Freeform 58">
              <a:extLst>
                <a:ext uri="{FF2B5EF4-FFF2-40B4-BE49-F238E27FC236}">
                  <a16:creationId xmlns:a16="http://schemas.microsoft.com/office/drawing/2014/main" id="{F54439EF-914B-4744-A1D7-FBD89813C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788D5DFD-FA42-4EB0-B24E-4180C0CC5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209" name="Rectangle 208">
              <a:extLst>
                <a:ext uri="{FF2B5EF4-FFF2-40B4-BE49-F238E27FC236}">
                  <a16:creationId xmlns:a16="http://schemas.microsoft.com/office/drawing/2014/main" id="{CC864817-5955-484B-9D1F-9BC8DB739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0" name="Picture 2">
              <a:extLst>
                <a:ext uri="{FF2B5EF4-FFF2-40B4-BE49-F238E27FC236}">
                  <a16:creationId xmlns:a16="http://schemas.microsoft.com/office/drawing/2014/main" id="{280C083F-71A6-4E55-AE35-586518FE2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D11FE237-603F-1D4C-95C0-FDF998BB3E7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rcRect l="7790" r="7347" b="1"/>
          <a:stretch/>
        </p:blipFill>
        <p:spPr>
          <a:xfrm>
            <a:off x="3611" y="10"/>
            <a:ext cx="12188389" cy="6857990"/>
          </a:xfrm>
          <a:prstGeom prst="rect">
            <a:avLst/>
          </a:prstGeom>
        </p:spPr>
      </p:pic>
      <p:grpSp>
        <p:nvGrpSpPr>
          <p:cNvPr id="212" name="Group 211">
            <a:extLst>
              <a:ext uri="{FF2B5EF4-FFF2-40B4-BE49-F238E27FC236}">
                <a16:creationId xmlns:a16="http://schemas.microsoft.com/office/drawing/2014/main" id="{D44056DF-7985-4692-968A-466E9E6AF7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213" name="Round Diagonal Corner Rectangle 7">
              <a:extLst>
                <a:ext uri="{FF2B5EF4-FFF2-40B4-BE49-F238E27FC236}">
                  <a16:creationId xmlns:a16="http://schemas.microsoft.com/office/drawing/2014/main" id="{B414A174-532A-4602-934F-9858D1D86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82333" y="2235200"/>
              <a:ext cx="7027334" cy="2396067"/>
            </a:xfrm>
            <a:prstGeom prst="round2DiagRect">
              <a:avLst>
                <a:gd name="adj1" fmla="val 9246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940B0C0C-7F94-4725-8108-62B3B7A5A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215" name="Freeform 32">
                <a:extLst>
                  <a:ext uri="{FF2B5EF4-FFF2-40B4-BE49-F238E27FC236}">
                    <a16:creationId xmlns:a16="http://schemas.microsoft.com/office/drawing/2014/main" id="{367EAC5B-1891-480A-A3AD-B9F6A88FAC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9653587" y="33797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16" name="Freeform 33">
                <a:extLst>
                  <a:ext uri="{FF2B5EF4-FFF2-40B4-BE49-F238E27FC236}">
                    <a16:creationId xmlns:a16="http://schemas.microsoft.com/office/drawing/2014/main" id="{E33FF633-15BA-464F-8F5B-26C56665F7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078244" y="33107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17" name="Freeform 34">
                <a:extLst>
                  <a:ext uri="{FF2B5EF4-FFF2-40B4-BE49-F238E27FC236}">
                    <a16:creationId xmlns:a16="http://schemas.microsoft.com/office/drawing/2014/main" id="{0C949DF6-E66B-4DB8-AB52-30CA781B48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1146631" y="35742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18" name="Freeform 37">
                <a:extLst>
                  <a:ext uri="{FF2B5EF4-FFF2-40B4-BE49-F238E27FC236}">
                    <a16:creationId xmlns:a16="http://schemas.microsoft.com/office/drawing/2014/main" id="{309C2298-5EF9-4B09-8995-014F6D3BFF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230644" y="30345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19" name="Freeform 35">
                <a:extLst>
                  <a:ext uri="{FF2B5EF4-FFF2-40B4-BE49-F238E27FC236}">
                    <a16:creationId xmlns:a16="http://schemas.microsoft.com/office/drawing/2014/main" id="{319B2AFC-EBFF-477C-A364-6D575BE5AA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034587" y="25627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20" name="Freeform 36">
                <a:extLst>
                  <a:ext uri="{FF2B5EF4-FFF2-40B4-BE49-F238E27FC236}">
                    <a16:creationId xmlns:a16="http://schemas.microsoft.com/office/drawing/2014/main" id="{CC6B7D67-F2F8-4B07-B954-EAC9135B2B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747375" y="32326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21" name="Freeform 38">
                <a:extLst>
                  <a:ext uri="{FF2B5EF4-FFF2-40B4-BE49-F238E27FC236}">
                    <a16:creationId xmlns:a16="http://schemas.microsoft.com/office/drawing/2014/main" id="{7FF1659D-33DA-4F62-8567-A54020D2E2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399044" y="30953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22" name="Freeform 39">
                <a:extLst>
                  <a:ext uri="{FF2B5EF4-FFF2-40B4-BE49-F238E27FC236}">
                    <a16:creationId xmlns:a16="http://schemas.microsoft.com/office/drawing/2014/main" id="{9110F572-DC3D-4AB3-B731-B73BD65057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353675" y="21531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23" name="Freeform 40">
                <a:extLst>
                  <a:ext uri="{FF2B5EF4-FFF2-40B4-BE49-F238E27FC236}">
                    <a16:creationId xmlns:a16="http://schemas.microsoft.com/office/drawing/2014/main" id="{A2F7D0E9-68CE-40F9-B0E9-F915103ECF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848850" y="33088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24" name="Rectangle 41">
                <a:extLst>
                  <a:ext uri="{FF2B5EF4-FFF2-40B4-BE49-F238E27FC236}">
                    <a16:creationId xmlns:a16="http://schemas.microsoft.com/office/drawing/2014/main" id="{AB69A438-1FB7-454A-A3E9-0C329643CD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25" name="Freeform 32">
                <a:extLst>
                  <a:ext uri="{FF2B5EF4-FFF2-40B4-BE49-F238E27FC236}">
                    <a16:creationId xmlns:a16="http://schemas.microsoft.com/office/drawing/2014/main" id="{E64598D0-3A2C-4570-9E7C-C52C89549B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2122751" y="35321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26" name="Freeform 33">
                <a:extLst>
                  <a:ext uri="{FF2B5EF4-FFF2-40B4-BE49-F238E27FC236}">
                    <a16:creationId xmlns:a16="http://schemas.microsoft.com/office/drawing/2014/main" id="{CC17CF42-8908-477B-9F36-DA1306CA01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958445" y="34631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27" name="Freeform 34">
                <a:extLst>
                  <a:ext uri="{FF2B5EF4-FFF2-40B4-BE49-F238E27FC236}">
                    <a16:creationId xmlns:a16="http://schemas.microsoft.com/office/drawing/2014/main" id="{A2457851-D4A0-404C-BF3F-99AE00B9E9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858308" y="37266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28" name="Freeform 37">
                <a:extLst>
                  <a:ext uri="{FF2B5EF4-FFF2-40B4-BE49-F238E27FC236}">
                    <a16:creationId xmlns:a16="http://schemas.microsoft.com/office/drawing/2014/main" id="{ECC300FA-EE4A-489E-9A47-79BEBF05DC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658407" y="31869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29" name="Freeform 35">
                <a:extLst>
                  <a:ext uri="{FF2B5EF4-FFF2-40B4-BE49-F238E27FC236}">
                    <a16:creationId xmlns:a16="http://schemas.microsoft.com/office/drawing/2014/main" id="{0D1F26E2-902B-416B-A1DB-80DAF78D8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860814" y="27151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30" name="Freeform 36">
                <a:extLst>
                  <a:ext uri="{FF2B5EF4-FFF2-40B4-BE49-F238E27FC236}">
                    <a16:creationId xmlns:a16="http://schemas.microsoft.com/office/drawing/2014/main" id="{491346A0-BF6D-45A5-806A-2150768722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289314" y="33850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31" name="Freeform 38">
                <a:extLst>
                  <a:ext uri="{FF2B5EF4-FFF2-40B4-BE49-F238E27FC236}">
                    <a16:creationId xmlns:a16="http://schemas.microsoft.com/office/drawing/2014/main" id="{A8A5AAC9-38FD-4A03-AB91-236F2AAC62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605895" y="32477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32" name="Freeform 39">
                <a:extLst>
                  <a:ext uri="{FF2B5EF4-FFF2-40B4-BE49-F238E27FC236}">
                    <a16:creationId xmlns:a16="http://schemas.microsoft.com/office/drawing/2014/main" id="{7AD4105C-55AA-47FF-AC5D-5BCB0B78CD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532202" y="23055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33" name="Freeform 40">
                <a:extLst>
                  <a:ext uri="{FF2B5EF4-FFF2-40B4-BE49-F238E27FC236}">
                    <a16:creationId xmlns:a16="http://schemas.microsoft.com/office/drawing/2014/main" id="{1C4B42B1-B112-4057-82C3-E5AF3BC7F6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154501" y="34612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34" name="Rectangle 41">
                <a:extLst>
                  <a:ext uri="{FF2B5EF4-FFF2-40B4-BE49-F238E27FC236}">
                    <a16:creationId xmlns:a16="http://schemas.microsoft.com/office/drawing/2014/main" id="{C8B37395-3651-4E66-A62E-31529FABC8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8C21DBB-04A5-7F46-8FDB-A5A4D2CAD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2328334"/>
            <a:ext cx="6858000" cy="1367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cap="all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Final project: Shop</a:t>
            </a:r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6B6D540F-1E2F-416F-819F-D8216BC8F3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2818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725FF-B724-E24D-8F7D-7E6EC1B75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project: </a:t>
            </a:r>
            <a:r>
              <a:rPr lang="en-US" dirty="0" err="1"/>
              <a:t>SHop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2C006-F308-674C-99EA-E49DE09A0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8999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final project consists of creating a shop application prototype for both physical and digital products (with a license code)</a:t>
            </a:r>
          </a:p>
          <a:p>
            <a:r>
              <a:rPr lang="en-US" dirty="0">
                <a:effectLst/>
              </a:rPr>
              <a:t>You will </a:t>
            </a:r>
            <a:r>
              <a:rPr lang="en-US" dirty="0"/>
              <a:t>perform a CVA based on the description of the project, as well as a UML diagram.</a:t>
            </a:r>
          </a:p>
          <a:p>
            <a:r>
              <a:rPr lang="en-US" dirty="0">
                <a:effectLst/>
              </a:rPr>
              <a:t>You will then create a prototype of the application, and write unit tests for parts of the software</a:t>
            </a:r>
          </a:p>
        </p:txBody>
      </p:sp>
    </p:spTree>
    <p:extLst>
      <p:ext uri="{BB962C8B-B14F-4D97-AF65-F5344CB8AC3E}">
        <p14:creationId xmlns:p14="http://schemas.microsoft.com/office/powerpoint/2010/main" val="825783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AEE3D-59A8-FF41-97EE-70E93CA47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F6250-793C-CC4D-9D85-D7DCF95D8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This project brings together all the material we have covered: </a:t>
            </a:r>
          </a:p>
          <a:p>
            <a:r>
              <a:rPr lang="en-US" b="1" dirty="0" err="1"/>
              <a:t>Analyis</a:t>
            </a:r>
            <a:r>
              <a:rPr lang="en-US" b="1" dirty="0"/>
              <a:t>: </a:t>
            </a:r>
            <a:r>
              <a:rPr lang="en-US" dirty="0"/>
              <a:t>domain models, GRASP principles, CVA, Analysis matrix </a:t>
            </a:r>
          </a:p>
          <a:p>
            <a:r>
              <a:rPr lang="en-US" b="1" dirty="0"/>
              <a:t>Design: </a:t>
            </a:r>
            <a:r>
              <a:rPr lang="en-US" dirty="0"/>
              <a:t>UML, design patterns</a:t>
            </a:r>
          </a:p>
          <a:p>
            <a:r>
              <a:rPr lang="en-US" b="1" dirty="0"/>
              <a:t>Implementation &amp; Testing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It is not an easy project – I think you’ll be surprised at how much you’ve learned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060544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C0632-36D9-BA48-97AC-7825969B0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of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B331-F943-1347-98C9-B141857CF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28800"/>
            <a:ext cx="9905999" cy="441068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In my experience, students can get bogged down in the details: </a:t>
            </a:r>
          </a:p>
          <a:p>
            <a:r>
              <a:rPr lang="en-US" dirty="0"/>
              <a:t>What will the shopping cart look like? </a:t>
            </a:r>
          </a:p>
          <a:p>
            <a:r>
              <a:rPr lang="en-US" dirty="0"/>
              <a:t>How will the GUI/interaction work?</a:t>
            </a:r>
          </a:p>
          <a:p>
            <a:r>
              <a:rPr lang="en-US" dirty="0"/>
              <a:t>How many products are there in the database? </a:t>
            </a:r>
          </a:p>
          <a:p>
            <a:pPr marL="0" indent="0">
              <a:buNone/>
            </a:pPr>
            <a:r>
              <a:rPr lang="en-US" dirty="0"/>
              <a:t>. . . while the real issues (finding variation and encapsulating it; coming up with a design that can actually be implemented) are ignored </a:t>
            </a:r>
          </a:p>
          <a:p>
            <a:pPr marL="0" indent="0" algn="ctr">
              <a:buNone/>
            </a:pPr>
            <a:r>
              <a:rPr lang="en-US" i="1" dirty="0"/>
              <a:t>Separate key design issues from the cosmetic detail </a:t>
            </a:r>
            <a:endParaRPr lang="en-US" i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1239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14970-F8CB-CA4E-8ED2-54227240A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Drawbacks of noun-verb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590AA-4941-934D-BE6E-7D7EB11F2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570131" cy="251142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Which of the following concepts should be in the domain model: </a:t>
            </a:r>
          </a:p>
          <a:p>
            <a:r>
              <a:rPr lang="en-US" dirty="0"/>
              <a:t>The </a:t>
            </a:r>
            <a:r>
              <a:rPr lang="en-US" i="1" dirty="0"/>
              <a:t>driver</a:t>
            </a:r>
            <a:r>
              <a:rPr lang="en-US" dirty="0"/>
              <a:t> has </a:t>
            </a:r>
            <a:r>
              <a:rPr lang="en-US" i="1" dirty="0"/>
              <a:t>qualifications</a:t>
            </a:r>
            <a:r>
              <a:rPr lang="en-US" dirty="0"/>
              <a:t>, recorded in a </a:t>
            </a:r>
            <a:r>
              <a:rPr lang="en-US" i="1" dirty="0"/>
              <a:t>database system</a:t>
            </a:r>
          </a:p>
          <a:p>
            <a:r>
              <a:rPr lang="en-US" i="1" dirty="0"/>
              <a:t>Z-tram</a:t>
            </a:r>
            <a:r>
              <a:rPr lang="en-US" dirty="0"/>
              <a:t> has twelve </a:t>
            </a:r>
            <a:r>
              <a:rPr lang="en-US" i="1" dirty="0"/>
              <a:t>trams</a:t>
            </a:r>
            <a:r>
              <a:rPr lang="en-US" dirty="0"/>
              <a:t> that can be assigned to three </a:t>
            </a:r>
            <a:r>
              <a:rPr lang="en-US" i="1" dirty="0"/>
              <a:t>lines</a:t>
            </a:r>
            <a:r>
              <a:rPr lang="en-US" dirty="0"/>
              <a:t>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483839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0134B-EA56-9C44-9E0E-6FF904986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 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A02BC-74DB-8F47-90D1-9772DF2A2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Design Patterns explained: chapter 12-15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77662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D53B2-F7F3-C04C-9D75-58778F768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Noun-verb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65AAE-63E8-4C47-AA18-F52C97B8F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13165"/>
            <a:ext cx="9905999" cy="401955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/>
              <a:t>Pros:</a:t>
            </a:r>
          </a:p>
          <a:p>
            <a:r>
              <a:rPr lang="en-US" dirty="0"/>
              <a:t>easy to do </a:t>
            </a:r>
          </a:p>
          <a:p>
            <a:r>
              <a:rPr lang="en-US" dirty="0"/>
              <a:t>forces you to </a:t>
            </a:r>
            <a:r>
              <a:rPr lang="en-US" b="1" dirty="0"/>
              <a:t>not</a:t>
            </a:r>
            <a:r>
              <a:rPr lang="en-US" dirty="0"/>
              <a:t> think about implementation</a:t>
            </a:r>
          </a:p>
          <a:p>
            <a:pPr marL="0" indent="0">
              <a:buNone/>
            </a:pPr>
            <a:r>
              <a:rPr lang="en-US" b="1" dirty="0"/>
              <a:t>Cons: </a:t>
            </a:r>
          </a:p>
          <a:p>
            <a:r>
              <a:rPr lang="en-US" dirty="0"/>
              <a:t>Imprecise</a:t>
            </a:r>
          </a:p>
          <a:p>
            <a:r>
              <a:rPr lang="en-US" dirty="0"/>
              <a:t>may create concepts overload in the domain model</a:t>
            </a:r>
          </a:p>
          <a:p>
            <a:r>
              <a:rPr lang="en-US" dirty="0"/>
              <a:t>too far separated from object-oriented design principles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97514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3DC18-B922-A045-B683-96D79B0EE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/>
              <a:t>A better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E4343-2B70-A949-BB8E-2446FD1A1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Identify the concepts in your domain (commonalities) together with their different realizations (variabilities)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Then specify the interface for the abstraction that encapsulates the variation, to which each commonality adheres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Derive this interface by considering how the implementations will be used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33405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A48E5-F65B-1842-B0D1-8F8BB88DB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case study: CAD/CAM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31AD9-62C0-9D49-9A24-24A21B236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are the commonalities and variations: </a:t>
            </a:r>
          </a:p>
          <a:p>
            <a:r>
              <a:rPr lang="en-US" b="1" dirty="0"/>
              <a:t>Different versions of the CAD/CAM software </a:t>
            </a:r>
            <a:r>
              <a:rPr lang="en-US" dirty="0"/>
              <a:t>– version 1 and version 2 </a:t>
            </a:r>
          </a:p>
          <a:p>
            <a:r>
              <a:rPr lang="en-US" b="1" dirty="0"/>
              <a:t>Different features </a:t>
            </a:r>
            <a:r>
              <a:rPr lang="en-US" dirty="0"/>
              <a:t>– slots, holes, cutouts, . . .</a:t>
            </a:r>
          </a:p>
          <a:p>
            <a:r>
              <a:rPr lang="en-US" b="1" dirty="0"/>
              <a:t>Different models </a:t>
            </a:r>
            <a:r>
              <a:rPr lang="en-US" dirty="0"/>
              <a:t>– based on the different versions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37013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86888-1A0A-7F44-AAC6-4F67B5335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table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241224C-6376-4643-820D-A23DB23638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2809155"/>
              </p:ext>
            </p:extLst>
          </p:nvPr>
        </p:nvGraphicFramePr>
        <p:xfrm>
          <a:off x="2030412" y="2205946"/>
          <a:ext cx="8128000" cy="28397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21774521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2271956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Commonality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Variations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667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CAD/CAM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Version 1</a:t>
                      </a:r>
                    </a:p>
                    <a:p>
                      <a:r>
                        <a:rPr lang="en-US" dirty="0"/>
                        <a:t>Version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68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Slot</a:t>
                      </a:r>
                    </a:p>
                    <a:p>
                      <a:r>
                        <a:rPr lang="en-US" dirty="0"/>
                        <a:t>Hole</a:t>
                      </a:r>
                    </a:p>
                    <a:p>
                      <a:r>
                        <a:rPr lang="en-US" dirty="0"/>
                        <a:t>Cutout</a:t>
                      </a:r>
                    </a:p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260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V1-based</a:t>
                      </a:r>
                    </a:p>
                    <a:p>
                      <a:r>
                        <a:rPr lang="en-US" dirty="0"/>
                        <a:t>V2-based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50043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6311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75B82-9AD6-694C-9CB5-87620E9A6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for commonalities/variations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38230-CE73-ED46-BFA8-229B8EBDE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This is ‘easy’ in this domain – you already know the solution </a:t>
            </a:r>
          </a:p>
          <a:p>
            <a:r>
              <a:rPr lang="en-US" dirty="0"/>
              <a:t>In general, you can do a brute-force search for commonalities and variations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Look at all possible pairs of entities (X,Y) in your domain;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Ask yourself is X a variation of Y? Or is Y a variation of X? Or are they both variations of something else? </a:t>
            </a:r>
          </a:p>
          <a:p>
            <a:r>
              <a:rPr lang="en-US" dirty="0"/>
              <a:t>Restrict yourself to one issue per commonality: don’t introduce V1Holes, V2Holes, V1Slots, V2Slots, </a:t>
            </a:r>
            <a:r>
              <a:rPr lang="en-US" dirty="0" err="1"/>
              <a:t>etc</a:t>
            </a:r>
            <a:r>
              <a:rPr lang="en-US" dirty="0"/>
              <a:t> </a:t>
            </a:r>
          </a:p>
          <a:p>
            <a:r>
              <a:rPr lang="en-US" dirty="0"/>
              <a:t>Combining issues leads to weak cohesion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7887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86888-1A0A-7F44-AAC6-4F67B5335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table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241224C-6376-4643-820D-A23DB23638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441109"/>
              </p:ext>
            </p:extLst>
          </p:nvPr>
        </p:nvGraphicFramePr>
        <p:xfrm>
          <a:off x="2032000" y="1921193"/>
          <a:ext cx="8128000" cy="28397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21774521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2271956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Commonality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Variations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667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CAD/CAM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Version 1</a:t>
                      </a:r>
                    </a:p>
                    <a:p>
                      <a:r>
                        <a:rPr lang="en-US" dirty="0"/>
                        <a:t>Version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68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Slot</a:t>
                      </a:r>
                    </a:p>
                    <a:p>
                      <a:r>
                        <a:rPr lang="en-US" dirty="0"/>
                        <a:t>Hole</a:t>
                      </a:r>
                    </a:p>
                    <a:p>
                      <a:r>
                        <a:rPr lang="en-US" dirty="0"/>
                        <a:t>Cutout</a:t>
                      </a:r>
                    </a:p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260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V1-based</a:t>
                      </a:r>
                    </a:p>
                    <a:p>
                      <a:r>
                        <a:rPr lang="en-US" dirty="0"/>
                        <a:t>V2-based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500437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DB7550F-7E3F-D84C-9CC2-5B5CAEA6C899}"/>
              </a:ext>
            </a:extLst>
          </p:cNvPr>
          <p:cNvSpPr txBox="1"/>
          <p:nvPr/>
        </p:nvSpPr>
        <p:spPr>
          <a:xfrm>
            <a:off x="3912325" y="5049247"/>
            <a:ext cx="43673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How do we turn this into a design?</a:t>
            </a:r>
          </a:p>
        </p:txBody>
      </p:sp>
    </p:spTree>
    <p:extLst>
      <p:ext uri="{BB962C8B-B14F-4D97-AF65-F5344CB8AC3E}">
        <p14:creationId xmlns:p14="http://schemas.microsoft.com/office/powerpoint/2010/main" val="21225897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1271</Words>
  <Application>Microsoft Macintosh PowerPoint</Application>
  <PresentationFormat>Widescreen</PresentationFormat>
  <Paragraphs>182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3" baseType="lpstr">
      <vt:lpstr>Arial</vt:lpstr>
      <vt:lpstr>Tw Cen MT</vt:lpstr>
      <vt:lpstr>Circuit</vt:lpstr>
      <vt:lpstr>Modelleren en Systeemontwerp</vt:lpstr>
      <vt:lpstr>This lecture</vt:lpstr>
      <vt:lpstr>Drawbacks of noun-verb analysis</vt:lpstr>
      <vt:lpstr>Noun-verb analysis</vt:lpstr>
      <vt:lpstr>A better approach</vt:lpstr>
      <vt:lpstr>A case study: CAD/CAM</vt:lpstr>
      <vt:lpstr>Analysis table</vt:lpstr>
      <vt:lpstr>Searching for commonalities/variations</vt:lpstr>
      <vt:lpstr>Analysis table</vt:lpstr>
      <vt:lpstr>What did we do?</vt:lpstr>
      <vt:lpstr>Designing in two different ways</vt:lpstr>
      <vt:lpstr>Two complementary styles</vt:lpstr>
      <vt:lpstr>More analysis</vt:lpstr>
      <vt:lpstr>Variations, variations, variations…</vt:lpstr>
      <vt:lpstr>Handling variation</vt:lpstr>
      <vt:lpstr>The analysis matrix (scenario-based)</vt:lpstr>
      <vt:lpstr>Case study: e-commerce requirements</vt:lpstr>
      <vt:lpstr>Identify variation</vt:lpstr>
      <vt:lpstr>The analysis matrix</vt:lpstr>
      <vt:lpstr>Growing the analysis matrix</vt:lpstr>
      <vt:lpstr>In practice</vt:lpstr>
      <vt:lpstr>Extending the design</vt:lpstr>
      <vt:lpstr>Working with customers</vt:lpstr>
      <vt:lpstr>Identifying rules</vt:lpstr>
      <vt:lpstr>Isn’t this the same as CVA?</vt:lpstr>
      <vt:lpstr>Final project: Shop</vt:lpstr>
      <vt:lpstr>Final project: SHop</vt:lpstr>
      <vt:lpstr>Final project</vt:lpstr>
      <vt:lpstr>Word of warning</vt:lpstr>
      <vt:lpstr>Material covered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Modelleren en Systeemontwerp</dc:title>
  <dc:creator>Egges, J. (Arjan)</dc:creator>
  <cp:lastModifiedBy>Egges, J. (Arjan)</cp:lastModifiedBy>
  <cp:revision>1</cp:revision>
  <dcterms:created xsi:type="dcterms:W3CDTF">2019-10-17T11:50:16Z</dcterms:created>
  <dcterms:modified xsi:type="dcterms:W3CDTF">2019-10-17T11:54:14Z</dcterms:modified>
</cp:coreProperties>
</file>