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432" r:id="rId4"/>
    <p:sldId id="273" r:id="rId5"/>
    <p:sldId id="356" r:id="rId6"/>
    <p:sldId id="346" r:id="rId7"/>
    <p:sldId id="367" r:id="rId8"/>
    <p:sldId id="433" r:id="rId9"/>
    <p:sldId id="370" r:id="rId10"/>
    <p:sldId id="422" r:id="rId11"/>
    <p:sldId id="434" r:id="rId12"/>
    <p:sldId id="371" r:id="rId13"/>
    <p:sldId id="418" r:id="rId14"/>
    <p:sldId id="421" r:id="rId15"/>
    <p:sldId id="378" r:id="rId16"/>
    <p:sldId id="379" r:id="rId17"/>
    <p:sldId id="380" r:id="rId18"/>
    <p:sldId id="382" r:id="rId19"/>
    <p:sldId id="383" r:id="rId20"/>
    <p:sldId id="40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0"/>
    <p:restoredTop sz="94677"/>
  </p:normalViewPr>
  <p:slideViewPr>
    <p:cSldViewPr snapToGrid="0" snapToObjects="1" showGuides="1">
      <p:cViewPr varScale="1">
        <p:scale>
          <a:sx n="82" d="100"/>
          <a:sy n="82" d="100"/>
        </p:scale>
        <p:origin x="168" y="74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1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4867536-C5E9-4F1E-895D-ACAA0F803D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5FE920-F73E-45B4-9355-D0D574D2E471}">
      <dgm:prSet/>
      <dgm:spPr/>
      <dgm:t>
        <a:bodyPr/>
        <a:lstStyle/>
        <a:p>
          <a:r>
            <a:rPr lang="en-US"/>
            <a:t>It forces developers to think about specifications first</a:t>
          </a:r>
        </a:p>
      </dgm:t>
    </dgm:pt>
    <dgm:pt modelId="{01D32E88-A7F7-4795-B35B-78B93CEA97AE}" type="parTrans" cxnId="{CA08F78E-2F08-4C25-A18C-57AD4078D562}">
      <dgm:prSet/>
      <dgm:spPr/>
      <dgm:t>
        <a:bodyPr/>
        <a:lstStyle/>
        <a:p>
          <a:endParaRPr lang="en-US"/>
        </a:p>
      </dgm:t>
    </dgm:pt>
    <dgm:pt modelId="{5816D09F-2F89-4122-8EAC-6B7132FA0ED0}" type="sibTrans" cxnId="{CA08F78E-2F08-4C25-A18C-57AD4078D562}">
      <dgm:prSet/>
      <dgm:spPr/>
      <dgm:t>
        <a:bodyPr/>
        <a:lstStyle/>
        <a:p>
          <a:endParaRPr lang="en-US"/>
        </a:p>
      </dgm:t>
    </dgm:pt>
    <dgm:pt modelId="{6EC2A47A-646D-4C9D-89C2-409A91FBAB71}">
      <dgm:prSet/>
      <dgm:spPr/>
      <dgm:t>
        <a:bodyPr/>
        <a:lstStyle/>
        <a:p>
          <a:r>
            <a:rPr lang="en-US"/>
            <a:t>Strongly coupled or weakly cohesive code is hard to test; writing tests first encourages better design </a:t>
          </a:r>
        </a:p>
      </dgm:t>
    </dgm:pt>
    <dgm:pt modelId="{4FADB197-A981-4072-BBA9-D4813CC033E0}" type="parTrans" cxnId="{6E55FAAF-37D9-400D-BBF4-BF67C3C4BA5C}">
      <dgm:prSet/>
      <dgm:spPr/>
      <dgm:t>
        <a:bodyPr/>
        <a:lstStyle/>
        <a:p>
          <a:endParaRPr lang="en-US"/>
        </a:p>
      </dgm:t>
    </dgm:pt>
    <dgm:pt modelId="{6B793BF3-F0F9-4CC0-8A83-6654A3E6C8A3}" type="sibTrans" cxnId="{6E55FAAF-37D9-400D-BBF4-BF67C3C4BA5C}">
      <dgm:prSet/>
      <dgm:spPr/>
      <dgm:t>
        <a:bodyPr/>
        <a:lstStyle/>
        <a:p>
          <a:endParaRPr lang="en-US"/>
        </a:p>
      </dgm:t>
    </dgm:pt>
    <dgm:pt modelId="{5D8D94C7-99CD-46DD-AABD-EFD0ACC5011F}">
      <dgm:prSet/>
      <dgm:spPr/>
      <dgm:t>
        <a:bodyPr/>
        <a:lstStyle/>
        <a:p>
          <a:r>
            <a:rPr lang="en-US"/>
            <a:t>Tests are not an afterthought; the end of the iteration may encourage developers to skimp on writing tests </a:t>
          </a:r>
        </a:p>
      </dgm:t>
    </dgm:pt>
    <dgm:pt modelId="{6654B22C-0A3B-45DA-8CAF-877B1E8E0984}" type="parTrans" cxnId="{FBE6ECC0-AA38-476C-A97A-3D8EC366DE51}">
      <dgm:prSet/>
      <dgm:spPr/>
      <dgm:t>
        <a:bodyPr/>
        <a:lstStyle/>
        <a:p>
          <a:endParaRPr lang="en-US"/>
        </a:p>
      </dgm:t>
    </dgm:pt>
    <dgm:pt modelId="{73B6F1AB-F4F0-4D80-8853-FF5E4CF7C1CB}" type="sibTrans" cxnId="{FBE6ECC0-AA38-476C-A97A-3D8EC366DE51}">
      <dgm:prSet/>
      <dgm:spPr/>
      <dgm:t>
        <a:bodyPr/>
        <a:lstStyle/>
        <a:p>
          <a:endParaRPr lang="en-US"/>
        </a:p>
      </dgm:t>
    </dgm:pt>
    <dgm:pt modelId="{19392B2B-B14F-4C9D-AA26-AEEB695BDFB8}">
      <dgm:prSet/>
      <dgm:spPr/>
      <dgm:t>
        <a:bodyPr/>
        <a:lstStyle/>
        <a:p>
          <a:r>
            <a:rPr lang="en-US"/>
            <a:t>Code will require less refactoring later </a:t>
          </a:r>
        </a:p>
      </dgm:t>
    </dgm:pt>
    <dgm:pt modelId="{50713D06-9128-4B2C-B41A-7B452A662117}" type="parTrans" cxnId="{EA5E1347-6F4D-414D-8E19-7C2241E0657F}">
      <dgm:prSet/>
      <dgm:spPr/>
      <dgm:t>
        <a:bodyPr/>
        <a:lstStyle/>
        <a:p>
          <a:endParaRPr lang="en-US"/>
        </a:p>
      </dgm:t>
    </dgm:pt>
    <dgm:pt modelId="{CF924CEA-4220-4A28-916C-74B440BF3C3E}" type="sibTrans" cxnId="{EA5E1347-6F4D-414D-8E19-7C2241E0657F}">
      <dgm:prSet/>
      <dgm:spPr/>
      <dgm:t>
        <a:bodyPr/>
        <a:lstStyle/>
        <a:p>
          <a:endParaRPr lang="en-US"/>
        </a:p>
      </dgm:t>
    </dgm:pt>
    <dgm:pt modelId="{43F77188-A273-4165-A3AC-5719B8535880}" type="pres">
      <dgm:prSet presAssocID="{E4867536-C5E9-4F1E-895D-ACAA0F803DB1}" presName="root" presStyleCnt="0">
        <dgm:presLayoutVars>
          <dgm:dir/>
          <dgm:resizeHandles val="exact"/>
        </dgm:presLayoutVars>
      </dgm:prSet>
      <dgm:spPr/>
    </dgm:pt>
    <dgm:pt modelId="{5AEC65B8-7A66-499E-B8E0-97B6416F57FE}" type="pres">
      <dgm:prSet presAssocID="{415FE920-F73E-45B4-9355-D0D574D2E471}" presName="compNode" presStyleCnt="0"/>
      <dgm:spPr/>
    </dgm:pt>
    <dgm:pt modelId="{D179E327-BEA6-424C-B204-F3ADFDC527C1}" type="pres">
      <dgm:prSet presAssocID="{415FE920-F73E-45B4-9355-D0D574D2E471}" presName="bgRect" presStyleLbl="bgShp" presStyleIdx="0" presStyleCnt="4"/>
      <dgm:spPr/>
    </dgm:pt>
    <dgm:pt modelId="{4E7669FE-AB58-4657-B7D2-7C5E1FAE9DE7}" type="pres">
      <dgm:prSet presAssocID="{415FE920-F73E-45B4-9355-D0D574D2E4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BA7AEC3-1C15-4985-AB56-1946BC97ED64}" type="pres">
      <dgm:prSet presAssocID="{415FE920-F73E-45B4-9355-D0D574D2E471}" presName="spaceRect" presStyleCnt="0"/>
      <dgm:spPr/>
    </dgm:pt>
    <dgm:pt modelId="{766330BA-0B15-4F11-AA77-E660F882AB10}" type="pres">
      <dgm:prSet presAssocID="{415FE920-F73E-45B4-9355-D0D574D2E471}" presName="parTx" presStyleLbl="revTx" presStyleIdx="0" presStyleCnt="4">
        <dgm:presLayoutVars>
          <dgm:chMax val="0"/>
          <dgm:chPref val="0"/>
        </dgm:presLayoutVars>
      </dgm:prSet>
      <dgm:spPr/>
    </dgm:pt>
    <dgm:pt modelId="{18FEA7D4-D70A-44D8-8165-940E2184D6EA}" type="pres">
      <dgm:prSet presAssocID="{5816D09F-2F89-4122-8EAC-6B7132FA0ED0}" presName="sibTrans" presStyleCnt="0"/>
      <dgm:spPr/>
    </dgm:pt>
    <dgm:pt modelId="{D7E798ED-C9A3-49AC-9270-4823924AFF11}" type="pres">
      <dgm:prSet presAssocID="{6EC2A47A-646D-4C9D-89C2-409A91FBAB71}" presName="compNode" presStyleCnt="0"/>
      <dgm:spPr/>
    </dgm:pt>
    <dgm:pt modelId="{91D6C394-9BB2-4482-A73E-E0A85F125B2E}" type="pres">
      <dgm:prSet presAssocID="{6EC2A47A-646D-4C9D-89C2-409A91FBAB71}" presName="bgRect" presStyleLbl="bgShp" presStyleIdx="1" presStyleCnt="4"/>
      <dgm:spPr/>
    </dgm:pt>
    <dgm:pt modelId="{8A8A5F54-5233-4F27-9F05-FE86C582261B}" type="pres">
      <dgm:prSet presAssocID="{6EC2A47A-646D-4C9D-89C2-409A91FBAB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804E02B-0277-438D-BD2C-5783894FB100}" type="pres">
      <dgm:prSet presAssocID="{6EC2A47A-646D-4C9D-89C2-409A91FBAB71}" presName="spaceRect" presStyleCnt="0"/>
      <dgm:spPr/>
    </dgm:pt>
    <dgm:pt modelId="{3C93D665-480D-4447-AF74-FB4773646DA0}" type="pres">
      <dgm:prSet presAssocID="{6EC2A47A-646D-4C9D-89C2-409A91FBAB71}" presName="parTx" presStyleLbl="revTx" presStyleIdx="1" presStyleCnt="4">
        <dgm:presLayoutVars>
          <dgm:chMax val="0"/>
          <dgm:chPref val="0"/>
        </dgm:presLayoutVars>
      </dgm:prSet>
      <dgm:spPr/>
    </dgm:pt>
    <dgm:pt modelId="{748D7B38-D6AC-476D-A94C-8C75E9E56B71}" type="pres">
      <dgm:prSet presAssocID="{6B793BF3-F0F9-4CC0-8A83-6654A3E6C8A3}" presName="sibTrans" presStyleCnt="0"/>
      <dgm:spPr/>
    </dgm:pt>
    <dgm:pt modelId="{B132EFBD-8706-41D7-B1D8-71353A58A145}" type="pres">
      <dgm:prSet presAssocID="{5D8D94C7-99CD-46DD-AABD-EFD0ACC5011F}" presName="compNode" presStyleCnt="0"/>
      <dgm:spPr/>
    </dgm:pt>
    <dgm:pt modelId="{2E40A657-4F68-4E65-B968-A751557FE6C2}" type="pres">
      <dgm:prSet presAssocID="{5D8D94C7-99CD-46DD-AABD-EFD0ACC5011F}" presName="bgRect" presStyleLbl="bgShp" presStyleIdx="2" presStyleCnt="4"/>
      <dgm:spPr/>
    </dgm:pt>
    <dgm:pt modelId="{91A2FAD8-8D78-4C1F-BE50-BE74D31E51AF}" type="pres">
      <dgm:prSet presAssocID="{5D8D94C7-99CD-46DD-AABD-EFD0ACC501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80049AFB-17C4-4227-8426-C32A7D64E139}" type="pres">
      <dgm:prSet presAssocID="{5D8D94C7-99CD-46DD-AABD-EFD0ACC5011F}" presName="spaceRect" presStyleCnt="0"/>
      <dgm:spPr/>
    </dgm:pt>
    <dgm:pt modelId="{5C8EEF99-EFAA-464F-9861-3503FDD02240}" type="pres">
      <dgm:prSet presAssocID="{5D8D94C7-99CD-46DD-AABD-EFD0ACC5011F}" presName="parTx" presStyleLbl="revTx" presStyleIdx="2" presStyleCnt="4">
        <dgm:presLayoutVars>
          <dgm:chMax val="0"/>
          <dgm:chPref val="0"/>
        </dgm:presLayoutVars>
      </dgm:prSet>
      <dgm:spPr/>
    </dgm:pt>
    <dgm:pt modelId="{0F6B883B-79BB-4E2F-B022-78254FC3B45E}" type="pres">
      <dgm:prSet presAssocID="{73B6F1AB-F4F0-4D80-8853-FF5E4CF7C1CB}" presName="sibTrans" presStyleCnt="0"/>
      <dgm:spPr/>
    </dgm:pt>
    <dgm:pt modelId="{2C280D74-B5B9-4400-941C-7927D4D5DCA7}" type="pres">
      <dgm:prSet presAssocID="{19392B2B-B14F-4C9D-AA26-AEEB695BDFB8}" presName="compNode" presStyleCnt="0"/>
      <dgm:spPr/>
    </dgm:pt>
    <dgm:pt modelId="{F0CF042C-2391-4321-BCE5-9FAD4D93C4E9}" type="pres">
      <dgm:prSet presAssocID="{19392B2B-B14F-4C9D-AA26-AEEB695BDFB8}" presName="bgRect" presStyleLbl="bgShp" presStyleIdx="3" presStyleCnt="4"/>
      <dgm:spPr/>
    </dgm:pt>
    <dgm:pt modelId="{FDD55E84-870A-404D-9830-573FE650CD55}" type="pres">
      <dgm:prSet presAssocID="{19392B2B-B14F-4C9D-AA26-AEEB695BDF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AB832B6-C851-488C-BABD-B35F127E077E}" type="pres">
      <dgm:prSet presAssocID="{19392B2B-B14F-4C9D-AA26-AEEB695BDFB8}" presName="spaceRect" presStyleCnt="0"/>
      <dgm:spPr/>
    </dgm:pt>
    <dgm:pt modelId="{4D0325F6-D8AD-482B-BCFB-03966811218D}" type="pres">
      <dgm:prSet presAssocID="{19392B2B-B14F-4C9D-AA26-AEEB695BDFB8}" presName="parTx" presStyleLbl="revTx" presStyleIdx="3" presStyleCnt="4">
        <dgm:presLayoutVars>
          <dgm:chMax val="0"/>
          <dgm:chPref val="0"/>
        </dgm:presLayoutVars>
      </dgm:prSet>
      <dgm:spPr/>
    </dgm:pt>
  </dgm:ptLst>
  <dgm:cxnLst>
    <dgm:cxn modelId="{70570F10-916F-4C05-9F4C-13539A45BFC9}" type="presOf" srcId="{E4867536-C5E9-4F1E-895D-ACAA0F803DB1}" destId="{43F77188-A273-4165-A3AC-5719B8535880}" srcOrd="0" destOrd="0" presId="urn:microsoft.com/office/officeart/2018/2/layout/IconVerticalSolidList"/>
    <dgm:cxn modelId="{54B3C819-4579-406C-9CF8-E39502965215}" type="presOf" srcId="{19392B2B-B14F-4C9D-AA26-AEEB695BDFB8}" destId="{4D0325F6-D8AD-482B-BCFB-03966811218D}" srcOrd="0" destOrd="0" presId="urn:microsoft.com/office/officeart/2018/2/layout/IconVerticalSolidList"/>
    <dgm:cxn modelId="{EA5E1347-6F4D-414D-8E19-7C2241E0657F}" srcId="{E4867536-C5E9-4F1E-895D-ACAA0F803DB1}" destId="{19392B2B-B14F-4C9D-AA26-AEEB695BDFB8}" srcOrd="3" destOrd="0" parTransId="{50713D06-9128-4B2C-B41A-7B452A662117}" sibTransId="{CF924CEA-4220-4A28-916C-74B440BF3C3E}"/>
    <dgm:cxn modelId="{CB30274A-2AF0-4E39-A4F2-55E41B7D169D}" type="presOf" srcId="{5D8D94C7-99CD-46DD-AABD-EFD0ACC5011F}" destId="{5C8EEF99-EFAA-464F-9861-3503FDD02240}" srcOrd="0" destOrd="0" presId="urn:microsoft.com/office/officeart/2018/2/layout/IconVerticalSolidList"/>
    <dgm:cxn modelId="{CA08F78E-2F08-4C25-A18C-57AD4078D562}" srcId="{E4867536-C5E9-4F1E-895D-ACAA0F803DB1}" destId="{415FE920-F73E-45B4-9355-D0D574D2E471}" srcOrd="0" destOrd="0" parTransId="{01D32E88-A7F7-4795-B35B-78B93CEA97AE}" sibTransId="{5816D09F-2F89-4122-8EAC-6B7132FA0ED0}"/>
    <dgm:cxn modelId="{9D09C3A5-D0BF-4E76-924B-DA15C8F837A3}" type="presOf" srcId="{415FE920-F73E-45B4-9355-D0D574D2E471}" destId="{766330BA-0B15-4F11-AA77-E660F882AB10}" srcOrd="0" destOrd="0" presId="urn:microsoft.com/office/officeart/2018/2/layout/IconVerticalSolidList"/>
    <dgm:cxn modelId="{24A663A8-ABE2-44EF-9757-1ABBE84F5FC4}" type="presOf" srcId="{6EC2A47A-646D-4C9D-89C2-409A91FBAB71}" destId="{3C93D665-480D-4447-AF74-FB4773646DA0}" srcOrd="0" destOrd="0" presId="urn:microsoft.com/office/officeart/2018/2/layout/IconVerticalSolidList"/>
    <dgm:cxn modelId="{6E55FAAF-37D9-400D-BBF4-BF67C3C4BA5C}" srcId="{E4867536-C5E9-4F1E-895D-ACAA0F803DB1}" destId="{6EC2A47A-646D-4C9D-89C2-409A91FBAB71}" srcOrd="1" destOrd="0" parTransId="{4FADB197-A981-4072-BBA9-D4813CC033E0}" sibTransId="{6B793BF3-F0F9-4CC0-8A83-6654A3E6C8A3}"/>
    <dgm:cxn modelId="{FBE6ECC0-AA38-476C-A97A-3D8EC366DE51}" srcId="{E4867536-C5E9-4F1E-895D-ACAA0F803DB1}" destId="{5D8D94C7-99CD-46DD-AABD-EFD0ACC5011F}" srcOrd="2" destOrd="0" parTransId="{6654B22C-0A3B-45DA-8CAF-877B1E8E0984}" sibTransId="{73B6F1AB-F4F0-4D80-8853-FF5E4CF7C1CB}"/>
    <dgm:cxn modelId="{19686D29-CCB5-49BD-86E3-E8EDFA4E3514}" type="presParOf" srcId="{43F77188-A273-4165-A3AC-5719B8535880}" destId="{5AEC65B8-7A66-499E-B8E0-97B6416F57FE}" srcOrd="0" destOrd="0" presId="urn:microsoft.com/office/officeart/2018/2/layout/IconVerticalSolidList"/>
    <dgm:cxn modelId="{F17BF852-C20F-4D87-A921-04B88F76B7CC}" type="presParOf" srcId="{5AEC65B8-7A66-499E-B8E0-97B6416F57FE}" destId="{D179E327-BEA6-424C-B204-F3ADFDC527C1}" srcOrd="0" destOrd="0" presId="urn:microsoft.com/office/officeart/2018/2/layout/IconVerticalSolidList"/>
    <dgm:cxn modelId="{52B7794D-A3CE-4E24-A834-C56721863A42}" type="presParOf" srcId="{5AEC65B8-7A66-499E-B8E0-97B6416F57FE}" destId="{4E7669FE-AB58-4657-B7D2-7C5E1FAE9DE7}" srcOrd="1" destOrd="0" presId="urn:microsoft.com/office/officeart/2018/2/layout/IconVerticalSolidList"/>
    <dgm:cxn modelId="{1A004E49-877F-4A91-BF0B-775155AC5B7B}" type="presParOf" srcId="{5AEC65B8-7A66-499E-B8E0-97B6416F57FE}" destId="{6BA7AEC3-1C15-4985-AB56-1946BC97ED64}" srcOrd="2" destOrd="0" presId="urn:microsoft.com/office/officeart/2018/2/layout/IconVerticalSolidList"/>
    <dgm:cxn modelId="{AABD969E-1254-495A-B44B-3FED960EAD6A}" type="presParOf" srcId="{5AEC65B8-7A66-499E-B8E0-97B6416F57FE}" destId="{766330BA-0B15-4F11-AA77-E660F882AB10}" srcOrd="3" destOrd="0" presId="urn:microsoft.com/office/officeart/2018/2/layout/IconVerticalSolidList"/>
    <dgm:cxn modelId="{534A8EAB-1E6D-4F4A-9BD4-7E75314BBCD5}" type="presParOf" srcId="{43F77188-A273-4165-A3AC-5719B8535880}" destId="{18FEA7D4-D70A-44D8-8165-940E2184D6EA}" srcOrd="1" destOrd="0" presId="urn:microsoft.com/office/officeart/2018/2/layout/IconVerticalSolidList"/>
    <dgm:cxn modelId="{B642B535-86D8-4D12-B35D-275A851994FC}" type="presParOf" srcId="{43F77188-A273-4165-A3AC-5719B8535880}" destId="{D7E798ED-C9A3-49AC-9270-4823924AFF11}" srcOrd="2" destOrd="0" presId="urn:microsoft.com/office/officeart/2018/2/layout/IconVerticalSolidList"/>
    <dgm:cxn modelId="{F3B4CED3-7AFE-413C-AEEF-1AF80DDB0C7E}" type="presParOf" srcId="{D7E798ED-C9A3-49AC-9270-4823924AFF11}" destId="{91D6C394-9BB2-4482-A73E-E0A85F125B2E}" srcOrd="0" destOrd="0" presId="urn:microsoft.com/office/officeart/2018/2/layout/IconVerticalSolidList"/>
    <dgm:cxn modelId="{BC86CC04-2B45-4FF5-8CCA-A077441DF8F5}" type="presParOf" srcId="{D7E798ED-C9A3-49AC-9270-4823924AFF11}" destId="{8A8A5F54-5233-4F27-9F05-FE86C582261B}" srcOrd="1" destOrd="0" presId="urn:microsoft.com/office/officeart/2018/2/layout/IconVerticalSolidList"/>
    <dgm:cxn modelId="{EC9C458D-FABB-4EE9-BD9D-A8D00766F0C8}" type="presParOf" srcId="{D7E798ED-C9A3-49AC-9270-4823924AFF11}" destId="{A804E02B-0277-438D-BD2C-5783894FB100}" srcOrd="2" destOrd="0" presId="urn:microsoft.com/office/officeart/2018/2/layout/IconVerticalSolidList"/>
    <dgm:cxn modelId="{376E8117-24CF-4773-8ABA-556F6D651DF0}" type="presParOf" srcId="{D7E798ED-C9A3-49AC-9270-4823924AFF11}" destId="{3C93D665-480D-4447-AF74-FB4773646DA0}" srcOrd="3" destOrd="0" presId="urn:microsoft.com/office/officeart/2018/2/layout/IconVerticalSolidList"/>
    <dgm:cxn modelId="{1946063D-7E06-4C5A-9CD2-F57C5C81E119}" type="presParOf" srcId="{43F77188-A273-4165-A3AC-5719B8535880}" destId="{748D7B38-D6AC-476D-A94C-8C75E9E56B71}" srcOrd="3" destOrd="0" presId="urn:microsoft.com/office/officeart/2018/2/layout/IconVerticalSolidList"/>
    <dgm:cxn modelId="{8C50DE5C-088A-4359-9AAD-AFEA7CA88319}" type="presParOf" srcId="{43F77188-A273-4165-A3AC-5719B8535880}" destId="{B132EFBD-8706-41D7-B1D8-71353A58A145}" srcOrd="4" destOrd="0" presId="urn:microsoft.com/office/officeart/2018/2/layout/IconVerticalSolidList"/>
    <dgm:cxn modelId="{B98EEB6B-44C0-41F5-8E6A-F68BA00B01F6}" type="presParOf" srcId="{B132EFBD-8706-41D7-B1D8-71353A58A145}" destId="{2E40A657-4F68-4E65-B968-A751557FE6C2}" srcOrd="0" destOrd="0" presId="urn:microsoft.com/office/officeart/2018/2/layout/IconVerticalSolidList"/>
    <dgm:cxn modelId="{F6A0EFB5-ADAC-4ED8-9841-1EB7550C7285}" type="presParOf" srcId="{B132EFBD-8706-41D7-B1D8-71353A58A145}" destId="{91A2FAD8-8D78-4C1F-BE50-BE74D31E51AF}" srcOrd="1" destOrd="0" presId="urn:microsoft.com/office/officeart/2018/2/layout/IconVerticalSolidList"/>
    <dgm:cxn modelId="{06B58377-5A65-4DEA-81CE-9D835B4C735C}" type="presParOf" srcId="{B132EFBD-8706-41D7-B1D8-71353A58A145}" destId="{80049AFB-17C4-4227-8426-C32A7D64E139}" srcOrd="2" destOrd="0" presId="urn:microsoft.com/office/officeart/2018/2/layout/IconVerticalSolidList"/>
    <dgm:cxn modelId="{B3CFE7E3-25D3-428A-B7B9-B64EC89E9834}" type="presParOf" srcId="{B132EFBD-8706-41D7-B1D8-71353A58A145}" destId="{5C8EEF99-EFAA-464F-9861-3503FDD02240}" srcOrd="3" destOrd="0" presId="urn:microsoft.com/office/officeart/2018/2/layout/IconVerticalSolidList"/>
    <dgm:cxn modelId="{5720E28B-203D-4176-A4A0-A1DAF282AE1F}" type="presParOf" srcId="{43F77188-A273-4165-A3AC-5719B8535880}" destId="{0F6B883B-79BB-4E2F-B022-78254FC3B45E}" srcOrd="5" destOrd="0" presId="urn:microsoft.com/office/officeart/2018/2/layout/IconVerticalSolidList"/>
    <dgm:cxn modelId="{CD19E874-81E8-4384-BB59-D008ED2EB89D}" type="presParOf" srcId="{43F77188-A273-4165-A3AC-5719B8535880}" destId="{2C280D74-B5B9-4400-941C-7927D4D5DCA7}" srcOrd="6" destOrd="0" presId="urn:microsoft.com/office/officeart/2018/2/layout/IconVerticalSolidList"/>
    <dgm:cxn modelId="{6097501E-7CBF-4F4D-8012-100B8628AEE7}" type="presParOf" srcId="{2C280D74-B5B9-4400-941C-7927D4D5DCA7}" destId="{F0CF042C-2391-4321-BCE5-9FAD4D93C4E9}" srcOrd="0" destOrd="0" presId="urn:microsoft.com/office/officeart/2018/2/layout/IconVerticalSolidList"/>
    <dgm:cxn modelId="{2FB9102A-58A8-4100-93CA-63DAA5453BB7}" type="presParOf" srcId="{2C280D74-B5B9-4400-941C-7927D4D5DCA7}" destId="{FDD55E84-870A-404D-9830-573FE650CD55}" srcOrd="1" destOrd="0" presId="urn:microsoft.com/office/officeart/2018/2/layout/IconVerticalSolidList"/>
    <dgm:cxn modelId="{6507B562-3F0C-4D80-A48B-5B128A8685BE}" type="presParOf" srcId="{2C280D74-B5B9-4400-941C-7927D4D5DCA7}" destId="{FAB832B6-C851-488C-BABD-B35F127E077E}" srcOrd="2" destOrd="0" presId="urn:microsoft.com/office/officeart/2018/2/layout/IconVerticalSolidList"/>
    <dgm:cxn modelId="{228FD481-0374-47D4-AB2E-761372F0927F}" type="presParOf" srcId="{2C280D74-B5B9-4400-941C-7927D4D5DCA7}" destId="{4D0325F6-D8AD-482B-BCFB-0396681121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9E327-BEA6-424C-B204-F3ADFDC527C1}">
      <dsp:nvSpPr>
        <dsp:cNvPr id="0" name=""/>
        <dsp:cNvSpPr/>
      </dsp:nvSpPr>
      <dsp:spPr>
        <a:xfrm>
          <a:off x="0" y="1469"/>
          <a:ext cx="9906000" cy="7450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669FE-AB58-4657-B7D2-7C5E1FAE9DE7}">
      <dsp:nvSpPr>
        <dsp:cNvPr id="0" name=""/>
        <dsp:cNvSpPr/>
      </dsp:nvSpPr>
      <dsp:spPr>
        <a:xfrm>
          <a:off x="225363" y="169095"/>
          <a:ext cx="409752" cy="40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6330BA-0B15-4F11-AA77-E660F882AB10}">
      <dsp:nvSpPr>
        <dsp:cNvPr id="0" name=""/>
        <dsp:cNvSpPr/>
      </dsp:nvSpPr>
      <dsp:spPr>
        <a:xfrm>
          <a:off x="860480" y="1469"/>
          <a:ext cx="9045519" cy="74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977900">
            <a:lnSpc>
              <a:spcPct val="90000"/>
            </a:lnSpc>
            <a:spcBef>
              <a:spcPct val="0"/>
            </a:spcBef>
            <a:spcAft>
              <a:spcPct val="35000"/>
            </a:spcAft>
            <a:buNone/>
          </a:pPr>
          <a:r>
            <a:rPr lang="en-US" sz="2200" kern="1200"/>
            <a:t>It forces developers to think about specifications first</a:t>
          </a:r>
        </a:p>
      </dsp:txBody>
      <dsp:txXfrm>
        <a:off x="860480" y="1469"/>
        <a:ext cx="9045519" cy="745004"/>
      </dsp:txXfrm>
    </dsp:sp>
    <dsp:sp modelId="{91D6C394-9BB2-4482-A73E-E0A85F125B2E}">
      <dsp:nvSpPr>
        <dsp:cNvPr id="0" name=""/>
        <dsp:cNvSpPr/>
      </dsp:nvSpPr>
      <dsp:spPr>
        <a:xfrm>
          <a:off x="0" y="932725"/>
          <a:ext cx="9906000" cy="7450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A5F54-5233-4F27-9F05-FE86C582261B}">
      <dsp:nvSpPr>
        <dsp:cNvPr id="0" name=""/>
        <dsp:cNvSpPr/>
      </dsp:nvSpPr>
      <dsp:spPr>
        <a:xfrm>
          <a:off x="225363" y="1100351"/>
          <a:ext cx="409752" cy="40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93D665-480D-4447-AF74-FB4773646DA0}">
      <dsp:nvSpPr>
        <dsp:cNvPr id="0" name=""/>
        <dsp:cNvSpPr/>
      </dsp:nvSpPr>
      <dsp:spPr>
        <a:xfrm>
          <a:off x="860480" y="932725"/>
          <a:ext cx="9045519" cy="74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977900">
            <a:lnSpc>
              <a:spcPct val="90000"/>
            </a:lnSpc>
            <a:spcBef>
              <a:spcPct val="0"/>
            </a:spcBef>
            <a:spcAft>
              <a:spcPct val="35000"/>
            </a:spcAft>
            <a:buNone/>
          </a:pPr>
          <a:r>
            <a:rPr lang="en-US" sz="2200" kern="1200"/>
            <a:t>Strongly coupled or weakly cohesive code is hard to test; writing tests first encourages better design </a:t>
          </a:r>
        </a:p>
      </dsp:txBody>
      <dsp:txXfrm>
        <a:off x="860480" y="932725"/>
        <a:ext cx="9045519" cy="745004"/>
      </dsp:txXfrm>
    </dsp:sp>
    <dsp:sp modelId="{2E40A657-4F68-4E65-B968-A751557FE6C2}">
      <dsp:nvSpPr>
        <dsp:cNvPr id="0" name=""/>
        <dsp:cNvSpPr/>
      </dsp:nvSpPr>
      <dsp:spPr>
        <a:xfrm>
          <a:off x="0" y="1863981"/>
          <a:ext cx="9906000" cy="7450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FAD8-8D78-4C1F-BE50-BE74D31E51AF}">
      <dsp:nvSpPr>
        <dsp:cNvPr id="0" name=""/>
        <dsp:cNvSpPr/>
      </dsp:nvSpPr>
      <dsp:spPr>
        <a:xfrm>
          <a:off x="225363" y="2031607"/>
          <a:ext cx="409752" cy="40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8EEF99-EFAA-464F-9861-3503FDD02240}">
      <dsp:nvSpPr>
        <dsp:cNvPr id="0" name=""/>
        <dsp:cNvSpPr/>
      </dsp:nvSpPr>
      <dsp:spPr>
        <a:xfrm>
          <a:off x="860480" y="1863981"/>
          <a:ext cx="9045519" cy="74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977900">
            <a:lnSpc>
              <a:spcPct val="90000"/>
            </a:lnSpc>
            <a:spcBef>
              <a:spcPct val="0"/>
            </a:spcBef>
            <a:spcAft>
              <a:spcPct val="35000"/>
            </a:spcAft>
            <a:buNone/>
          </a:pPr>
          <a:r>
            <a:rPr lang="en-US" sz="2200" kern="1200"/>
            <a:t>Tests are not an afterthought; the end of the iteration may encourage developers to skimp on writing tests </a:t>
          </a:r>
        </a:p>
      </dsp:txBody>
      <dsp:txXfrm>
        <a:off x="860480" y="1863981"/>
        <a:ext cx="9045519" cy="745004"/>
      </dsp:txXfrm>
    </dsp:sp>
    <dsp:sp modelId="{F0CF042C-2391-4321-BCE5-9FAD4D93C4E9}">
      <dsp:nvSpPr>
        <dsp:cNvPr id="0" name=""/>
        <dsp:cNvSpPr/>
      </dsp:nvSpPr>
      <dsp:spPr>
        <a:xfrm>
          <a:off x="0" y="2795237"/>
          <a:ext cx="9906000" cy="7450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55E84-870A-404D-9830-573FE650CD55}">
      <dsp:nvSpPr>
        <dsp:cNvPr id="0" name=""/>
        <dsp:cNvSpPr/>
      </dsp:nvSpPr>
      <dsp:spPr>
        <a:xfrm>
          <a:off x="225363" y="2962863"/>
          <a:ext cx="409752" cy="409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0325F6-D8AD-482B-BCFB-03966811218D}">
      <dsp:nvSpPr>
        <dsp:cNvPr id="0" name=""/>
        <dsp:cNvSpPr/>
      </dsp:nvSpPr>
      <dsp:spPr>
        <a:xfrm>
          <a:off x="860480" y="2795237"/>
          <a:ext cx="9045519" cy="74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marL="0" lvl="0" indent="0" algn="l" defTabSz="977900">
            <a:lnSpc>
              <a:spcPct val="90000"/>
            </a:lnSpc>
            <a:spcBef>
              <a:spcPct val="0"/>
            </a:spcBef>
            <a:spcAft>
              <a:spcPct val="35000"/>
            </a:spcAft>
            <a:buNone/>
          </a:pPr>
          <a:r>
            <a:rPr lang="en-US" sz="2200" kern="1200"/>
            <a:t>Code will require less refactoring later </a:t>
          </a:r>
        </a:p>
      </dsp:txBody>
      <dsp:txXfrm>
        <a:off x="860480" y="2795237"/>
        <a:ext cx="9045519" cy="7450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10/11/19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10/11/19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a:xfrm>
            <a:off x="1876424" y="1122363"/>
            <a:ext cx="8791575" cy="2387600"/>
          </a:xfrm>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Testing</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7FEE7B-B63F-D648-A3A5-38F827E2211D}"/>
              </a:ext>
            </a:extLst>
          </p:cNvPr>
          <p:cNvSpPr txBox="1">
            <a:spLocks/>
          </p:cNvSpPr>
          <p:nvPr/>
        </p:nvSpPr>
        <p:spPr>
          <a:xfrm>
            <a:off x="1637231" y="1750246"/>
            <a:ext cx="8914361" cy="4955354"/>
          </a:xfrm>
          <a:prstGeom prst="rect">
            <a:avLst/>
          </a:prstGeom>
          <a:solidFill>
            <a:schemeClr val="accent2"/>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bg1"/>
                </a:solidFill>
                <a:latin typeface="Lucida Console" panose="020B0609040504020204" pitchFamily="49" charset="0"/>
              </a:rPr>
              <a:t>public void </a:t>
            </a:r>
            <a:r>
              <a:rPr lang="en-US" sz="2000" dirty="0" err="1">
                <a:solidFill>
                  <a:schemeClr val="bg1"/>
                </a:solidFill>
                <a:latin typeface="Lucida Console" panose="020B0609040504020204" pitchFamily="49" charset="0"/>
              </a:rPr>
              <a:t>DebitWithValidAmount</a:t>
            </a: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double </a:t>
            </a:r>
            <a:r>
              <a:rPr lang="en-US" sz="2000" dirty="0" err="1">
                <a:solidFill>
                  <a:schemeClr val="bg1"/>
                </a:solidFill>
                <a:latin typeface="Lucida Console" panose="020B0609040504020204" pitchFamily="49" charset="0"/>
              </a:rPr>
              <a:t>beginningBalance</a:t>
            </a:r>
            <a:r>
              <a:rPr lang="en-US" sz="2000" dirty="0">
                <a:solidFill>
                  <a:schemeClr val="bg1"/>
                </a:solidFill>
                <a:latin typeface="Lucida Console" panose="020B0609040504020204" pitchFamily="49" charset="0"/>
              </a:rPr>
              <a:t> = 11.99; </a:t>
            </a:r>
          </a:p>
          <a:p>
            <a:pPr marL="0" indent="0">
              <a:buNone/>
            </a:pPr>
            <a:r>
              <a:rPr lang="en-US" sz="2000" dirty="0">
                <a:solidFill>
                  <a:schemeClr val="bg1"/>
                </a:solidFill>
                <a:latin typeface="Lucida Console" panose="020B0609040504020204" pitchFamily="49" charset="0"/>
              </a:rPr>
              <a:t>	double </a:t>
            </a:r>
            <a:r>
              <a:rPr lang="en-US" sz="2000" dirty="0" err="1">
                <a:solidFill>
                  <a:schemeClr val="bg1"/>
                </a:solidFill>
                <a:latin typeface="Lucida Console" panose="020B0609040504020204" pitchFamily="49" charset="0"/>
              </a:rPr>
              <a:t>debitAmount</a:t>
            </a:r>
            <a:r>
              <a:rPr lang="en-US" sz="2000" dirty="0">
                <a:solidFill>
                  <a:schemeClr val="bg1"/>
                </a:solidFill>
                <a:latin typeface="Lucida Console" panose="020B0609040504020204" pitchFamily="49" charset="0"/>
              </a:rPr>
              <a:t> = 4.55; </a:t>
            </a:r>
          </a:p>
          <a:p>
            <a:pPr marL="0" indent="0">
              <a:buNone/>
            </a:pPr>
            <a:r>
              <a:rPr lang="en-US" sz="2000" dirty="0">
                <a:solidFill>
                  <a:schemeClr val="bg1"/>
                </a:solidFill>
                <a:latin typeface="Lucida Console" panose="020B0609040504020204" pitchFamily="49" charset="0"/>
              </a:rPr>
              <a:t>	double expected = 7.44; </a:t>
            </a:r>
          </a:p>
          <a:p>
            <a:pPr marL="0" indent="0">
              <a:buNone/>
            </a:pP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BankAccount</a:t>
            </a:r>
            <a:r>
              <a:rPr lang="en-US" sz="2000" dirty="0">
                <a:solidFill>
                  <a:schemeClr val="bg1"/>
                </a:solidFill>
                <a:latin typeface="Lucida Console" panose="020B0609040504020204" pitchFamily="49" charset="0"/>
              </a:rPr>
              <a:t> account = new </a:t>
            </a:r>
            <a:r>
              <a:rPr lang="en-US" sz="2000" dirty="0" err="1">
                <a:solidFill>
                  <a:schemeClr val="bg1"/>
                </a:solidFill>
                <a:latin typeface="Lucida Console" panose="020B0609040504020204" pitchFamily="49" charset="0"/>
              </a:rPr>
              <a:t>BankAccount</a:t>
            </a:r>
            <a:r>
              <a:rPr lang="en-US" sz="2000" dirty="0">
                <a:solidFill>
                  <a:schemeClr val="bg1"/>
                </a:solidFill>
                <a:latin typeface="Lucida Console" panose="020B0609040504020204" pitchFamily="49" charset="0"/>
              </a:rPr>
              <a:t>("Mr. Walter White", </a:t>
            </a:r>
          </a:p>
          <a:p>
            <a:pPr marL="0" indent="0">
              <a:buNone/>
            </a:pP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beginningBalance</a:t>
            </a:r>
            <a:r>
              <a:rPr lang="en-US" sz="2000" dirty="0">
                <a:solidFill>
                  <a:schemeClr val="bg1"/>
                </a:solidFill>
                <a:latin typeface="Lucida Console" panose="020B0609040504020204" pitchFamily="49" charset="0"/>
              </a:rPr>
              <a:t>); </a:t>
            </a:r>
          </a:p>
          <a:p>
            <a:pPr marL="0" indent="0">
              <a:buNone/>
            </a:pPr>
            <a:r>
              <a:rPr lang="en-US" sz="2000" dirty="0">
                <a:solidFill>
                  <a:schemeClr val="bg1"/>
                </a:solidFill>
                <a:latin typeface="Lucida Console" panose="020B0609040504020204" pitchFamily="49" charset="0"/>
              </a:rPr>
              <a:t>	// act </a:t>
            </a:r>
          </a:p>
          <a:p>
            <a:pPr marL="0" indent="0">
              <a:buNone/>
            </a:pP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account.Debit</a:t>
            </a:r>
            <a:r>
              <a:rPr lang="en-US" sz="2000" dirty="0">
                <a:solidFill>
                  <a:schemeClr val="bg1"/>
                </a:solidFill>
                <a:latin typeface="Lucida Console" panose="020B0609040504020204" pitchFamily="49" charset="0"/>
              </a:rPr>
              <a:t>(</a:t>
            </a:r>
            <a:r>
              <a:rPr lang="en-US" sz="2000" dirty="0" err="1">
                <a:solidFill>
                  <a:schemeClr val="bg1"/>
                </a:solidFill>
                <a:latin typeface="Lucida Console" panose="020B0609040504020204" pitchFamily="49" charset="0"/>
              </a:rPr>
              <a:t>debitAmount</a:t>
            </a:r>
            <a:r>
              <a:rPr lang="en-US" sz="2000" dirty="0">
                <a:solidFill>
                  <a:schemeClr val="bg1"/>
                </a:solidFill>
                <a:latin typeface="Lucida Console" panose="020B0609040504020204" pitchFamily="49" charset="0"/>
              </a:rPr>
              <a:t>); </a:t>
            </a:r>
          </a:p>
          <a:p>
            <a:pPr marL="0" indent="0">
              <a:buNone/>
            </a:pPr>
            <a:r>
              <a:rPr lang="en-US" sz="2000" dirty="0">
                <a:solidFill>
                  <a:schemeClr val="bg1"/>
                </a:solidFill>
                <a:latin typeface="Lucida Console" panose="020B0609040504020204" pitchFamily="49" charset="0"/>
              </a:rPr>
              <a:t>	// assert </a:t>
            </a:r>
          </a:p>
          <a:p>
            <a:pPr marL="0" indent="0">
              <a:buNone/>
            </a:pPr>
            <a:r>
              <a:rPr lang="en-US" sz="2000" dirty="0">
                <a:solidFill>
                  <a:schemeClr val="bg1"/>
                </a:solidFill>
                <a:latin typeface="Lucida Console" panose="020B0609040504020204" pitchFamily="49" charset="0"/>
              </a:rPr>
              <a:t>	double actual = </a:t>
            </a:r>
            <a:r>
              <a:rPr lang="en-US" sz="2000" dirty="0" err="1">
                <a:solidFill>
                  <a:schemeClr val="bg1"/>
                </a:solidFill>
                <a:latin typeface="Lucida Console" panose="020B0609040504020204" pitchFamily="49" charset="0"/>
              </a:rPr>
              <a:t>account.Balance</a:t>
            </a:r>
            <a:r>
              <a:rPr lang="en-US" sz="2000" dirty="0">
                <a:solidFill>
                  <a:schemeClr val="bg1"/>
                </a:solidFill>
                <a:latin typeface="Lucida Console" panose="020B0609040504020204" pitchFamily="49" charset="0"/>
              </a:rPr>
              <a:t>; </a:t>
            </a:r>
          </a:p>
          <a:p>
            <a:pPr marL="0" indent="0">
              <a:buNone/>
            </a:pP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Assert.AreEqual</a:t>
            </a:r>
            <a:r>
              <a:rPr lang="en-US" sz="2000" dirty="0">
                <a:solidFill>
                  <a:schemeClr val="bg1"/>
                </a:solidFill>
                <a:latin typeface="Lucida Console" panose="020B0609040504020204" pitchFamily="49" charset="0"/>
              </a:rPr>
              <a:t>(expected, actual, 0.001); </a:t>
            </a:r>
          </a:p>
          <a:p>
            <a:pPr marL="0" indent="0">
              <a:buNone/>
            </a:pPr>
            <a:r>
              <a:rPr lang="en-US" sz="2000" dirty="0">
                <a:solidFill>
                  <a:schemeClr val="bg1"/>
                </a:solidFill>
                <a:latin typeface="Lucida Console" panose="020B0609040504020204" pitchFamily="49" charset="0"/>
              </a:rPr>
              <a:t>} </a:t>
            </a:r>
            <a:endParaRPr lang="en-US" sz="2000" dirty="0">
              <a:solidFill>
                <a:schemeClr val="bg1"/>
              </a:solidFill>
              <a:effectLst/>
              <a:latin typeface="Lucida Console" panose="020B0609040504020204" pitchFamily="49" charset="0"/>
            </a:endParaRPr>
          </a:p>
        </p:txBody>
      </p:sp>
      <p:sp>
        <p:nvSpPr>
          <p:cNvPr id="4" name="Title 1">
            <a:extLst>
              <a:ext uri="{FF2B5EF4-FFF2-40B4-BE49-F238E27FC236}">
                <a16:creationId xmlns:a16="http://schemas.microsoft.com/office/drawing/2014/main" id="{E2418C12-6206-3B43-A556-43772EA5E4C6}"/>
              </a:ext>
            </a:extLst>
          </p:cNvPr>
          <p:cNvSpPr>
            <a:spLocks noGrp="1"/>
          </p:cNvSpPr>
          <p:nvPr>
            <p:ph type="title"/>
          </p:nvPr>
        </p:nvSpPr>
        <p:spPr>
          <a:xfrm>
            <a:off x="1141413" y="618518"/>
            <a:ext cx="9905998" cy="1478570"/>
          </a:xfrm>
        </p:spPr>
        <p:txBody>
          <a:bodyPr/>
          <a:lstStyle/>
          <a:p>
            <a:r>
              <a:rPr lang="en-US" dirty="0"/>
              <a:t>A first unit test</a:t>
            </a:r>
          </a:p>
        </p:txBody>
      </p:sp>
    </p:spTree>
    <p:extLst>
      <p:ext uri="{BB962C8B-B14F-4D97-AF65-F5344CB8AC3E}">
        <p14:creationId xmlns:p14="http://schemas.microsoft.com/office/powerpoint/2010/main" val="309804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7FEE7B-B63F-D648-A3A5-38F827E2211D}"/>
              </a:ext>
            </a:extLst>
          </p:cNvPr>
          <p:cNvSpPr txBox="1">
            <a:spLocks/>
          </p:cNvSpPr>
          <p:nvPr/>
        </p:nvSpPr>
        <p:spPr>
          <a:xfrm>
            <a:off x="1637231" y="1750246"/>
            <a:ext cx="8914361" cy="4709169"/>
          </a:xfrm>
          <a:prstGeom prst="rect">
            <a:avLst/>
          </a:prstGeom>
          <a:solidFill>
            <a:schemeClr val="accent2"/>
          </a:solidFill>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latin typeface="Lucida Console" panose="020B0609040504020204" pitchFamily="49" charset="0"/>
              </a:rPr>
              <a:t>public void </a:t>
            </a:r>
            <a:r>
              <a:rPr lang="en-US" dirty="0" err="1">
                <a:solidFill>
                  <a:schemeClr val="bg1"/>
                </a:solidFill>
                <a:latin typeface="Lucida Console" panose="020B0609040504020204" pitchFamily="49" charset="0"/>
              </a:rPr>
              <a:t>DebitTriggerException</a:t>
            </a:r>
            <a:r>
              <a:rPr lang="en-US" dirty="0">
                <a:solidFill>
                  <a:schemeClr val="bg1"/>
                </a:solidFill>
                <a:latin typeface="Lucida Console" panose="020B0609040504020204" pitchFamily="49" charset="0"/>
              </a:rPr>
              <a:t> {</a:t>
            </a:r>
          </a:p>
          <a:p>
            <a:pPr marL="0" indent="0">
              <a:buNone/>
            </a:pPr>
            <a:r>
              <a:rPr lang="en-US" dirty="0">
                <a:solidFill>
                  <a:schemeClr val="bg1"/>
                </a:solidFill>
                <a:latin typeface="Lucida Console" panose="020B0609040504020204" pitchFamily="49" charset="0"/>
              </a:rPr>
              <a:t>	double </a:t>
            </a:r>
            <a:r>
              <a:rPr lang="en-US" dirty="0" err="1">
                <a:solidFill>
                  <a:schemeClr val="bg1"/>
                </a:solidFill>
                <a:latin typeface="Lucida Console" panose="020B0609040504020204" pitchFamily="49" charset="0"/>
              </a:rPr>
              <a:t>beginningBalance</a:t>
            </a:r>
            <a:r>
              <a:rPr lang="en-US" dirty="0">
                <a:solidFill>
                  <a:schemeClr val="bg1"/>
                </a:solidFill>
                <a:latin typeface="Lucida Console" panose="020B0609040504020204" pitchFamily="49" charset="0"/>
              </a:rPr>
              <a:t> = 11.99;</a:t>
            </a:r>
          </a:p>
          <a:p>
            <a:pPr marL="0" indent="0">
              <a:buNone/>
            </a:pPr>
            <a:r>
              <a:rPr lang="en-US" dirty="0">
                <a:solidFill>
                  <a:schemeClr val="bg1"/>
                </a:solidFill>
                <a:latin typeface="Lucida Console" panose="020B0609040504020204" pitchFamily="49" charset="0"/>
              </a:rPr>
              <a:t>	double </a:t>
            </a:r>
            <a:r>
              <a:rPr lang="en-US" dirty="0" err="1">
                <a:solidFill>
                  <a:schemeClr val="bg1"/>
                </a:solidFill>
                <a:latin typeface="Lucida Console" panose="020B0609040504020204" pitchFamily="49" charset="0"/>
              </a:rPr>
              <a:t>debitAmount</a:t>
            </a:r>
            <a:r>
              <a:rPr lang="en-US" dirty="0">
                <a:solidFill>
                  <a:schemeClr val="bg1"/>
                </a:solidFill>
                <a:latin typeface="Lucida Console" panose="020B0609040504020204" pitchFamily="49" charset="0"/>
              </a:rPr>
              <a:t> = 20.0; </a:t>
            </a:r>
          </a:p>
          <a:p>
            <a:pPr marL="0" indent="0">
              <a:buNone/>
            </a:pPr>
            <a:r>
              <a:rPr lang="en-US" dirty="0">
                <a:solidFill>
                  <a:schemeClr val="bg1"/>
                </a:solidFill>
                <a:latin typeface="Lucida Console" panose="020B0609040504020204" pitchFamily="49" charset="0"/>
              </a:rPr>
              <a:t>	</a:t>
            </a:r>
            <a:r>
              <a:rPr lang="en-US" dirty="0" err="1">
                <a:solidFill>
                  <a:schemeClr val="bg1"/>
                </a:solidFill>
                <a:latin typeface="Lucida Console" panose="020B0609040504020204" pitchFamily="49" charset="0"/>
              </a:rPr>
              <a:t>BankAccount</a:t>
            </a:r>
            <a:r>
              <a:rPr lang="en-US" dirty="0">
                <a:solidFill>
                  <a:schemeClr val="bg1"/>
                </a:solidFill>
                <a:latin typeface="Lucida Console" panose="020B0609040504020204" pitchFamily="49" charset="0"/>
              </a:rPr>
              <a:t> account = new </a:t>
            </a:r>
            <a:r>
              <a:rPr lang="en-US" dirty="0" err="1">
                <a:solidFill>
                  <a:schemeClr val="bg1"/>
                </a:solidFill>
                <a:latin typeface="Lucida Console" panose="020B0609040504020204" pitchFamily="49" charset="0"/>
              </a:rPr>
              <a:t>BankAccount</a:t>
            </a:r>
            <a:r>
              <a:rPr lang="en-US" dirty="0">
                <a:solidFill>
                  <a:schemeClr val="bg1"/>
                </a:solidFill>
                <a:latin typeface="Lucida Console" panose="020B0609040504020204" pitchFamily="49" charset="0"/>
              </a:rPr>
              <a:t>("Mr. Walter White", </a:t>
            </a:r>
          </a:p>
          <a:p>
            <a:pPr marL="0" indent="0">
              <a:buNone/>
            </a:pPr>
            <a:r>
              <a:rPr lang="en-US" dirty="0">
                <a:solidFill>
                  <a:schemeClr val="bg1"/>
                </a:solidFill>
                <a:latin typeface="Lucida Console" panose="020B0609040504020204" pitchFamily="49" charset="0"/>
              </a:rPr>
              <a:t>		</a:t>
            </a:r>
            <a:r>
              <a:rPr lang="en-US" dirty="0" err="1">
                <a:solidFill>
                  <a:schemeClr val="bg1"/>
                </a:solidFill>
                <a:latin typeface="Lucida Console" panose="020B0609040504020204" pitchFamily="49" charset="0"/>
              </a:rPr>
              <a:t>beginningBalance</a:t>
            </a:r>
            <a:r>
              <a:rPr lang="en-US" dirty="0">
                <a:solidFill>
                  <a:schemeClr val="bg1"/>
                </a:solidFill>
                <a:latin typeface="Lucida Console" panose="020B0609040504020204" pitchFamily="49" charset="0"/>
              </a:rPr>
              <a:t>); </a:t>
            </a:r>
          </a:p>
          <a:p>
            <a:pPr marL="0" indent="0">
              <a:buNone/>
            </a:pPr>
            <a:r>
              <a:rPr lang="en-US" dirty="0">
                <a:solidFill>
                  <a:schemeClr val="bg1"/>
                </a:solidFill>
                <a:latin typeface="Lucida Console" panose="020B0609040504020204" pitchFamily="49" charset="0"/>
              </a:rPr>
              <a:t>	try { </a:t>
            </a:r>
          </a:p>
          <a:p>
            <a:pPr marL="0" indent="0">
              <a:buNone/>
            </a:pPr>
            <a:r>
              <a:rPr lang="en-US" dirty="0">
                <a:solidFill>
                  <a:schemeClr val="bg1"/>
                </a:solidFill>
                <a:latin typeface="Lucida Console" panose="020B0609040504020204" pitchFamily="49" charset="0"/>
              </a:rPr>
              <a:t>		</a:t>
            </a:r>
            <a:r>
              <a:rPr lang="en-US" dirty="0" err="1">
                <a:solidFill>
                  <a:schemeClr val="bg1"/>
                </a:solidFill>
                <a:latin typeface="Lucida Console" panose="020B0609040504020204" pitchFamily="49" charset="0"/>
              </a:rPr>
              <a:t>account.Debit</a:t>
            </a:r>
            <a:r>
              <a:rPr lang="en-US" dirty="0">
                <a:solidFill>
                  <a:schemeClr val="bg1"/>
                </a:solidFill>
                <a:latin typeface="Lucida Console" panose="020B0609040504020204" pitchFamily="49" charset="0"/>
              </a:rPr>
              <a:t>(</a:t>
            </a:r>
            <a:r>
              <a:rPr lang="en-US" dirty="0" err="1">
                <a:solidFill>
                  <a:schemeClr val="bg1"/>
                </a:solidFill>
                <a:latin typeface="Lucida Console" panose="020B0609040504020204" pitchFamily="49" charset="0"/>
              </a:rPr>
              <a:t>debitAmount</a:t>
            </a:r>
            <a:r>
              <a:rPr lang="en-US" dirty="0">
                <a:solidFill>
                  <a:schemeClr val="bg1"/>
                </a:solidFill>
                <a:latin typeface="Lucida Console" panose="020B0609040504020204" pitchFamily="49" charset="0"/>
              </a:rPr>
              <a:t>); </a:t>
            </a:r>
          </a:p>
          <a:p>
            <a:pPr marL="0" indent="0">
              <a:buNone/>
            </a:pPr>
            <a:r>
              <a:rPr lang="en-US" dirty="0">
                <a:solidFill>
                  <a:schemeClr val="bg1"/>
                </a:solidFill>
                <a:latin typeface="Lucida Console" panose="020B0609040504020204" pitchFamily="49" charset="0"/>
              </a:rPr>
              <a:t>	} catch (</a:t>
            </a:r>
            <a:r>
              <a:rPr lang="en-US" dirty="0" err="1">
                <a:solidFill>
                  <a:schemeClr val="bg1"/>
                </a:solidFill>
                <a:latin typeface="Lucida Console" panose="020B0609040504020204" pitchFamily="49" charset="0"/>
              </a:rPr>
              <a:t>ArgumentOutOfRangeException</a:t>
            </a:r>
            <a:r>
              <a:rPr lang="en-US" dirty="0">
                <a:solidFill>
                  <a:schemeClr val="bg1"/>
                </a:solidFill>
                <a:latin typeface="Lucida Console" panose="020B0609040504020204" pitchFamily="49" charset="0"/>
              </a:rPr>
              <a:t> e) { </a:t>
            </a:r>
          </a:p>
          <a:p>
            <a:pPr marL="0" indent="0">
              <a:buNone/>
            </a:pPr>
            <a:r>
              <a:rPr lang="en-US" dirty="0">
                <a:solidFill>
                  <a:schemeClr val="bg1"/>
                </a:solidFill>
                <a:latin typeface="Lucida Console" panose="020B0609040504020204" pitchFamily="49" charset="0"/>
              </a:rPr>
              <a:t>		</a:t>
            </a:r>
            <a:r>
              <a:rPr lang="en-US" dirty="0" err="1">
                <a:solidFill>
                  <a:schemeClr val="bg1"/>
                </a:solidFill>
                <a:latin typeface="Lucida Console" panose="020B0609040504020204" pitchFamily="49" charset="0"/>
              </a:rPr>
              <a:t>StringAssert.Contains</a:t>
            </a:r>
            <a:r>
              <a:rPr lang="en-US" dirty="0">
                <a:solidFill>
                  <a:schemeClr val="bg1"/>
                </a:solidFill>
                <a:latin typeface="Lucida Console" panose="020B0609040504020204" pitchFamily="49" charset="0"/>
              </a:rPr>
              <a:t>(</a:t>
            </a:r>
            <a:r>
              <a:rPr lang="en-US" dirty="0" err="1">
                <a:solidFill>
                  <a:schemeClr val="bg1"/>
                </a:solidFill>
                <a:latin typeface="Lucida Console" panose="020B0609040504020204" pitchFamily="49" charset="0"/>
              </a:rPr>
              <a:t>e.Message</a:t>
            </a:r>
            <a:r>
              <a:rPr lang="en-US" dirty="0">
                <a:solidFill>
                  <a:schemeClr val="bg1"/>
                </a:solidFill>
                <a:latin typeface="Lucida Console" panose="020B0609040504020204" pitchFamily="49" charset="0"/>
              </a:rPr>
              <a:t>, "amount"); </a:t>
            </a:r>
          </a:p>
          <a:p>
            <a:pPr marL="0" indent="0">
              <a:buNone/>
            </a:pPr>
            <a:r>
              <a:rPr lang="en-US" dirty="0">
                <a:solidFill>
                  <a:schemeClr val="bg1"/>
                </a:solidFill>
                <a:latin typeface="Lucida Console" panose="020B0609040504020204" pitchFamily="49" charset="0"/>
              </a:rPr>
              <a:t>		return;</a:t>
            </a:r>
          </a:p>
          <a:p>
            <a:pPr marL="0" indent="0">
              <a:buNone/>
            </a:pPr>
            <a:r>
              <a:rPr lang="en-US" dirty="0">
                <a:solidFill>
                  <a:schemeClr val="bg1"/>
                </a:solidFill>
                <a:latin typeface="Lucida Console" panose="020B0609040504020204" pitchFamily="49" charset="0"/>
              </a:rPr>
              <a:t>	} </a:t>
            </a:r>
            <a:endParaRPr lang="en-US" sz="2000" dirty="0">
              <a:solidFill>
                <a:schemeClr val="bg1"/>
              </a:solidFill>
              <a:latin typeface="Lucida Console" panose="020B0609040504020204" pitchFamily="49" charset="0"/>
            </a:endParaRPr>
          </a:p>
          <a:p>
            <a:pPr marL="0" indent="0">
              <a:buNone/>
            </a:pPr>
            <a:r>
              <a:rPr lang="en-US" dirty="0">
                <a:solidFill>
                  <a:schemeClr val="bg1"/>
                </a:solidFill>
                <a:latin typeface="Lucida Console" panose="020B0609040504020204" pitchFamily="49" charset="0"/>
              </a:rPr>
              <a:t>	</a:t>
            </a:r>
            <a:r>
              <a:rPr lang="en-US" dirty="0" err="1">
                <a:solidFill>
                  <a:schemeClr val="bg1"/>
                </a:solidFill>
                <a:latin typeface="Lucida Console" panose="020B0609040504020204" pitchFamily="49" charset="0"/>
              </a:rPr>
              <a:t>Assert.Fail</a:t>
            </a:r>
            <a:r>
              <a:rPr lang="en-US" dirty="0">
                <a:solidFill>
                  <a:schemeClr val="bg1"/>
                </a:solidFill>
                <a:latin typeface="Lucida Console" panose="020B0609040504020204" pitchFamily="49" charset="0"/>
              </a:rPr>
              <a:t>("No exception was thrown.");</a:t>
            </a:r>
          </a:p>
          <a:p>
            <a:pPr marL="0" indent="0">
              <a:buNone/>
            </a:pPr>
            <a:r>
              <a:rPr lang="en-US" dirty="0">
                <a:solidFill>
                  <a:schemeClr val="bg1"/>
                </a:solidFill>
                <a:latin typeface="Lucida Console" panose="020B0609040504020204" pitchFamily="49" charset="0"/>
              </a:rPr>
              <a:t>} </a:t>
            </a:r>
            <a:endParaRPr lang="en-US" sz="2000" dirty="0">
              <a:solidFill>
                <a:schemeClr val="bg1"/>
              </a:solidFill>
              <a:effectLst/>
              <a:latin typeface="Lucida Console" panose="020B0609040504020204" pitchFamily="49" charset="0"/>
            </a:endParaRPr>
          </a:p>
        </p:txBody>
      </p:sp>
      <p:sp>
        <p:nvSpPr>
          <p:cNvPr id="4" name="Title 1">
            <a:extLst>
              <a:ext uri="{FF2B5EF4-FFF2-40B4-BE49-F238E27FC236}">
                <a16:creationId xmlns:a16="http://schemas.microsoft.com/office/drawing/2014/main" id="{E2418C12-6206-3B43-A556-43772EA5E4C6}"/>
              </a:ext>
            </a:extLst>
          </p:cNvPr>
          <p:cNvSpPr>
            <a:spLocks noGrp="1"/>
          </p:cNvSpPr>
          <p:nvPr>
            <p:ph type="title"/>
          </p:nvPr>
        </p:nvSpPr>
        <p:spPr>
          <a:xfrm>
            <a:off x="1141413" y="618518"/>
            <a:ext cx="9905998" cy="1478570"/>
          </a:xfrm>
        </p:spPr>
        <p:txBody>
          <a:bodyPr/>
          <a:lstStyle/>
          <a:p>
            <a:r>
              <a:rPr lang="en-US" dirty="0"/>
              <a:t>Another unit test</a:t>
            </a:r>
          </a:p>
        </p:txBody>
      </p:sp>
    </p:spTree>
    <p:extLst>
      <p:ext uri="{BB962C8B-B14F-4D97-AF65-F5344CB8AC3E}">
        <p14:creationId xmlns:p14="http://schemas.microsoft.com/office/powerpoint/2010/main" val="30219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6888-1A0A-7F44-AAC6-4F67B5335F3A}"/>
              </a:ext>
            </a:extLst>
          </p:cNvPr>
          <p:cNvSpPr>
            <a:spLocks noGrp="1"/>
          </p:cNvSpPr>
          <p:nvPr>
            <p:ph type="title"/>
          </p:nvPr>
        </p:nvSpPr>
        <p:spPr/>
        <p:txBody>
          <a:bodyPr/>
          <a:lstStyle/>
          <a:p>
            <a:r>
              <a:rPr lang="en-US" dirty="0"/>
              <a:t>What is missing?</a:t>
            </a:r>
          </a:p>
        </p:txBody>
      </p:sp>
      <p:sp>
        <p:nvSpPr>
          <p:cNvPr id="3" name="Content Placeholder 2">
            <a:extLst>
              <a:ext uri="{FF2B5EF4-FFF2-40B4-BE49-F238E27FC236}">
                <a16:creationId xmlns:a16="http://schemas.microsoft.com/office/drawing/2014/main" id="{C1B47E8B-0346-3B4F-8206-C14448281FF9}"/>
              </a:ext>
            </a:extLst>
          </p:cNvPr>
          <p:cNvSpPr>
            <a:spLocks noGrp="1"/>
          </p:cNvSpPr>
          <p:nvPr>
            <p:ph idx="1"/>
          </p:nvPr>
        </p:nvSpPr>
        <p:spPr>
          <a:xfrm>
            <a:off x="1141412" y="1954924"/>
            <a:ext cx="9905999" cy="4183117"/>
          </a:xfrm>
        </p:spPr>
        <p:txBody>
          <a:bodyPr>
            <a:normAutofit/>
          </a:bodyPr>
          <a:lstStyle/>
          <a:p>
            <a:r>
              <a:rPr lang="en-US" dirty="0"/>
              <a:t>How would you check that no transactions can be done on frozen accounts? </a:t>
            </a:r>
          </a:p>
          <a:p>
            <a:r>
              <a:rPr lang="en-US" dirty="0"/>
              <a:t>What other cases are missing? </a:t>
            </a:r>
          </a:p>
          <a:p>
            <a:r>
              <a:rPr lang="en-US" dirty="0"/>
              <a:t>Is it good to have a the String “Amount” in both the test code and the original class? </a:t>
            </a:r>
          </a:p>
          <a:p>
            <a:r>
              <a:rPr lang="en-US" dirty="0"/>
              <a:t>What about having duplicate setup code in every test? </a:t>
            </a:r>
            <a:endParaRPr lang="en-US" dirty="0">
              <a:effectLst/>
            </a:endParaRPr>
          </a:p>
        </p:txBody>
      </p:sp>
    </p:spTree>
    <p:extLst>
      <p:ext uri="{BB962C8B-B14F-4D97-AF65-F5344CB8AC3E}">
        <p14:creationId xmlns:p14="http://schemas.microsoft.com/office/powerpoint/2010/main" val="202631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7A12-C3CE-924F-9C93-C9B9DCFFE2A9}"/>
              </a:ext>
            </a:extLst>
          </p:cNvPr>
          <p:cNvSpPr>
            <a:spLocks noGrp="1"/>
          </p:cNvSpPr>
          <p:nvPr>
            <p:ph type="title"/>
          </p:nvPr>
        </p:nvSpPr>
        <p:spPr>
          <a:xfrm>
            <a:off x="1141413" y="618518"/>
            <a:ext cx="9905998" cy="1478570"/>
          </a:xfrm>
        </p:spPr>
        <p:txBody>
          <a:bodyPr/>
          <a:lstStyle/>
          <a:p>
            <a:r>
              <a:rPr lang="en-US" dirty="0"/>
              <a:t>How to test?</a:t>
            </a:r>
          </a:p>
        </p:txBody>
      </p:sp>
      <p:sp>
        <p:nvSpPr>
          <p:cNvPr id="3" name="Content Placeholder 2">
            <a:extLst>
              <a:ext uri="{FF2B5EF4-FFF2-40B4-BE49-F238E27FC236}">
                <a16:creationId xmlns:a16="http://schemas.microsoft.com/office/drawing/2014/main" id="{3E39B930-7146-F64C-90C0-618F5F76D623}"/>
              </a:ext>
            </a:extLst>
          </p:cNvPr>
          <p:cNvSpPr>
            <a:spLocks noGrp="1"/>
          </p:cNvSpPr>
          <p:nvPr>
            <p:ph idx="1"/>
          </p:nvPr>
        </p:nvSpPr>
        <p:spPr>
          <a:xfrm>
            <a:off x="1141412" y="1723292"/>
            <a:ext cx="9905999" cy="4958862"/>
          </a:xfrm>
        </p:spPr>
        <p:txBody>
          <a:bodyPr>
            <a:normAutofit fontScale="62500" lnSpcReduction="20000"/>
          </a:bodyPr>
          <a:lstStyle/>
          <a:p>
            <a:r>
              <a:rPr lang="en-US" dirty="0"/>
              <a:t>The Assert class has a long list of basic assertions: </a:t>
            </a:r>
          </a:p>
          <a:p>
            <a:pPr lvl="1"/>
            <a:r>
              <a:rPr lang="en-US" dirty="0"/>
              <a:t>compare two primitive types for equality </a:t>
            </a:r>
          </a:p>
          <a:p>
            <a:pPr lvl="1"/>
            <a:r>
              <a:rPr lang="en-US" dirty="0"/>
              <a:t>assert that a Boolean must be true </a:t>
            </a:r>
          </a:p>
          <a:p>
            <a:pPr lvl="1"/>
            <a:r>
              <a:rPr lang="en-US" dirty="0"/>
              <a:t>check that an object is not null</a:t>
            </a:r>
          </a:p>
          <a:p>
            <a:pPr lvl="1"/>
            <a:r>
              <a:rPr lang="en-US" dirty="0"/>
              <a:t>fail </a:t>
            </a:r>
          </a:p>
          <a:p>
            <a:pPr lvl="1"/>
            <a:r>
              <a:rPr lang="en-US" dirty="0"/>
              <a:t>inconclusive </a:t>
            </a:r>
          </a:p>
          <a:p>
            <a:r>
              <a:rPr lang="en-US" dirty="0"/>
              <a:t>The </a:t>
            </a:r>
            <a:r>
              <a:rPr lang="en-US" dirty="0" err="1"/>
              <a:t>CollectionAssert</a:t>
            </a:r>
            <a:r>
              <a:rPr lang="en-US" dirty="0"/>
              <a:t> class provides various assertions about generic collections.</a:t>
            </a:r>
            <a:br>
              <a:rPr lang="en-US" dirty="0"/>
            </a:br>
            <a:r>
              <a:rPr lang="en-US" dirty="0"/>
              <a:t>The </a:t>
            </a:r>
            <a:r>
              <a:rPr lang="en-US" dirty="0" err="1"/>
              <a:t>StringAssert</a:t>
            </a:r>
            <a:r>
              <a:rPr lang="en-US" dirty="0"/>
              <a:t> class provides assertions related to strings: </a:t>
            </a:r>
          </a:p>
          <a:p>
            <a:pPr lvl="1"/>
            <a:r>
              <a:rPr lang="en-US" dirty="0"/>
              <a:t>Contains(</a:t>
            </a:r>
            <a:r>
              <a:rPr lang="en-US" dirty="0" err="1"/>
              <a:t>String,String</a:t>
            </a:r>
            <a:r>
              <a:rPr lang="en-US" dirty="0"/>
              <a:t>) </a:t>
            </a:r>
          </a:p>
          <a:p>
            <a:pPr lvl="1"/>
            <a:r>
              <a:rPr lang="en-US" dirty="0" err="1"/>
              <a:t>StartsWith</a:t>
            </a:r>
            <a:r>
              <a:rPr lang="en-US" dirty="0"/>
              <a:t>(</a:t>
            </a:r>
            <a:r>
              <a:rPr lang="en-US" dirty="0" err="1"/>
              <a:t>String,String</a:t>
            </a:r>
            <a:r>
              <a:rPr lang="en-US" dirty="0"/>
              <a:t>) </a:t>
            </a:r>
          </a:p>
          <a:p>
            <a:pPr lvl="1"/>
            <a:r>
              <a:rPr lang="en-US" dirty="0" err="1"/>
              <a:t>EndsWith</a:t>
            </a:r>
            <a:r>
              <a:rPr lang="en-US" dirty="0"/>
              <a:t>(</a:t>
            </a:r>
            <a:r>
              <a:rPr lang="en-US" dirty="0" err="1"/>
              <a:t>String,String</a:t>
            </a:r>
            <a:r>
              <a:rPr lang="en-US" dirty="0"/>
              <a:t>) </a:t>
            </a:r>
          </a:p>
          <a:p>
            <a:pPr lvl="1"/>
            <a:r>
              <a:rPr lang="en-US" dirty="0"/>
              <a:t>Matches(</a:t>
            </a:r>
            <a:r>
              <a:rPr lang="en-US" dirty="0" err="1"/>
              <a:t>String,Regex</a:t>
            </a:r>
            <a:r>
              <a:rPr lang="en-US" dirty="0"/>
              <a:t>) </a:t>
            </a:r>
          </a:p>
          <a:p>
            <a:r>
              <a:rPr lang="en-US" dirty="0"/>
              <a:t>Various exception classes for when an assertion fails, when a test fails, when a test expects an exception to be thrown, etc. </a:t>
            </a:r>
            <a:endParaRPr lang="en-US" dirty="0">
              <a:effectLst/>
            </a:endParaRPr>
          </a:p>
        </p:txBody>
      </p:sp>
    </p:spTree>
    <p:extLst>
      <p:ext uri="{BB962C8B-B14F-4D97-AF65-F5344CB8AC3E}">
        <p14:creationId xmlns:p14="http://schemas.microsoft.com/office/powerpoint/2010/main" val="294463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5B82-9AD6-694C-9CB5-87620E9A632D}"/>
              </a:ext>
            </a:extLst>
          </p:cNvPr>
          <p:cNvSpPr>
            <a:spLocks noGrp="1"/>
          </p:cNvSpPr>
          <p:nvPr>
            <p:ph type="title"/>
          </p:nvPr>
        </p:nvSpPr>
        <p:spPr/>
        <p:txBody>
          <a:bodyPr/>
          <a:lstStyle/>
          <a:p>
            <a:r>
              <a:rPr lang="en-US" dirty="0"/>
              <a:t>Testing in visual studio</a:t>
            </a:r>
          </a:p>
        </p:txBody>
      </p:sp>
      <p:sp>
        <p:nvSpPr>
          <p:cNvPr id="3" name="Content Placeholder 2">
            <a:extLst>
              <a:ext uri="{FF2B5EF4-FFF2-40B4-BE49-F238E27FC236}">
                <a16:creationId xmlns:a16="http://schemas.microsoft.com/office/drawing/2014/main" id="{6BE38230-CE73-ED46-BFA8-229B8EBDE27A}"/>
              </a:ext>
            </a:extLst>
          </p:cNvPr>
          <p:cNvSpPr>
            <a:spLocks noGrp="1"/>
          </p:cNvSpPr>
          <p:nvPr>
            <p:ph idx="1"/>
          </p:nvPr>
        </p:nvSpPr>
        <p:spPr>
          <a:xfrm>
            <a:off x="1141412" y="2249487"/>
            <a:ext cx="9905999" cy="3541714"/>
          </a:xfrm>
        </p:spPr>
        <p:txBody>
          <a:bodyPr>
            <a:normAutofit fontScale="92500" lnSpcReduction="10000"/>
          </a:bodyPr>
          <a:lstStyle/>
          <a:p>
            <a:r>
              <a:rPr lang="en-US" dirty="0"/>
              <a:t>There is pretty good unit test support in Visual Studio </a:t>
            </a:r>
          </a:p>
          <a:p>
            <a:r>
              <a:rPr lang="en-US" dirty="0"/>
              <a:t>You can generate a unit test framework for a class with a few clicks </a:t>
            </a:r>
          </a:p>
          <a:p>
            <a:r>
              <a:rPr lang="en-US" dirty="0"/>
              <a:t>Automated tools for running tests and showing code coverage Help in writing stubs/mock classes </a:t>
            </a:r>
          </a:p>
          <a:p>
            <a:r>
              <a:rPr lang="en-US" dirty="0"/>
              <a:t>And lots more. . . </a:t>
            </a:r>
            <a:endParaRPr lang="en-US" dirty="0">
              <a:effectLst/>
            </a:endParaRPr>
          </a:p>
        </p:txBody>
      </p:sp>
    </p:spTree>
    <p:extLst>
      <p:ext uri="{BB962C8B-B14F-4D97-AF65-F5344CB8AC3E}">
        <p14:creationId xmlns:p14="http://schemas.microsoft.com/office/powerpoint/2010/main" val="40788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A03-0FD3-9F4D-A8A4-5677C30F097E}"/>
              </a:ext>
            </a:extLst>
          </p:cNvPr>
          <p:cNvSpPr>
            <a:spLocks noGrp="1"/>
          </p:cNvSpPr>
          <p:nvPr>
            <p:ph type="title"/>
          </p:nvPr>
        </p:nvSpPr>
        <p:spPr/>
        <p:txBody>
          <a:bodyPr/>
          <a:lstStyle/>
          <a:p>
            <a:r>
              <a:rPr lang="en-US" dirty="0"/>
              <a:t>Unit testing complex systems</a:t>
            </a:r>
          </a:p>
        </p:txBody>
      </p:sp>
      <p:sp>
        <p:nvSpPr>
          <p:cNvPr id="3" name="Content Placeholder 2">
            <a:extLst>
              <a:ext uri="{FF2B5EF4-FFF2-40B4-BE49-F238E27FC236}">
                <a16:creationId xmlns:a16="http://schemas.microsoft.com/office/drawing/2014/main" id="{A6C9D0FA-78B1-0C45-A8A7-8B1DFE590205}"/>
              </a:ext>
            </a:extLst>
          </p:cNvPr>
          <p:cNvSpPr>
            <a:spLocks noGrp="1"/>
          </p:cNvSpPr>
          <p:nvPr>
            <p:ph idx="1"/>
          </p:nvPr>
        </p:nvSpPr>
        <p:spPr/>
        <p:txBody>
          <a:bodyPr>
            <a:normAutofit fontScale="92500" lnSpcReduction="10000"/>
          </a:bodyPr>
          <a:lstStyle/>
          <a:p>
            <a:r>
              <a:rPr lang="en-US" dirty="0"/>
              <a:t>Suppose you need to test a complex system that interacts with a database </a:t>
            </a:r>
          </a:p>
          <a:p>
            <a:r>
              <a:rPr lang="en-US" dirty="0"/>
              <a:t>Querying the database takes a long time and is complex to set up </a:t>
            </a:r>
          </a:p>
          <a:p>
            <a:r>
              <a:rPr lang="en-US" dirty="0"/>
              <a:t>Besides, I don’t want my tests to corrupt my data </a:t>
            </a:r>
          </a:p>
          <a:p>
            <a:r>
              <a:rPr lang="en-US" dirty="0"/>
              <a:t>How do I write unit tests? </a:t>
            </a:r>
            <a:endParaRPr lang="en-US" dirty="0">
              <a:effectLst/>
            </a:endParaRPr>
          </a:p>
        </p:txBody>
      </p:sp>
    </p:spTree>
    <p:extLst>
      <p:ext uri="{BB962C8B-B14F-4D97-AF65-F5344CB8AC3E}">
        <p14:creationId xmlns:p14="http://schemas.microsoft.com/office/powerpoint/2010/main" val="265983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7504-5C33-F644-8EB7-484DF75DD207}"/>
              </a:ext>
            </a:extLst>
          </p:cNvPr>
          <p:cNvSpPr>
            <a:spLocks noGrp="1"/>
          </p:cNvSpPr>
          <p:nvPr>
            <p:ph type="title"/>
          </p:nvPr>
        </p:nvSpPr>
        <p:spPr/>
        <p:txBody>
          <a:bodyPr/>
          <a:lstStyle/>
          <a:p>
            <a:r>
              <a:rPr lang="en-US" dirty="0"/>
              <a:t>Stubs, fakes and mocks</a:t>
            </a:r>
          </a:p>
        </p:txBody>
      </p:sp>
      <p:sp>
        <p:nvSpPr>
          <p:cNvPr id="3" name="Content Placeholder 2">
            <a:extLst>
              <a:ext uri="{FF2B5EF4-FFF2-40B4-BE49-F238E27FC236}">
                <a16:creationId xmlns:a16="http://schemas.microsoft.com/office/drawing/2014/main" id="{7391D446-094B-2A4A-B97C-8EB97AFA398A}"/>
              </a:ext>
            </a:extLst>
          </p:cNvPr>
          <p:cNvSpPr>
            <a:spLocks noGrp="1"/>
          </p:cNvSpPr>
          <p:nvPr>
            <p:ph idx="1"/>
          </p:nvPr>
        </p:nvSpPr>
        <p:spPr>
          <a:xfrm>
            <a:off x="1141412" y="1946031"/>
            <a:ext cx="9905999" cy="4513384"/>
          </a:xfrm>
        </p:spPr>
        <p:txBody>
          <a:bodyPr>
            <a:normAutofit fontScale="92500" lnSpcReduction="20000"/>
          </a:bodyPr>
          <a:lstStyle/>
          <a:p>
            <a:r>
              <a:rPr lang="en-US" dirty="0"/>
              <a:t>Stub objects always return the same response </a:t>
            </a:r>
          </a:p>
          <a:p>
            <a:pPr lvl="1"/>
            <a:r>
              <a:rPr lang="en-US" dirty="0"/>
              <a:t>Every database query returns the same result </a:t>
            </a:r>
          </a:p>
          <a:p>
            <a:r>
              <a:rPr lang="en-US" dirty="0"/>
              <a:t>Fake objects behave correctly, but have a simplistic implementation </a:t>
            </a:r>
          </a:p>
          <a:p>
            <a:pPr lvl="1"/>
            <a:r>
              <a:rPr lang="en-US" dirty="0"/>
              <a:t>A fake database object has a list of database entries stored as a C# list </a:t>
            </a:r>
          </a:p>
          <a:p>
            <a:r>
              <a:rPr lang="en-US" dirty="0"/>
              <a:t>Mock objects also test that its calls satisfy constraints </a:t>
            </a:r>
          </a:p>
          <a:p>
            <a:pPr lvl="1"/>
            <a:r>
              <a:rPr lang="en-US" dirty="0"/>
              <a:t>The mock database knows about the database schema and also tests that queries are valid </a:t>
            </a:r>
            <a:endParaRPr lang="en-US" dirty="0">
              <a:effectLst/>
            </a:endParaRPr>
          </a:p>
        </p:txBody>
      </p:sp>
    </p:spTree>
    <p:extLst>
      <p:ext uri="{BB962C8B-B14F-4D97-AF65-F5344CB8AC3E}">
        <p14:creationId xmlns:p14="http://schemas.microsoft.com/office/powerpoint/2010/main" val="221375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836E-62A7-ED44-B085-43B4900241E5}"/>
              </a:ext>
            </a:extLst>
          </p:cNvPr>
          <p:cNvSpPr>
            <a:spLocks noGrp="1"/>
          </p:cNvSpPr>
          <p:nvPr>
            <p:ph type="title"/>
          </p:nvPr>
        </p:nvSpPr>
        <p:spPr>
          <a:xfrm>
            <a:off x="1141413" y="618518"/>
            <a:ext cx="9905998" cy="1478570"/>
          </a:xfrm>
        </p:spPr>
        <p:txBody>
          <a:bodyPr/>
          <a:lstStyle/>
          <a:p>
            <a:r>
              <a:rPr lang="en-US" dirty="0"/>
              <a:t>Unit testing: best practices</a:t>
            </a:r>
          </a:p>
        </p:txBody>
      </p:sp>
      <p:sp>
        <p:nvSpPr>
          <p:cNvPr id="3" name="Content Placeholder 2">
            <a:extLst>
              <a:ext uri="{FF2B5EF4-FFF2-40B4-BE49-F238E27FC236}">
                <a16:creationId xmlns:a16="http://schemas.microsoft.com/office/drawing/2014/main" id="{C402F4E3-51FA-D544-AC29-7D111CBA429B}"/>
              </a:ext>
            </a:extLst>
          </p:cNvPr>
          <p:cNvSpPr>
            <a:spLocks noGrp="1"/>
          </p:cNvSpPr>
          <p:nvPr>
            <p:ph idx="1"/>
          </p:nvPr>
        </p:nvSpPr>
        <p:spPr>
          <a:xfrm>
            <a:off x="1141413" y="1891862"/>
            <a:ext cx="9905999" cy="4296025"/>
          </a:xfrm>
        </p:spPr>
        <p:txBody>
          <a:bodyPr>
            <a:normAutofit/>
          </a:bodyPr>
          <a:lstStyle/>
          <a:p>
            <a:pPr marL="514350" indent="-514350">
              <a:buFont typeface="+mj-lt"/>
              <a:buAutoNum type="arabicPeriod"/>
            </a:pPr>
            <a:r>
              <a:rPr lang="en-US"/>
              <a:t>Make sure your tests test one thing and one thing only </a:t>
            </a:r>
          </a:p>
          <a:p>
            <a:pPr marL="514350" indent="-514350">
              <a:buFont typeface="+mj-lt"/>
              <a:buAutoNum type="arabicPeriod"/>
            </a:pPr>
            <a:r>
              <a:rPr lang="en-US"/>
              <a:t>Write unit tests as you go; preferably before you write the code you are testing against </a:t>
            </a:r>
          </a:p>
          <a:p>
            <a:pPr marL="514350" indent="-514350">
              <a:buFont typeface="+mj-lt"/>
              <a:buAutoNum type="arabicPeriod"/>
            </a:pPr>
            <a:r>
              <a:rPr lang="en-US"/>
              <a:t>Do not unit test the GUI </a:t>
            </a:r>
          </a:p>
          <a:p>
            <a:pPr marL="514350" indent="-514350">
              <a:buFont typeface="+mj-lt"/>
              <a:buAutoNum type="arabicPeriod"/>
            </a:pPr>
            <a:r>
              <a:rPr lang="en-US"/>
              <a:t>Minimize the dependencies of your tests </a:t>
            </a:r>
          </a:p>
          <a:p>
            <a:pPr marL="514350" indent="-514350">
              <a:buFont typeface="+mj-lt"/>
              <a:buAutoNum type="arabicPeriod"/>
            </a:pPr>
            <a:r>
              <a:rPr lang="en-US"/>
              <a:t>Mock behavior with mocks</a:t>
            </a:r>
            <a:endParaRPr lang="en-US" dirty="0">
              <a:effectLst/>
            </a:endParaRPr>
          </a:p>
        </p:txBody>
      </p:sp>
    </p:spTree>
    <p:extLst>
      <p:ext uri="{BB962C8B-B14F-4D97-AF65-F5344CB8AC3E}">
        <p14:creationId xmlns:p14="http://schemas.microsoft.com/office/powerpoint/2010/main" val="360733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AB5-7B96-A542-8E47-18712BD5FFB1}"/>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EFF60229-26DD-7844-AD51-D8F9D02F446D}"/>
              </a:ext>
            </a:extLst>
          </p:cNvPr>
          <p:cNvSpPr>
            <a:spLocks noGrp="1"/>
          </p:cNvSpPr>
          <p:nvPr>
            <p:ph idx="1"/>
          </p:nvPr>
        </p:nvSpPr>
        <p:spPr/>
        <p:txBody>
          <a:bodyPr>
            <a:normAutofit fontScale="77500" lnSpcReduction="20000"/>
          </a:bodyPr>
          <a:lstStyle/>
          <a:p>
            <a:pPr marL="0" indent="0">
              <a:buNone/>
            </a:pPr>
            <a:r>
              <a:rPr lang="en-US" dirty="0"/>
              <a:t>With the rise of Agile methodologies, </a:t>
            </a:r>
            <a:r>
              <a:rPr lang="en-US" i="1" dirty="0"/>
              <a:t>Test-driven development</a:t>
            </a:r>
            <a:r>
              <a:rPr lang="en-US" dirty="0"/>
              <a:t> has gained a lot of attraction in the past years </a:t>
            </a:r>
          </a:p>
          <a:p>
            <a:pPr marL="514350" indent="-514350">
              <a:buFont typeface="+mj-lt"/>
              <a:buAutoNum type="arabicPeriod"/>
            </a:pPr>
            <a:r>
              <a:rPr lang="en-US" dirty="0"/>
              <a:t>Start the iteration by writing tests </a:t>
            </a:r>
          </a:p>
          <a:p>
            <a:pPr marL="514350" indent="-514350">
              <a:buFont typeface="+mj-lt"/>
              <a:buAutoNum type="arabicPeriod"/>
            </a:pPr>
            <a:r>
              <a:rPr lang="en-US" dirty="0"/>
              <a:t>Add code that makes the tests pass </a:t>
            </a:r>
          </a:p>
          <a:p>
            <a:pPr marL="514350" indent="-514350">
              <a:buFont typeface="+mj-lt"/>
              <a:buAutoNum type="arabicPeriod"/>
            </a:pPr>
            <a:r>
              <a:rPr lang="en-US" dirty="0"/>
              <a:t>Refactor your solution </a:t>
            </a:r>
          </a:p>
          <a:p>
            <a:pPr marL="0" indent="0">
              <a:buNone/>
            </a:pPr>
            <a:r>
              <a:rPr lang="en-US" dirty="0"/>
              <a:t>This approach is sometimes summarized as ‘red-green-refactor’ </a:t>
            </a:r>
          </a:p>
          <a:p>
            <a:pPr marL="0" indent="0">
              <a:buNone/>
            </a:pPr>
            <a:r>
              <a:rPr lang="en-US" b="1" dirty="0"/>
              <a:t>Question</a:t>
            </a:r>
            <a:r>
              <a:rPr lang="en-US" dirty="0"/>
              <a:t>: What might the benefits of this approach be? </a:t>
            </a:r>
            <a:endParaRPr lang="en-US" dirty="0">
              <a:effectLst/>
            </a:endParaRPr>
          </a:p>
        </p:txBody>
      </p:sp>
    </p:spTree>
    <p:extLst>
      <p:ext uri="{BB962C8B-B14F-4D97-AF65-F5344CB8AC3E}">
        <p14:creationId xmlns:p14="http://schemas.microsoft.com/office/powerpoint/2010/main" val="78434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4A7D8-F3F2-D940-9DCD-0E71F81EC7F3}"/>
              </a:ext>
            </a:extLst>
          </p:cNvPr>
          <p:cNvSpPr>
            <a:spLocks noGrp="1"/>
          </p:cNvSpPr>
          <p:nvPr>
            <p:ph type="title"/>
          </p:nvPr>
        </p:nvSpPr>
        <p:spPr>
          <a:xfrm>
            <a:off x="1141413" y="618518"/>
            <a:ext cx="9905998" cy="1478570"/>
          </a:xfrm>
        </p:spPr>
        <p:txBody>
          <a:bodyPr>
            <a:normAutofit/>
          </a:bodyPr>
          <a:lstStyle/>
          <a:p>
            <a:r>
              <a:rPr lang="en-US" dirty="0"/>
              <a:t>Benefits of TDD</a:t>
            </a:r>
          </a:p>
        </p:txBody>
      </p:sp>
      <p:graphicFrame>
        <p:nvGraphicFramePr>
          <p:cNvPr id="13" name="Content Placeholder 2">
            <a:extLst>
              <a:ext uri="{FF2B5EF4-FFF2-40B4-BE49-F238E27FC236}">
                <a16:creationId xmlns:a16="http://schemas.microsoft.com/office/drawing/2014/main" id="{22C8F617-4E85-4222-9679-1057A510CBFC}"/>
              </a:ext>
            </a:extLst>
          </p:cNvPr>
          <p:cNvGraphicFramePr>
            <a:graphicFrameLocks noGrp="1"/>
          </p:cNvGraphicFramePr>
          <p:nvPr>
            <p:ph idx="1"/>
            <p:extLst>
              <p:ext uri="{D42A27DB-BD31-4B8C-83A1-F6EECF244321}">
                <p14:modId xmlns:p14="http://schemas.microsoft.com/office/powerpoint/2010/main" val="75407127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70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a:xfrm>
            <a:off x="1141411" y="748240"/>
            <a:ext cx="9906000" cy="1117073"/>
          </a:xfrm>
        </p:spPr>
        <p:txBody>
          <a:bodyPr>
            <a:normAutofit/>
          </a:bodyPr>
          <a:lstStyle/>
          <a:p>
            <a:pPr algn="ctr"/>
            <a:r>
              <a:rPr lang="en-US" sz="4000" dirty="0"/>
              <a:t>Why test software?</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206500" y="2249487"/>
            <a:ext cx="9840911" cy="3541714"/>
          </a:xfrm>
        </p:spPr>
        <p:txBody>
          <a:bodyPr anchor="t">
            <a:normAutofit fontScale="85000" lnSpcReduction="20000"/>
          </a:bodyPr>
          <a:lstStyle/>
          <a:p>
            <a:r>
              <a:rPr lang="en-US" dirty="0"/>
              <a:t>Test software to try and break things to find bugs</a:t>
            </a:r>
          </a:p>
          <a:p>
            <a:r>
              <a:rPr lang="en-US" dirty="0"/>
              <a:t>Test that your software has been installed correctly </a:t>
            </a:r>
          </a:p>
          <a:p>
            <a:r>
              <a:rPr lang="en-US" dirty="0"/>
              <a:t>Test that code changes (new features or bug fixes) do not introduce new bugs </a:t>
            </a:r>
          </a:p>
          <a:p>
            <a:r>
              <a:rPr lang="en-US" dirty="0"/>
              <a:t>Test performance, security, usability, accessibility, or any non-functional requirements </a:t>
            </a:r>
          </a:p>
          <a:p>
            <a:r>
              <a:rPr lang="en-US" dirty="0"/>
              <a:t>... </a:t>
            </a:r>
            <a:endParaRPr lang="en-US" dirty="0">
              <a:effectLst/>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845738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5952D66-01FB-BD46-8D8F-9052AD623946}"/>
              </a:ext>
            </a:extLst>
          </p:cNvPr>
          <p:cNvSpPr>
            <a:spLocks noGrp="1"/>
          </p:cNvSpPr>
          <p:nvPr>
            <p:ph type="title"/>
          </p:nvPr>
        </p:nvSpPr>
        <p:spPr>
          <a:xfrm>
            <a:off x="1141413" y="1082673"/>
            <a:ext cx="2869416" cy="4708528"/>
          </a:xfrm>
        </p:spPr>
        <p:txBody>
          <a:bodyPr>
            <a:normAutofit/>
          </a:bodyPr>
          <a:lstStyle/>
          <a:p>
            <a:pPr algn="r"/>
            <a:r>
              <a:rPr lang="en-US" sz="4000"/>
              <a:t>Material covered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FA0ADE-63B3-D648-996F-BC5701C2F01A}"/>
              </a:ext>
            </a:extLst>
          </p:cNvPr>
          <p:cNvSpPr>
            <a:spLocks noGrp="1"/>
          </p:cNvSpPr>
          <p:nvPr>
            <p:ph idx="1"/>
          </p:nvPr>
        </p:nvSpPr>
        <p:spPr>
          <a:xfrm>
            <a:off x="5297763" y="1082673"/>
            <a:ext cx="5751237" cy="4708528"/>
          </a:xfrm>
        </p:spPr>
        <p:txBody>
          <a:bodyPr anchor="ctr">
            <a:normAutofit/>
          </a:bodyPr>
          <a:lstStyle/>
          <a:p>
            <a:r>
              <a:rPr lang="en-US" sz="1800"/>
              <a:t>Refactoring. Martin Fowler.</a:t>
            </a:r>
          </a:p>
          <a:p>
            <a:r>
              <a:rPr lang="en-US" sz="1800"/>
              <a:t>Verifying Code by Using Unit Tests. MSDN. Available online. </a:t>
            </a:r>
            <a:endParaRPr lang="en-US" sz="1800">
              <a:effectLst/>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7270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What to test?</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p:txBody>
          <a:bodyPr>
            <a:normAutofit fontScale="85000" lnSpcReduction="20000"/>
          </a:bodyPr>
          <a:lstStyle/>
          <a:p>
            <a:r>
              <a:rPr lang="en-US" dirty="0"/>
              <a:t>Acceptance testing – test that the user accepts the final product </a:t>
            </a:r>
          </a:p>
          <a:p>
            <a:r>
              <a:rPr lang="en-US" dirty="0"/>
              <a:t>System testing – test an entire system, before handing it over to end users </a:t>
            </a:r>
          </a:p>
          <a:p>
            <a:r>
              <a:rPr lang="en-US" dirty="0"/>
              <a:t>Integration testing – test that different software components (that may have been tested individually) work together </a:t>
            </a:r>
          </a:p>
          <a:p>
            <a:r>
              <a:rPr lang="en-US" dirty="0"/>
              <a:t>Regression testing – tests that run nightly to check for new bugs </a:t>
            </a:r>
          </a:p>
          <a:p>
            <a:r>
              <a:rPr lang="en-US" dirty="0"/>
              <a:t>Unit testing – testing individual software units </a:t>
            </a:r>
            <a:endParaRPr lang="en-US" dirty="0">
              <a:effectLst/>
            </a:endParaRPr>
          </a:p>
        </p:txBody>
      </p:sp>
    </p:spTree>
    <p:extLst>
      <p:ext uri="{BB962C8B-B14F-4D97-AF65-F5344CB8AC3E}">
        <p14:creationId xmlns:p14="http://schemas.microsoft.com/office/powerpoint/2010/main" val="314838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2228850"/>
            <a:ext cx="9905999" cy="4429129"/>
          </a:xfrm>
        </p:spPr>
        <p:txBody>
          <a:bodyPr>
            <a:normAutofit/>
          </a:bodyPr>
          <a:lstStyle/>
          <a:p>
            <a:pPr marL="0" indent="0">
              <a:buNone/>
            </a:pPr>
            <a:r>
              <a:rPr lang="en-US" i="1" dirty="0"/>
              <a:t>Unit testing is a method by which individual units of source code, sets of one or more computer program modules together with associated control data, usage procedures, and operating procedures, are tested to determine if they are fit for use. </a:t>
            </a:r>
            <a:endParaRPr lang="en-US" i="1" dirty="0">
              <a:effectLst/>
            </a:endParaRPr>
          </a:p>
        </p:txBody>
      </p:sp>
    </p:spTree>
    <p:extLst>
      <p:ext uri="{BB962C8B-B14F-4D97-AF65-F5344CB8AC3E}">
        <p14:creationId xmlns:p14="http://schemas.microsoft.com/office/powerpoint/2010/main" val="169751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C18-B922-A045-B683-96D79B0EE5DE}"/>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84FE4343-2B70-A949-BB8E-2446FD1A1932}"/>
              </a:ext>
            </a:extLst>
          </p:cNvPr>
          <p:cNvSpPr>
            <a:spLocks noGrp="1"/>
          </p:cNvSpPr>
          <p:nvPr>
            <p:ph idx="1"/>
          </p:nvPr>
        </p:nvSpPr>
        <p:spPr/>
        <p:txBody>
          <a:bodyPr>
            <a:normAutofit fontScale="92500" lnSpcReduction="10000"/>
          </a:bodyPr>
          <a:lstStyle/>
          <a:p>
            <a:r>
              <a:rPr lang="en-US" dirty="0"/>
              <a:t>Test one unit at a time </a:t>
            </a:r>
          </a:p>
          <a:p>
            <a:r>
              <a:rPr lang="en-US" dirty="0"/>
              <a:t>Don’t test code that will not break, like getters and setters – focus on the difficult parts </a:t>
            </a:r>
          </a:p>
          <a:p>
            <a:r>
              <a:rPr lang="en-US" dirty="0"/>
              <a:t>Tests are code too </a:t>
            </a:r>
          </a:p>
          <a:p>
            <a:pPr lvl="1"/>
            <a:r>
              <a:rPr lang="en-US" dirty="0"/>
              <a:t>Choose meaningful names (</a:t>
            </a:r>
            <a:r>
              <a:rPr lang="en-US" dirty="0" err="1"/>
              <a:t>testSuccessfulTransfer</a:t>
            </a:r>
            <a:r>
              <a:rPr lang="en-US" dirty="0"/>
              <a:t> rather than test3)</a:t>
            </a:r>
          </a:p>
          <a:p>
            <a:pPr lvl="1"/>
            <a:r>
              <a:rPr lang="en-US" dirty="0"/>
              <a:t>Organize tests, just as you would organize other code </a:t>
            </a:r>
            <a:endParaRPr lang="en-US" dirty="0">
              <a:effectLst/>
            </a:endParaRPr>
          </a:p>
        </p:txBody>
      </p:sp>
    </p:spTree>
    <p:extLst>
      <p:ext uri="{BB962C8B-B14F-4D97-AF65-F5344CB8AC3E}">
        <p14:creationId xmlns:p14="http://schemas.microsoft.com/office/powerpoint/2010/main" val="263340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5"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6"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t>Example: testing bank account software</a:t>
            </a:r>
          </a:p>
        </p:txBody>
      </p:sp>
      <p:sp>
        <p:nvSpPr>
          <p:cNvPr id="130" name="Round Diagonal Corner Rectangle 6">
            <a:extLst>
              <a:ext uri="{FF2B5EF4-FFF2-40B4-BE49-F238E27FC236}">
                <a16:creationId xmlns:a16="http://schemas.microsoft.com/office/drawing/2014/main" id="{E09A2029-AF5D-4464-9B5F-01E54A01B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B7AF13-6458-FE4B-96B5-EE058F48F71B}"/>
              </a:ext>
            </a:extLst>
          </p:cNvPr>
          <p:cNvPicPr>
            <a:picLocks noChangeAspect="1"/>
          </p:cNvPicPr>
          <p:nvPr/>
        </p:nvPicPr>
        <p:blipFill>
          <a:blip r:embed="rId4"/>
          <a:stretch>
            <a:fillRect/>
          </a:stretch>
        </p:blipFill>
        <p:spPr>
          <a:xfrm>
            <a:off x="1124347" y="2383928"/>
            <a:ext cx="4635583" cy="2082652"/>
          </a:xfrm>
          <a:prstGeom prst="rect">
            <a:avLst/>
          </a:prstGeom>
        </p:spPr>
      </p:pic>
    </p:spTree>
    <p:extLst>
      <p:ext uri="{BB962C8B-B14F-4D97-AF65-F5344CB8AC3E}">
        <p14:creationId xmlns:p14="http://schemas.microsoft.com/office/powerpoint/2010/main" val="206201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7FEE7B-B63F-D648-A3A5-38F827E2211D}"/>
              </a:ext>
            </a:extLst>
          </p:cNvPr>
          <p:cNvSpPr txBox="1">
            <a:spLocks/>
          </p:cNvSpPr>
          <p:nvPr/>
        </p:nvSpPr>
        <p:spPr>
          <a:xfrm>
            <a:off x="1081591" y="2097088"/>
            <a:ext cx="10025641" cy="4462853"/>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bg1"/>
                </a:solidFill>
                <a:latin typeface="Lucida Console" panose="020B0609040504020204" pitchFamily="49" charset="0"/>
              </a:rPr>
              <a:t>public void Debit(double amount) { </a:t>
            </a:r>
          </a:p>
          <a:p>
            <a:pPr marL="0" indent="0">
              <a:buNone/>
            </a:pPr>
            <a:r>
              <a:rPr lang="en-US" sz="2000" dirty="0">
                <a:solidFill>
                  <a:schemeClr val="bg1"/>
                </a:solidFill>
                <a:latin typeface="Lucida Console" panose="020B0609040504020204" pitchFamily="49" charset="0"/>
              </a:rPr>
              <a:t>	if (</a:t>
            </a:r>
            <a:r>
              <a:rPr lang="en-US" sz="2000" dirty="0" err="1">
                <a:solidFill>
                  <a:schemeClr val="bg1"/>
                </a:solidFill>
                <a:latin typeface="Lucida Console" panose="020B0609040504020204" pitchFamily="49" charset="0"/>
              </a:rPr>
              <a:t>isFrozen</a:t>
            </a: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throw new Exception("Account frozen"); </a:t>
            </a:r>
          </a:p>
          <a:p>
            <a:pPr marL="0" indent="0">
              <a:buNone/>
            </a:pP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if (amount &gt; balance || amount &lt; 0) { </a:t>
            </a:r>
          </a:p>
          <a:p>
            <a:pPr marL="0" indent="0">
              <a:buNone/>
            </a:pPr>
            <a:r>
              <a:rPr lang="en-US" sz="2000" dirty="0">
                <a:solidFill>
                  <a:schemeClr val="bg1"/>
                </a:solidFill>
                <a:latin typeface="Lucida Console" panose="020B0609040504020204" pitchFamily="49" charset="0"/>
              </a:rPr>
              <a:t>		throw new </a:t>
            </a:r>
            <a:r>
              <a:rPr lang="en-US" sz="2000" dirty="0" err="1">
                <a:solidFill>
                  <a:schemeClr val="bg1"/>
                </a:solidFill>
                <a:latin typeface="Lucida Console" panose="020B0609040504020204" pitchFamily="49" charset="0"/>
              </a:rPr>
              <a:t>ArgumentOutOfRangeException</a:t>
            </a:r>
            <a:r>
              <a:rPr lang="en-US" sz="2000" dirty="0">
                <a:solidFill>
                  <a:schemeClr val="bg1"/>
                </a:solidFill>
                <a:latin typeface="Lucida Console" panose="020B0609040504020204" pitchFamily="49" charset="0"/>
              </a:rPr>
              <a:t>("amount"); </a:t>
            </a:r>
          </a:p>
          <a:p>
            <a:pPr marL="0" indent="0">
              <a:buNone/>
            </a:pP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balance -= amount; </a:t>
            </a:r>
          </a:p>
          <a:p>
            <a:pPr marL="0" indent="0">
              <a:buNone/>
            </a:pPr>
            <a:r>
              <a:rPr lang="en-US" sz="2000" dirty="0">
                <a:solidFill>
                  <a:schemeClr val="bg1"/>
                </a:solidFill>
                <a:latin typeface="Lucida Console" panose="020B0609040504020204" pitchFamily="49" charset="0"/>
              </a:rPr>
              <a:t>} </a:t>
            </a:r>
            <a:endParaRPr lang="en-US" sz="2000" dirty="0">
              <a:solidFill>
                <a:schemeClr val="bg1"/>
              </a:solidFill>
              <a:effectLst/>
              <a:latin typeface="Lucida Console" panose="020B0609040504020204" pitchFamily="49" charset="0"/>
            </a:endParaRPr>
          </a:p>
        </p:txBody>
      </p:sp>
      <p:sp>
        <p:nvSpPr>
          <p:cNvPr id="7" name="Title 1">
            <a:extLst>
              <a:ext uri="{FF2B5EF4-FFF2-40B4-BE49-F238E27FC236}">
                <a16:creationId xmlns:a16="http://schemas.microsoft.com/office/drawing/2014/main" id="{48D71E0B-61C1-9740-A01F-CE061F8F51C0}"/>
              </a:ext>
            </a:extLst>
          </p:cNvPr>
          <p:cNvSpPr>
            <a:spLocks noGrp="1"/>
          </p:cNvSpPr>
          <p:nvPr>
            <p:ph type="title"/>
          </p:nvPr>
        </p:nvSpPr>
        <p:spPr>
          <a:xfrm>
            <a:off x="1141413" y="618518"/>
            <a:ext cx="9905998" cy="1478570"/>
          </a:xfrm>
        </p:spPr>
        <p:txBody>
          <a:bodyPr/>
          <a:lstStyle/>
          <a:p>
            <a:r>
              <a:rPr lang="en-US" dirty="0"/>
              <a:t>Debit implementation</a:t>
            </a:r>
          </a:p>
        </p:txBody>
      </p:sp>
    </p:spTree>
    <p:extLst>
      <p:ext uri="{BB962C8B-B14F-4D97-AF65-F5344CB8AC3E}">
        <p14:creationId xmlns:p14="http://schemas.microsoft.com/office/powerpoint/2010/main" val="162517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7FEE7B-B63F-D648-A3A5-38F827E2211D}"/>
              </a:ext>
            </a:extLst>
          </p:cNvPr>
          <p:cNvSpPr txBox="1">
            <a:spLocks/>
          </p:cNvSpPr>
          <p:nvPr/>
        </p:nvSpPr>
        <p:spPr>
          <a:xfrm>
            <a:off x="1081591" y="2097088"/>
            <a:ext cx="10025641" cy="4462853"/>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bg1"/>
                </a:solidFill>
                <a:latin typeface="Lucida Console" panose="020B0609040504020204" pitchFamily="49" charset="0"/>
              </a:rPr>
              <a:t>public void Credit(double amount) { </a:t>
            </a:r>
          </a:p>
          <a:p>
            <a:pPr marL="0" indent="0">
              <a:buNone/>
            </a:pPr>
            <a:r>
              <a:rPr lang="en-US" sz="2000" dirty="0">
                <a:solidFill>
                  <a:schemeClr val="bg1"/>
                </a:solidFill>
                <a:latin typeface="Lucida Console" panose="020B0609040504020204" pitchFamily="49" charset="0"/>
              </a:rPr>
              <a:t>	if (</a:t>
            </a:r>
            <a:r>
              <a:rPr lang="en-US" sz="2000" dirty="0" err="1">
                <a:solidFill>
                  <a:schemeClr val="bg1"/>
                </a:solidFill>
                <a:latin typeface="Lucida Console" panose="020B0609040504020204" pitchFamily="49" charset="0"/>
              </a:rPr>
              <a:t>isFrozen</a:t>
            </a: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throw new Exception("Account frozen"); </a:t>
            </a:r>
          </a:p>
          <a:p>
            <a:pPr marL="0" indent="0">
              <a:buNone/>
            </a:pP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if (amount &lt; 0) { </a:t>
            </a:r>
          </a:p>
          <a:p>
            <a:pPr marL="0" indent="0">
              <a:buNone/>
            </a:pPr>
            <a:r>
              <a:rPr lang="en-US" sz="2000" dirty="0">
                <a:solidFill>
                  <a:schemeClr val="bg1"/>
                </a:solidFill>
                <a:latin typeface="Lucida Console" panose="020B0609040504020204" pitchFamily="49" charset="0"/>
              </a:rPr>
              <a:t>		throw new </a:t>
            </a:r>
            <a:r>
              <a:rPr lang="en-US" sz="2000" dirty="0" err="1">
                <a:solidFill>
                  <a:schemeClr val="bg1"/>
                </a:solidFill>
                <a:latin typeface="Lucida Console" panose="020B0609040504020204" pitchFamily="49" charset="0"/>
              </a:rPr>
              <a:t>ArgumentOutOfRangeException</a:t>
            </a:r>
            <a:r>
              <a:rPr lang="en-US" sz="2000" dirty="0">
                <a:solidFill>
                  <a:schemeClr val="bg1"/>
                </a:solidFill>
                <a:latin typeface="Lucida Console" panose="020B0609040504020204" pitchFamily="49" charset="0"/>
              </a:rPr>
              <a:t>("amount"); </a:t>
            </a:r>
          </a:p>
          <a:p>
            <a:pPr marL="0" indent="0">
              <a:buNone/>
            </a:pPr>
            <a:r>
              <a:rPr lang="en-US" sz="2000" dirty="0">
                <a:solidFill>
                  <a:schemeClr val="bg1"/>
                </a:solidFill>
                <a:latin typeface="Lucida Console" panose="020B0609040504020204" pitchFamily="49" charset="0"/>
              </a:rPr>
              <a:t>	} </a:t>
            </a:r>
          </a:p>
          <a:p>
            <a:pPr marL="0" indent="0">
              <a:buNone/>
            </a:pPr>
            <a:r>
              <a:rPr lang="en-US" sz="2000" dirty="0">
                <a:solidFill>
                  <a:schemeClr val="bg1"/>
                </a:solidFill>
                <a:latin typeface="Lucida Console" panose="020B0609040504020204" pitchFamily="49" charset="0"/>
              </a:rPr>
              <a:t>	balance += amount; </a:t>
            </a:r>
          </a:p>
          <a:p>
            <a:pPr marL="0" indent="0">
              <a:buNone/>
            </a:pPr>
            <a:r>
              <a:rPr lang="en-US" sz="2000" dirty="0">
                <a:solidFill>
                  <a:schemeClr val="bg1"/>
                </a:solidFill>
                <a:latin typeface="Lucida Console" panose="020B0609040504020204" pitchFamily="49" charset="0"/>
              </a:rPr>
              <a:t>} </a:t>
            </a:r>
            <a:endParaRPr lang="en-US" sz="2000" dirty="0">
              <a:solidFill>
                <a:schemeClr val="bg1"/>
              </a:solidFill>
              <a:effectLst/>
              <a:latin typeface="Lucida Console" panose="020B0609040504020204" pitchFamily="49" charset="0"/>
            </a:endParaRPr>
          </a:p>
        </p:txBody>
      </p:sp>
      <p:sp>
        <p:nvSpPr>
          <p:cNvPr id="7" name="Title 1">
            <a:extLst>
              <a:ext uri="{FF2B5EF4-FFF2-40B4-BE49-F238E27FC236}">
                <a16:creationId xmlns:a16="http://schemas.microsoft.com/office/drawing/2014/main" id="{48D71E0B-61C1-9740-A01F-CE061F8F51C0}"/>
              </a:ext>
            </a:extLst>
          </p:cNvPr>
          <p:cNvSpPr>
            <a:spLocks noGrp="1"/>
          </p:cNvSpPr>
          <p:nvPr>
            <p:ph type="title"/>
          </p:nvPr>
        </p:nvSpPr>
        <p:spPr>
          <a:xfrm>
            <a:off x="1141413" y="618518"/>
            <a:ext cx="9905998" cy="1478570"/>
          </a:xfrm>
        </p:spPr>
        <p:txBody>
          <a:bodyPr/>
          <a:lstStyle/>
          <a:p>
            <a:r>
              <a:rPr lang="en-US" dirty="0"/>
              <a:t>Credit implementation</a:t>
            </a:r>
          </a:p>
        </p:txBody>
      </p:sp>
    </p:spTree>
    <p:extLst>
      <p:ext uri="{BB962C8B-B14F-4D97-AF65-F5344CB8AC3E}">
        <p14:creationId xmlns:p14="http://schemas.microsoft.com/office/powerpoint/2010/main" val="7655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8E5-F65B-1842-B0D1-8F8BB88DBA1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66F31AD9-62C0-9D49-9A24-24A21B236F3B}"/>
              </a:ext>
            </a:extLst>
          </p:cNvPr>
          <p:cNvSpPr>
            <a:spLocks noGrp="1"/>
          </p:cNvSpPr>
          <p:nvPr>
            <p:ph idx="1"/>
          </p:nvPr>
        </p:nvSpPr>
        <p:spPr/>
        <p:txBody>
          <a:bodyPr>
            <a:normAutofit fontScale="85000" lnSpcReduction="10000"/>
          </a:bodyPr>
          <a:lstStyle/>
          <a:p>
            <a:r>
              <a:rPr lang="en-US" dirty="0"/>
              <a:t>Test that tricky functions compute the right thing. . . </a:t>
            </a:r>
          </a:p>
          <a:p>
            <a:r>
              <a:rPr lang="en-US" dirty="0"/>
              <a:t>. . . but also test that exceptional cases get triggered! </a:t>
            </a:r>
          </a:p>
          <a:p>
            <a:r>
              <a:rPr lang="en-US" dirty="0"/>
              <a:t>Tests are typically written using assertions. </a:t>
            </a:r>
          </a:p>
          <a:p>
            <a:pPr lvl="1"/>
            <a:r>
              <a:rPr lang="en-US" dirty="0"/>
              <a:t>An assertion is passed a Boolean expression</a:t>
            </a:r>
          </a:p>
          <a:p>
            <a:pPr lvl="1"/>
            <a:r>
              <a:rPr lang="en-US" dirty="0"/>
              <a:t>If the expression evaluates to True, nothing happens and the test passes</a:t>
            </a:r>
          </a:p>
          <a:p>
            <a:pPr lvl="1"/>
            <a:r>
              <a:rPr lang="en-US" dirty="0"/>
              <a:t>…otherwise the assertion throws an error, and possibly reports debugging information </a:t>
            </a:r>
            <a:endParaRPr lang="en-US" dirty="0">
              <a:effectLst/>
            </a:endParaRPr>
          </a:p>
        </p:txBody>
      </p:sp>
    </p:spTree>
    <p:extLst>
      <p:ext uri="{BB962C8B-B14F-4D97-AF65-F5344CB8AC3E}">
        <p14:creationId xmlns:p14="http://schemas.microsoft.com/office/powerpoint/2010/main" val="2637013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17</TotalTime>
  <Words>773</Words>
  <Application>Microsoft Macintosh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Lucida Console</vt:lpstr>
      <vt:lpstr>Tw Cen MT</vt:lpstr>
      <vt:lpstr>Circuit</vt:lpstr>
      <vt:lpstr>Modelleren en Systeemontwerp</vt:lpstr>
      <vt:lpstr>Why test software?</vt:lpstr>
      <vt:lpstr>What to test?</vt:lpstr>
      <vt:lpstr>Unit testing</vt:lpstr>
      <vt:lpstr>Unit testing</vt:lpstr>
      <vt:lpstr>Example: testing bank account software</vt:lpstr>
      <vt:lpstr>Debit implementation</vt:lpstr>
      <vt:lpstr>Credit implementation</vt:lpstr>
      <vt:lpstr>Testing…</vt:lpstr>
      <vt:lpstr>A first unit test</vt:lpstr>
      <vt:lpstr>Another unit test</vt:lpstr>
      <vt:lpstr>What is missing?</vt:lpstr>
      <vt:lpstr>How to test?</vt:lpstr>
      <vt:lpstr>Testing in visual studio</vt:lpstr>
      <vt:lpstr>Unit testing complex systems</vt:lpstr>
      <vt:lpstr>Stubs, fakes and mocks</vt:lpstr>
      <vt:lpstr>Unit testing: best practices</vt:lpstr>
      <vt:lpstr>Test-driven development</vt:lpstr>
      <vt:lpstr>Benefits of TDD</vt:lpstr>
      <vt:lpstr>Material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Egges, J. (Arjan)</dc:creator>
  <cp:lastModifiedBy>Egges, J. (Arjan)</cp:lastModifiedBy>
  <cp:revision>2</cp:revision>
  <dcterms:created xsi:type="dcterms:W3CDTF">2019-10-11T14:04:05Z</dcterms:created>
  <dcterms:modified xsi:type="dcterms:W3CDTF">2019-10-11T14:22:47Z</dcterms:modified>
</cp:coreProperties>
</file>