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270" r:id="rId4"/>
    <p:sldId id="272" r:id="rId5"/>
    <p:sldId id="273" r:id="rId6"/>
    <p:sldId id="275" r:id="rId7"/>
    <p:sldId id="338" r:id="rId8"/>
    <p:sldId id="356" r:id="rId9"/>
    <p:sldId id="346" r:id="rId10"/>
    <p:sldId id="357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416" r:id="rId23"/>
    <p:sldId id="417" r:id="rId24"/>
    <p:sldId id="420" r:id="rId25"/>
    <p:sldId id="419" r:id="rId26"/>
    <p:sldId id="418" r:id="rId27"/>
    <p:sldId id="421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66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by Contract, Hoare logic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i="1" dirty="0"/>
              <a:t>The major cause of the software crisis is that the machines have become several orders of magnitude more powerful! To put it quite bluntly: as long as there were no machines, programming was no problem at all; when we had a few weak computers, programming became a mild problem, and now we have gigantic computers, programming has become an equally gigantic problem.</a:t>
            </a:r>
          </a:p>
          <a:p>
            <a:pPr marL="0" indent="0">
              <a:buNone/>
            </a:pPr>
            <a:r>
              <a:rPr lang="en-US" dirty="0" err="1"/>
              <a:t>Edsger</a:t>
            </a:r>
            <a:r>
              <a:rPr lang="en-US" dirty="0"/>
              <a:t> Dijkstra, The Humble Programmer, Turing Award Acceptance </a:t>
            </a:r>
            <a:r>
              <a:rPr lang="en-US" dirty="0" err="1"/>
              <a:t>Speach</a:t>
            </a:r>
            <a:r>
              <a:rPr lang="en-US" dirty="0"/>
              <a:t>, 1972</a:t>
            </a:r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4061-DC98-CF42-9785-91097044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suddenly becoming a lot more complex.</a:t>
            </a:r>
          </a:p>
          <a:p>
            <a:r>
              <a:rPr lang="en-US" dirty="0"/>
              <a:t>How can we cope with this complexity?</a:t>
            </a:r>
          </a:p>
          <a:p>
            <a:r>
              <a:rPr lang="en-US" dirty="0"/>
              <a:t>Note that these issues were already identified before the era of OO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7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B429-68A8-604A-853D-CAA69CCE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structured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C35BD-C5F3-E24D-AEAD-48D20B6C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56" y="2097088"/>
            <a:ext cx="3201498" cy="319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CF602-5DD9-0349-9B05-5E373751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4" y="2097088"/>
            <a:ext cx="3206751" cy="3206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6047DF-A280-1745-9363-3DA28307494C}"/>
              </a:ext>
            </a:extLst>
          </p:cNvPr>
          <p:cNvSpPr txBox="1"/>
          <p:nvPr/>
        </p:nvSpPr>
        <p:spPr>
          <a:xfrm>
            <a:off x="2539817" y="5500688"/>
            <a:ext cx="283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Edsger</a:t>
            </a:r>
            <a:r>
              <a:rPr lang="en-US" dirty="0"/>
              <a:t> Dijkstra (1930-2002)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58919-B067-D34F-9372-0F5E5F87E1D0}"/>
              </a:ext>
            </a:extLst>
          </p:cNvPr>
          <p:cNvSpPr txBox="1"/>
          <p:nvPr/>
        </p:nvSpPr>
        <p:spPr>
          <a:xfrm>
            <a:off x="7038385" y="5500688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Tony Hoare(1934)</a:t>
            </a:r>
          </a:p>
        </p:txBody>
      </p:sp>
    </p:spTree>
    <p:extLst>
      <p:ext uri="{BB962C8B-B14F-4D97-AF65-F5344CB8AC3E}">
        <p14:creationId xmlns:p14="http://schemas.microsoft.com/office/powerpoint/2010/main" val="86383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B992-1E6B-BD42-B80C-8DA06B98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91A-DB5C-1845-9D47-C9137577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{P} C {Q}</a:t>
            </a:r>
          </a:p>
          <a:p>
            <a:pPr marL="0" indent="0">
              <a:buNone/>
            </a:pPr>
            <a:r>
              <a:rPr lang="en-US" dirty="0"/>
              <a:t>Read as:</a:t>
            </a:r>
          </a:p>
          <a:p>
            <a:r>
              <a:rPr lang="en-US" dirty="0"/>
              <a:t>Provided the </a:t>
            </a:r>
            <a:r>
              <a:rPr lang="en-US" i="1" dirty="0"/>
              <a:t>precondition</a:t>
            </a:r>
            <a:r>
              <a:rPr lang="en-US" dirty="0"/>
              <a:t> P holds at the state before the execution of program C, then the </a:t>
            </a:r>
            <a:r>
              <a:rPr lang="en-US" i="1" dirty="0"/>
              <a:t>postcondition</a:t>
            </a:r>
            <a:r>
              <a:rPr lang="en-US" dirty="0"/>
              <a:t> Q will hold afterwards, or C does not terminate.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{x &gt; 3} x := x+1; {x &gt; 4}</a:t>
            </a:r>
          </a:p>
          <a:p>
            <a:r>
              <a:rPr lang="en-US" dirty="0">
                <a:latin typeface="Lucida Console" panose="020B0609040504020204" pitchFamily="49" charset="0"/>
              </a:rPr>
              <a:t>{x &gt; 3} x := x+1; {x &gt; 40}</a:t>
            </a:r>
          </a:p>
          <a:p>
            <a:r>
              <a:rPr lang="en-US" dirty="0">
                <a:latin typeface="Lucida Console" panose="020B0609040504020204" pitchFamily="49" charset="0"/>
              </a:rPr>
              <a:t>{x &gt; 3} y := 4; x := y {x = 4}</a:t>
            </a:r>
          </a:p>
          <a:p>
            <a:r>
              <a:rPr lang="en-US" dirty="0">
                <a:latin typeface="Lucida Console" panose="020B0609040504020204" pitchFamily="49" charset="0"/>
              </a:rPr>
              <a:t>{x &gt; 3} while true (x := 3) {x = 3}</a:t>
            </a:r>
          </a:p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Which of these statements are valid?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7E8B-0346-3B4F-8206-C1444828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Hoare (inspired by Floyd and Dijkstra) designed a series of rules to reason about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6DE2-6FC4-DD46-8547-974ED6E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3863-B63B-2E4E-8B5D-300471BF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simplest rule is for the </a:t>
            </a:r>
            <a:r>
              <a:rPr lang="en-US" i="1" dirty="0"/>
              <a:t>skip</a:t>
            </a:r>
            <a:r>
              <a:rPr lang="en-US" dirty="0"/>
              <a:t> command, that does nothing.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{P} skip {P}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latin typeface="Lucida Console" panose="020B0609040504020204" pitchFamily="49" charset="0"/>
              </a:rPr>
              <a:t>{x &gt; 3} skip {x &gt; 3}</a:t>
            </a:r>
            <a:r>
              <a:rPr lang="en-US" dirty="0"/>
              <a:t> is valid.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25EA-0DB2-E046-9DDD-DE1ABF50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6FA8-F555-C447-AEA6-18F0AF0E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{P[e/x]} x := e {P}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precondition</a:t>
            </a:r>
            <a:r>
              <a:rPr lang="en-US" dirty="0"/>
              <a:t> for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x := e {P}</a:t>
            </a:r>
          </a:p>
          <a:p>
            <a:pPr marL="0" indent="0">
              <a:buNone/>
            </a:pPr>
            <a:r>
              <a:rPr lang="en-US" dirty="0"/>
              <a:t>is uniquely determined by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{P[e/x]}</a:t>
            </a:r>
          </a:p>
          <a:p>
            <a:pPr marL="0" indent="0">
              <a:buNone/>
            </a:pPr>
            <a:r>
              <a:rPr lang="en-US" dirty="0"/>
              <a:t>i.e. the predicate P where each x is substituted by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EABE-E78F-674D-BBD6-18B294CC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2922-1E18-DE4E-8354-2CBE80BE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511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{P[e/x]} x := e {P}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{x + 1 &lt;= N} x := x + 1 {x &lt;= N}</a:t>
            </a:r>
          </a:p>
          <a:p>
            <a:pPr marL="0" indent="0">
              <a:buNone/>
            </a:pPr>
            <a:r>
              <a:rPr lang="en-US" dirty="0"/>
              <a:t>is valid.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A25-5A00-1041-8212-E51DF86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9D8B-3657-F945-93B8-C632015B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know that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{P} c1 {Q} and {Q} c2 {R}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can we deduce about </a:t>
            </a:r>
            <a:r>
              <a:rPr lang="en-US" dirty="0">
                <a:latin typeface="Lucida Console" panose="020B0609040504020204" pitchFamily="49" charset="0"/>
              </a:rPr>
              <a:t>c1; c2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MSO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2841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Recap Abstract Classes</a:t>
            </a:r>
          </a:p>
          <a:p>
            <a:r>
              <a:rPr lang="en-US" dirty="0"/>
              <a:t>UP &amp; Requirements</a:t>
            </a:r>
          </a:p>
          <a:p>
            <a:r>
              <a:rPr lang="en-US" dirty="0"/>
              <a:t>Analysis &amp; UML</a:t>
            </a:r>
          </a:p>
          <a:p>
            <a:r>
              <a:rPr lang="en-US" dirty="0"/>
              <a:t>OO &amp; GRASP principles</a:t>
            </a:r>
          </a:p>
          <a:p>
            <a:r>
              <a:rPr lang="en-US" dirty="0"/>
              <a:t>Design Patterns (Facade, Adapter, Strategy, Bridge, Abstract Factory)</a:t>
            </a:r>
          </a:p>
          <a:p>
            <a:r>
              <a:rPr lang="en-US" dirty="0"/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308-05BF-A64E-BFE9-7F89A3E2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F47-A24B-1B42-AEE9-67357FB2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know that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{P} c1 {Q} and {Q} c2 {R}</a:t>
            </a:r>
          </a:p>
          <a:p>
            <a:pPr marL="0" indent="0">
              <a:buNone/>
            </a:pPr>
            <a:r>
              <a:rPr lang="en-US" dirty="0"/>
              <a:t>We can deduce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{P} c1; c2 {R}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D7FF-A5EC-A64C-A783-523104AC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710B-D6F7-F645-9E7A-FA052724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if we have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 x + 1 = 43 } y := x + 1 { y = 43 }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{ y = 43 } z := y { z = 43 }</a:t>
            </a:r>
          </a:p>
          <a:p>
            <a:pPr marL="0" indent="0">
              <a:buNone/>
            </a:pPr>
            <a:r>
              <a:rPr lang="en-US" dirty="0"/>
              <a:t>we can deduce</a:t>
            </a:r>
          </a:p>
          <a:p>
            <a:pPr marL="0" indent="0" algn="ctr">
              <a:buNone/>
            </a:pPr>
            <a:r>
              <a:rPr lang="en-US" sz="2400" dirty="0">
                <a:latin typeface="Lucida Console" panose="020B0609040504020204" pitchFamily="49" charset="0"/>
              </a:rPr>
              <a:t>{ x + 1 = 43 } y := x + 1; z := y { z = 43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4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232D-CA49-2645-BB11-2F2D6235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42AF7-DFBA-484E-996B-00E03C379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we know: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Then the following also holds:</a:t>
                </a:r>
              </a:p>
              <a:p>
                <a:pPr marL="0" indent="0">
                  <a:buNone/>
                </a:pPr>
                <a:r>
                  <a:rPr lang="en-US" dirty="0"/>
                  <a:t>	{P} </a:t>
                </a:r>
                <a:r>
                  <a:rPr lang="en-US" b="1" dirty="0"/>
                  <a:t>if</a:t>
                </a:r>
                <a:r>
                  <a:rPr lang="en-US" dirty="0"/>
                  <a:t> B </a:t>
                </a:r>
                <a:r>
                  <a:rPr lang="en-US" b="1" dirty="0"/>
                  <a:t>then</a:t>
                </a:r>
                <a:r>
                  <a:rPr lang="en-US" dirty="0"/>
                  <a:t> S </a:t>
                </a:r>
                <a:r>
                  <a:rPr lang="en-US" b="1" dirty="0"/>
                  <a:t>else</a:t>
                </a:r>
                <a:r>
                  <a:rPr lang="en-US" dirty="0"/>
                  <a:t> T </a:t>
                </a:r>
                <a:r>
                  <a:rPr lang="en-US" b="1" dirty="0"/>
                  <a:t>endif</a:t>
                </a:r>
                <a:r>
                  <a:rPr lang="en-US" dirty="0"/>
                  <a:t> {Q}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42AF7-DFBA-484E-996B-00E03C379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6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9EA-5E7D-3A4C-8094-E10DB5C2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BB0B-EEDB-2A45-B5DB-9D0B5306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235199"/>
            <a:ext cx="1114425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{0&lt;=x&lt;=15} </a:t>
            </a:r>
            <a:r>
              <a:rPr lang="en-US" b="1" dirty="0"/>
              <a:t>if</a:t>
            </a:r>
            <a:r>
              <a:rPr lang="en-US" dirty="0"/>
              <a:t> x&lt;15 </a:t>
            </a:r>
            <a:r>
              <a:rPr lang="en-US" b="1" dirty="0"/>
              <a:t>then</a:t>
            </a:r>
            <a:r>
              <a:rPr lang="en-US" dirty="0"/>
              <a:t> x:=x+1 </a:t>
            </a:r>
            <a:r>
              <a:rPr lang="en-US" b="1" dirty="0"/>
              <a:t>else</a:t>
            </a:r>
            <a:r>
              <a:rPr lang="en-US" dirty="0"/>
              <a:t> x:=0 </a:t>
            </a:r>
            <a:r>
              <a:rPr lang="en-US" b="1" dirty="0"/>
              <a:t>endif</a:t>
            </a:r>
            <a:r>
              <a:rPr lang="en-US" dirty="0"/>
              <a:t> {0&lt;=x&lt;=15}</a:t>
            </a:r>
          </a:p>
          <a:p>
            <a:pPr marL="0" indent="0">
              <a:buNone/>
            </a:pPr>
            <a:r>
              <a:rPr lang="en-US" dirty="0"/>
              <a:t>Then part:</a:t>
            </a:r>
          </a:p>
          <a:p>
            <a:pPr marL="0" indent="0">
              <a:buNone/>
            </a:pPr>
            <a:r>
              <a:rPr lang="en-US" dirty="0"/>
              <a:t>{0&lt;=x&lt;=15 and x&lt;15}x:=x+1{0&lt;=x&lt;=15}, or simplified</a:t>
            </a:r>
          </a:p>
          <a:p>
            <a:pPr marL="0" indent="0">
              <a:buNone/>
            </a:pPr>
            <a:r>
              <a:rPr lang="en-US" dirty="0"/>
              <a:t>{0&lt;=x&lt;15}x:=x+1{0&lt;=x&lt;=15}</a:t>
            </a:r>
          </a:p>
          <a:p>
            <a:pPr marL="0" indent="0">
              <a:buNone/>
            </a:pPr>
            <a:r>
              <a:rPr lang="en-US" dirty="0"/>
              <a:t>Then part has a </a:t>
            </a:r>
            <a:r>
              <a:rPr lang="en-US" b="1" dirty="0"/>
              <a:t>stronger</a:t>
            </a:r>
            <a:r>
              <a:rPr lang="en-US" dirty="0"/>
              <a:t> precondition than the whole if statement!</a:t>
            </a:r>
          </a:p>
        </p:txBody>
      </p:sp>
    </p:spTree>
    <p:extLst>
      <p:ext uri="{BB962C8B-B14F-4D97-AF65-F5344CB8AC3E}">
        <p14:creationId xmlns:p14="http://schemas.microsoft.com/office/powerpoint/2010/main" val="40953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3CF4-2ACC-6A43-9FFF-FA41793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8E37C-4986-904B-8EBE-D255D1A5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4237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know: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“Preconditions may be strengthened, postconditions may be weakened”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8E37C-4986-904B-8EBE-D255D1A5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4237038"/>
              </a:xfrm>
              <a:blipFill>
                <a:blip r:embed="rId2"/>
                <a:stretch>
                  <a:fillRect l="-1536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38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assignment rule: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5"/>
            <a:ext cx="9905999" cy="393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x:=x+1 {0&lt;=x&lt;=15}</a:t>
            </a:r>
          </a:p>
          <a:p>
            <a:pPr marL="0" indent="0">
              <a:buNone/>
            </a:pPr>
            <a:r>
              <a:rPr lang="en-US" dirty="0"/>
              <a:t>{0&lt;=x+1&lt;=15} x:=x+1 {0&lt;=x&lt;=15}</a:t>
            </a:r>
          </a:p>
          <a:p>
            <a:pPr marL="0" indent="0">
              <a:buNone/>
            </a:pPr>
            <a:r>
              <a:rPr lang="en-US" dirty="0"/>
              <a:t>{-1 &lt;= x &lt; 15} x:=x+1 {0&lt;=x&lt;=15}</a:t>
            </a:r>
          </a:p>
          <a:p>
            <a:pPr marL="0" indent="0">
              <a:buNone/>
            </a:pPr>
            <a:r>
              <a:rPr lang="en-US" dirty="0"/>
              <a:t>Then use the </a:t>
            </a:r>
            <a:r>
              <a:rPr lang="en-US" i="1" dirty="0"/>
              <a:t>consequence rule </a:t>
            </a:r>
            <a:r>
              <a:rPr lang="en-US" dirty="0"/>
              <a:t>to strengthen the precondition</a:t>
            </a:r>
          </a:p>
          <a:p>
            <a:pPr marL="0" indent="0">
              <a:buNone/>
            </a:pPr>
            <a:r>
              <a:rPr lang="en-US" dirty="0"/>
              <a:t>{-1 &lt;= x &lt; 15} </a:t>
            </a:r>
            <a:r>
              <a:rPr lang="en-US" dirty="0">
                <a:sym typeface="Wingdings" pitchFamily="2" charset="2"/>
              </a:rPr>
              <a:t> {0 &lt;= x &lt; 15}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90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7A12-C3CE-924F-9C93-C9B9DCFF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B930-7146-F64C-90C0-618F5F7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{0&lt;=x&lt;=15} </a:t>
            </a:r>
            <a:r>
              <a:rPr lang="en-US" b="1" dirty="0"/>
              <a:t>if</a:t>
            </a:r>
            <a:r>
              <a:rPr lang="en-US" dirty="0"/>
              <a:t> x&lt;15 </a:t>
            </a:r>
            <a:r>
              <a:rPr lang="en-US" b="1" dirty="0"/>
              <a:t>then</a:t>
            </a:r>
            <a:r>
              <a:rPr lang="en-US" dirty="0"/>
              <a:t> x:=x+1 </a:t>
            </a:r>
            <a:r>
              <a:rPr lang="en-US" b="1" dirty="0"/>
              <a:t>else</a:t>
            </a:r>
            <a:r>
              <a:rPr lang="en-US" dirty="0"/>
              <a:t> x:=0 </a:t>
            </a:r>
            <a:r>
              <a:rPr lang="en-US" b="1" dirty="0"/>
              <a:t>endif</a:t>
            </a:r>
            <a:r>
              <a:rPr lang="en-US" dirty="0"/>
              <a:t> {0&lt;=x&lt;=15}</a:t>
            </a:r>
          </a:p>
          <a:p>
            <a:pPr marL="0" indent="0">
              <a:buNone/>
            </a:pPr>
            <a:r>
              <a:rPr lang="en-US" dirty="0"/>
              <a:t>Else part:</a:t>
            </a:r>
          </a:p>
          <a:p>
            <a:pPr marL="0" indent="0">
              <a:buNone/>
            </a:pPr>
            <a:r>
              <a:rPr lang="en-US" dirty="0"/>
              <a:t>{0&lt;=x&lt;=15 and x&gt;=15}x:=0{0&lt;=x&lt;=15}, or simplified</a:t>
            </a:r>
          </a:p>
          <a:p>
            <a:pPr marL="0" indent="0">
              <a:buNone/>
            </a:pPr>
            <a:r>
              <a:rPr lang="en-US" dirty="0"/>
              <a:t>{x=15}x:=0{0&lt;=x&lt;=15}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assignment rule: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x:=0 {0&lt;=x&lt;=15}</a:t>
            </a:r>
          </a:p>
          <a:p>
            <a:pPr marL="0" indent="0">
              <a:buNone/>
            </a:pPr>
            <a:r>
              <a:rPr lang="en-US" dirty="0"/>
              <a:t>{0&lt;=0&lt;=15} x:=0 {0&lt;=x&lt;=15}</a:t>
            </a:r>
          </a:p>
          <a:p>
            <a:pPr marL="0" indent="0">
              <a:buNone/>
            </a:pPr>
            <a:r>
              <a:rPr lang="en-US" dirty="0"/>
              <a:t>{true} x:=0 {0&lt;=x&lt;=15}</a:t>
            </a:r>
          </a:p>
          <a:p>
            <a:pPr marL="0" indent="0">
              <a:buNone/>
            </a:pPr>
            <a:r>
              <a:rPr lang="en-US" dirty="0"/>
              <a:t>Then use the </a:t>
            </a:r>
            <a:r>
              <a:rPr lang="en-US" i="1" dirty="0"/>
              <a:t>consequence rule </a:t>
            </a:r>
            <a:r>
              <a:rPr lang="en-US" dirty="0"/>
              <a:t>to strengthen the precondition:</a:t>
            </a:r>
          </a:p>
          <a:p>
            <a:pPr marL="0" indent="0">
              <a:buNone/>
            </a:pPr>
            <a:r>
              <a:rPr lang="en-US" dirty="0"/>
              <a:t>{true} </a:t>
            </a:r>
            <a:r>
              <a:rPr lang="en-US" dirty="0">
                <a:sym typeface="Wingdings" pitchFamily="2" charset="2"/>
              </a:rPr>
              <a:t> {x=15}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A03-0FD3-9F4D-A8A4-5677C30F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D0FA-78B1-0C45-A8A7-8B1DFE59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add more and more rules - some of which can be quite tricky (like how to deal with loops, recursive functions, pointers, … )</a:t>
            </a:r>
          </a:p>
          <a:p>
            <a:r>
              <a:rPr lang="en-US" dirty="0"/>
              <a:t>Using these rules you suddenly have the ability to prove statements about your program.</a:t>
            </a:r>
          </a:p>
          <a:p>
            <a:r>
              <a:rPr lang="en-US" dirty="0"/>
              <a:t>This was a major breakthrough!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34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504-5C33-F644-8EB7-484DF75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446-094B-2A4A-B97C-8EB97AFA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notions of </a:t>
            </a:r>
            <a:r>
              <a:rPr lang="en-US" i="1" dirty="0"/>
              <a:t>precondition</a:t>
            </a:r>
            <a:r>
              <a:rPr lang="en-US" dirty="0"/>
              <a:t> and </a:t>
            </a:r>
            <a:r>
              <a:rPr lang="en-US" i="1" dirty="0"/>
              <a:t>postcondition</a:t>
            </a:r>
            <a:r>
              <a:rPr lang="en-US" dirty="0"/>
              <a:t> are still applied throughout computer science today.</a:t>
            </a:r>
          </a:p>
          <a:p>
            <a:r>
              <a:rPr lang="en-US" dirty="0"/>
              <a:t>In particular, I want to look at </a:t>
            </a:r>
            <a:r>
              <a:rPr lang="en-US" i="1" dirty="0"/>
              <a:t>Design by Contract </a:t>
            </a:r>
            <a:r>
              <a:rPr lang="en-US" dirty="0"/>
              <a:t>or </a:t>
            </a:r>
            <a:r>
              <a:rPr lang="en-US" i="1" dirty="0"/>
              <a:t>Code Contracts </a:t>
            </a:r>
            <a:r>
              <a:rPr lang="en-US" dirty="0"/>
              <a:t>– design and programming methodology to write robust software.</a:t>
            </a:r>
          </a:p>
          <a:p>
            <a:r>
              <a:rPr lang="en-US" dirty="0"/>
              <a:t>These ideas influence your entire design: from use case and requirements, through the UML, down to the code.</a:t>
            </a:r>
          </a:p>
          <a:p>
            <a:r>
              <a:rPr lang="en-US" dirty="0"/>
              <a:t>... and don’t forget: in most cases, </a:t>
            </a:r>
            <a:r>
              <a:rPr lang="en-US" i="1" dirty="0"/>
              <a:t>finding</a:t>
            </a:r>
            <a:r>
              <a:rPr lang="en-US" dirty="0"/>
              <a:t> the bug requires much more effort than </a:t>
            </a:r>
            <a:r>
              <a:rPr lang="en-US" i="1" dirty="0"/>
              <a:t>repairing</a:t>
            </a:r>
            <a:r>
              <a:rPr lang="en-US" dirty="0"/>
              <a:t> the 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00438"/>
            <a:ext cx="9905999" cy="3086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And now for something completely different...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36E-62A7-ED44-B085-43B4900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Meyer and Eiffel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F4E3-51FA-D544-AC29-7D111CB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744850"/>
            <a:ext cx="9905999" cy="14430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Bertrand Meyer (*1950) introduced Design by Contract in 1986.</a:t>
            </a:r>
          </a:p>
          <a:p>
            <a:r>
              <a:rPr lang="en-US" dirty="0"/>
              <a:t>His language Eiffel has special support for contracts.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706B-9AC5-ED4B-ADF9-CFBB2412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12" y="1755775"/>
            <a:ext cx="2146599" cy="28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3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FD1E-B392-5B48-9D3B-E45B047E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19BD-95B1-3444-9168-0E16F418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978025"/>
            <a:ext cx="9905999" cy="3541714"/>
          </a:xfrm>
        </p:spPr>
        <p:txBody>
          <a:bodyPr/>
          <a:lstStyle/>
          <a:p>
            <a:r>
              <a:rPr lang="en-US" dirty="0"/>
              <a:t>In real life, we make contracts all the time. Think of the </a:t>
            </a:r>
            <a:r>
              <a:rPr lang="en-US" dirty="0" err="1"/>
              <a:t>Postnl</a:t>
            </a:r>
            <a:r>
              <a:rPr lang="en-US" dirty="0"/>
              <a:t> parcel delivery service: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33C5D-8383-D24D-8243-EBF99466B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50630"/>
              </p:ext>
            </p:extLst>
          </p:nvPr>
        </p:nvGraphicFramePr>
        <p:xfrm>
          <a:off x="1233481" y="3570895"/>
          <a:ext cx="9813929" cy="2712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40444">
                  <a:extLst>
                    <a:ext uri="{9D8B030D-6E8A-4147-A177-3AD203B41FA5}">
                      <a16:colId xmlns:a16="http://schemas.microsoft.com/office/drawing/2014/main" val="2944751218"/>
                    </a:ext>
                  </a:extLst>
                </a:gridCol>
                <a:gridCol w="4415886">
                  <a:extLst>
                    <a:ext uri="{9D8B030D-6E8A-4147-A177-3AD203B41FA5}">
                      <a16:colId xmlns:a16="http://schemas.microsoft.com/office/drawing/2014/main" val="3026005429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962262976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Obligations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44710"/>
                  </a:ext>
                </a:extLst>
              </a:tr>
              <a:tr h="876328">
                <a:tc>
                  <a:txBody>
                    <a:bodyPr/>
                    <a:lstStyle/>
                    <a:p>
                      <a:r>
                        <a:rPr lang="en-US" sz="2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 letter or parcel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heavier than 2 kg; Pay 6.95 euros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Guaranteed delivery within two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36336"/>
                  </a:ext>
                </a:extLst>
              </a:tr>
              <a:tr h="1184938">
                <a:tc>
                  <a:txBody>
                    <a:bodyPr/>
                    <a:lstStyle/>
                    <a:p>
                      <a:r>
                        <a:rPr lang="en-US" sz="2000" dirty="0" err="1"/>
                        <a:t>Postnl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 parcel to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 address within two working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deal with unpaid deliveries, parcels that are too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heavy, big, etc.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1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AB5-7B96-A542-8E47-18712BD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0229-26DD-7844-AD51-D8F9D02F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Contracts establish some agreement between two parties:</a:t>
            </a:r>
          </a:p>
          <a:p>
            <a:r>
              <a:rPr lang="en-US" dirty="0"/>
              <a:t>Each party expects certain benefits, but is willing to incur obligations to obtain them;</a:t>
            </a:r>
          </a:p>
          <a:p>
            <a:r>
              <a:rPr lang="en-US" dirty="0"/>
              <a:t>These benefits and obligations are documented in a contract document.</a:t>
            </a:r>
          </a:p>
          <a:p>
            <a:pPr marL="0" indent="0">
              <a:buNone/>
            </a:pPr>
            <a:r>
              <a:rPr lang="en-US" dirty="0"/>
              <a:t>This contract document protects both parties!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4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A7D8-F3F2-D940-9DCD-0E71F81E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05D6-B340-EE44-855D-5FE5B755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4577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C# provides methods to help write pre- and postconditions in your code.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public float </a:t>
            </a:r>
            <a:r>
              <a:rPr lang="en-US" sz="2400" dirty="0">
                <a:latin typeface="Lucida Console" panose="020B0609040504020204" pitchFamily="49" charset="0"/>
              </a:rPr>
              <a:t>reciprocal(</a:t>
            </a:r>
            <a:r>
              <a:rPr lang="en-US" sz="2400" b="1" dirty="0" err="1">
                <a:latin typeface="Lucida Console" panose="020B0609040504020204" pitchFamily="49" charset="0"/>
              </a:rPr>
              <a:t>int</a:t>
            </a:r>
            <a:r>
              <a:rPr lang="en-US" sz="2400" dirty="0">
                <a:latin typeface="Lucida Console" panose="020B060904050402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b="1" dirty="0">
                <a:latin typeface="Lucida Console" panose="020B0609040504020204" pitchFamily="49" charset="0"/>
              </a:rPr>
              <a:t>return</a:t>
            </a:r>
            <a:r>
              <a:rPr lang="en-US" sz="2400" dirty="0">
                <a:latin typeface="Lucida Console" panose="020B0609040504020204" pitchFamily="49" charset="0"/>
              </a:rPr>
              <a:t> 1 / x;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Clearly this code can fail – what happens when we call it with 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5214-F6B4-BA41-B1AF-DB1C7FC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D10E-902B-7849-B5F7-9B072F48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65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Lucida Console" panose="020B0609040504020204" pitchFamily="49" charset="0"/>
              </a:rPr>
              <a:t>public float </a:t>
            </a:r>
            <a:r>
              <a:rPr lang="en-US" sz="2200" dirty="0">
                <a:latin typeface="Lucida Console" panose="020B0609040504020204" pitchFamily="49" charset="0"/>
              </a:rPr>
              <a:t>reciprocal (</a:t>
            </a:r>
            <a:r>
              <a:rPr lang="en-US" sz="2200" b="1" dirty="0" err="1">
                <a:latin typeface="Lucida Console" panose="020B0609040504020204" pitchFamily="49" charset="0"/>
              </a:rPr>
              <a:t>int</a:t>
            </a:r>
            <a:r>
              <a:rPr lang="en-US" sz="2200" dirty="0">
                <a:latin typeface="Lucida Console" panose="020B0609040504020204" pitchFamily="49" charset="0"/>
              </a:rPr>
              <a:t> x) {</a:t>
            </a:r>
          </a:p>
          <a:p>
            <a:pPr marL="457200" lvl="1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Debug.Assert</a:t>
            </a:r>
            <a:r>
              <a:rPr lang="en-US" sz="2200" dirty="0">
                <a:latin typeface="Lucida Console" panose="020B0609040504020204" pitchFamily="49" charset="0"/>
              </a:rPr>
              <a:t>(x != 0);</a:t>
            </a:r>
          </a:p>
          <a:p>
            <a:pPr marL="457200" lvl="1" indent="0">
              <a:buNone/>
            </a:pPr>
            <a:r>
              <a:rPr lang="en-US" sz="2200" b="1" dirty="0">
                <a:latin typeface="Lucida Console" panose="020B0609040504020204" pitchFamily="49" charset="0"/>
              </a:rPr>
              <a:t>return</a:t>
            </a:r>
            <a:r>
              <a:rPr lang="en-US" sz="2200" dirty="0">
                <a:latin typeface="Lucida Console" panose="020B0609040504020204" pitchFamily="49" charset="0"/>
              </a:rPr>
              <a:t> 1 / x;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If another method calls </a:t>
            </a:r>
            <a:r>
              <a:rPr lang="en-US" i="1" dirty="0"/>
              <a:t>reciprocal(0)</a:t>
            </a:r>
            <a:r>
              <a:rPr lang="en-US" dirty="0"/>
              <a:t>, the code will throw an exception and show the call stack. Variants exist that will allow you to display custom error messages,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81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3E58-A2B5-8A48-BBA4-E9FDC91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2CB-1ED6-AD4A-ACB5-18B92C5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Besides checking preconditions, we can also use assertions to check that our code produces the correct result:</a:t>
            </a:r>
          </a:p>
          <a:p>
            <a:pPr marL="0" indent="0">
              <a:buNone/>
            </a:pPr>
            <a:r>
              <a:rPr lang="en-US" sz="2900" b="1" dirty="0">
                <a:latin typeface="Lucida Console" panose="020B0609040504020204" pitchFamily="49" charset="0"/>
              </a:rPr>
              <a:t>public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  <a:r>
              <a:rPr lang="en-US" sz="2900" b="1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[] sort (</a:t>
            </a:r>
            <a:r>
              <a:rPr lang="en-US" sz="2900" b="1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[] </a:t>
            </a:r>
            <a:r>
              <a:rPr lang="en-US" sz="2900" dirty="0" err="1">
                <a:latin typeface="Lucida Console" panose="020B0609040504020204" pitchFamily="49" charset="0"/>
              </a:rPr>
              <a:t>xs</a:t>
            </a:r>
            <a:r>
              <a:rPr lang="en-US" sz="2900" dirty="0"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900" b="1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[] result = ...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Debug.Assert</a:t>
            </a:r>
            <a:r>
              <a:rPr lang="en-US" sz="2900" dirty="0">
                <a:latin typeface="Lucida Console" panose="020B0609040504020204" pitchFamily="49" charset="0"/>
              </a:rPr>
              <a:t>(</a:t>
            </a:r>
            <a:r>
              <a:rPr lang="en-US" sz="2900" dirty="0" err="1">
                <a:latin typeface="Lucida Console" panose="020B0609040504020204" pitchFamily="49" charset="0"/>
              </a:rPr>
              <a:t>isSorted</a:t>
            </a:r>
            <a:r>
              <a:rPr lang="en-US" sz="2900" dirty="0">
                <a:latin typeface="Lucida Console" panose="020B0609040504020204" pitchFamily="49" charset="0"/>
              </a:rPr>
              <a:t>(result));</a:t>
            </a:r>
          </a:p>
          <a:p>
            <a:pPr marL="457200" lvl="1" indent="0">
              <a:buNone/>
            </a:pPr>
            <a:r>
              <a:rPr lang="en-US" sz="2900" b="1" dirty="0">
                <a:latin typeface="Lucida Console" panose="020B0609040504020204" pitchFamily="49" charset="0"/>
              </a:rPr>
              <a:t>return</a:t>
            </a:r>
            <a:r>
              <a:rPr lang="en-US" sz="2900" dirty="0">
                <a:latin typeface="Lucida Console" panose="020B060904050402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Now if anyone changes the method body, introducing a bug, our program will fail when run.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99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01E7-0A02-9C47-9AEF-3E602FF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in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C4D-1AB2-8749-8EEB-E2163E93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same ideas can be applied to software design.</a:t>
            </a:r>
          </a:p>
          <a:p>
            <a:r>
              <a:rPr lang="en-US" dirty="0"/>
              <a:t>Decorate methods with assertions, stating which contractual obligations: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requires</a:t>
            </a:r>
            <a:r>
              <a:rPr lang="en-US" dirty="0"/>
              <a:t> of the caller.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ensures</a:t>
            </a:r>
            <a:r>
              <a:rPr lang="en-US" dirty="0"/>
              <a:t> for the caller.</a:t>
            </a:r>
          </a:p>
          <a:p>
            <a:pPr marL="0" indent="0">
              <a:buNone/>
            </a:pPr>
            <a:r>
              <a:rPr lang="en-US" dirty="0"/>
              <a:t>These assertions form an important piece of </a:t>
            </a:r>
            <a:r>
              <a:rPr lang="en-US" i="1" dirty="0"/>
              <a:t>documentation</a:t>
            </a:r>
            <a:r>
              <a:rPr lang="en-US" dirty="0"/>
              <a:t>, specifying what a method should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04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68EB-6F2C-7349-B7EA-A28A006D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Customer relation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7309-A78E-684C-B3AC-A7DF4EE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need to write software for managing customers relations.</a:t>
            </a:r>
          </a:p>
          <a:p>
            <a:r>
              <a:rPr lang="en-US" dirty="0"/>
              <a:t>Typical use cases include:</a:t>
            </a:r>
          </a:p>
          <a:p>
            <a:pPr lvl="1"/>
            <a:r>
              <a:rPr lang="en-US" dirty="0"/>
              <a:t>adding a new customer;</a:t>
            </a:r>
          </a:p>
          <a:p>
            <a:pPr lvl="1"/>
            <a:r>
              <a:rPr lang="en-US" dirty="0"/>
              <a:t>billing customers;</a:t>
            </a:r>
          </a:p>
          <a:p>
            <a:pPr lvl="1"/>
            <a:r>
              <a:rPr lang="en-US" dirty="0"/>
              <a:t>making appointments with customers;</a:t>
            </a:r>
          </a:p>
          <a:p>
            <a:pPr lvl="1"/>
            <a:r>
              <a:rPr lang="en-US" dirty="0"/>
              <a:t>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9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example: adding a new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account manager fills in a customer’s name and address information in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adds the customer to the customer database. It returns a new, unique customer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customer is sent a welcome email.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marketing department is notified to pursue potential business leads.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76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example: adding a new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5291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Preconditions</a:t>
            </a:r>
            <a:r>
              <a:rPr lang="en-US" dirty="0"/>
              <a:t>: What preconditions would you associate with this use case?</a:t>
            </a:r>
          </a:p>
          <a:p>
            <a:pPr marL="0" indent="0">
              <a:buNone/>
            </a:pPr>
            <a:r>
              <a:rPr lang="en-US" b="1" dirty="0"/>
              <a:t>Postconditions</a:t>
            </a:r>
            <a:r>
              <a:rPr lang="en-US" dirty="0"/>
              <a:t>: What postconditions would you associate with this use case?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account manager fills in a customer’s name and address information in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adds the customer to the customer database. It returns a new, unique customer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customer is sent a welcome email.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marketing department is notified to pursue potential business leads.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71863"/>
            <a:ext cx="9905999" cy="181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to design </a:t>
            </a:r>
            <a:r>
              <a:rPr lang="en-US" i="1" dirty="0"/>
              <a:t>correct</a:t>
            </a:r>
            <a:r>
              <a:rPr lang="en-US" dirty="0"/>
              <a:t> software?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example: adding a new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788"/>
            <a:ext cx="9905999" cy="46862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Preconditions:</a:t>
            </a:r>
          </a:p>
          <a:p>
            <a:r>
              <a:rPr lang="en-US" dirty="0"/>
              <a:t>The customer is not yet entered in the database.</a:t>
            </a:r>
          </a:p>
          <a:p>
            <a:r>
              <a:rPr lang="en-US" dirty="0"/>
              <a:t>There is a live connection to the database and servers.</a:t>
            </a:r>
          </a:p>
          <a:p>
            <a:r>
              <a:rPr lang="en-US" dirty="0"/>
              <a:t>The account manager is logged in and authorized to add new customers.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b="1" dirty="0"/>
              <a:t>Postconditions:</a:t>
            </a:r>
          </a:p>
          <a:p>
            <a:r>
              <a:rPr lang="en-US" dirty="0"/>
              <a:t>The customer is now stored in the database.</a:t>
            </a:r>
          </a:p>
          <a:p>
            <a:r>
              <a:rPr lang="en-US" dirty="0"/>
              <a:t>The customer is assigned a unique ID.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3514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CE2-3F3F-BE45-8F26-819DC23D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0B05-1A16-F742-A462-D1C0148B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Why write such pre- and postconditions in use cases?</a:t>
            </a:r>
          </a:p>
          <a:p>
            <a:r>
              <a:rPr lang="en-US" dirty="0"/>
              <a:t>It can help developers figure out what is really going on, and under which conditions they can abort;</a:t>
            </a:r>
          </a:p>
          <a:p>
            <a:r>
              <a:rPr lang="en-US" dirty="0"/>
              <a:t>It’s a first step towards (automated) testing;</a:t>
            </a:r>
          </a:p>
          <a:p>
            <a:r>
              <a:rPr lang="en-US" dirty="0"/>
              <a:t>It provides information for writing contracts.</a:t>
            </a:r>
          </a:p>
          <a:p>
            <a:r>
              <a:rPr lang="en-US" dirty="0"/>
              <a:t>It forces </a:t>
            </a:r>
            <a:r>
              <a:rPr lang="en-US" i="1" dirty="0"/>
              <a:t>you</a:t>
            </a:r>
            <a:r>
              <a:rPr lang="en-US" dirty="0"/>
              <a:t> (the software designer) to think about what is really going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1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6F9A-CDD0-3440-9B20-2C4D3098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5715-BAA5-3A44-88BE-78EE9DDB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Taking these ideas seriously leads to defensive programming, where you assume that everyone is out to crash your code.</a:t>
            </a:r>
          </a:p>
          <a:p>
            <a:r>
              <a:rPr lang="en-US" dirty="0"/>
              <a:t>Never trust input – if you assume the argument is greater than 0, add an assertion to check this.</a:t>
            </a:r>
          </a:p>
          <a:p>
            <a:r>
              <a:rPr lang="en-US" dirty="0"/>
              <a:t>Fail early and openly – check any preconditions before entering the method body.</a:t>
            </a:r>
          </a:p>
          <a:p>
            <a:r>
              <a:rPr lang="en-US" dirty="0"/>
              <a:t>Document your assumptions – explicitly state the preconditions, postconditions, and invariants upon which your code relies.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65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want to discuss one implementation of these ideas, Microsoft’s Code Contracts library.</a:t>
            </a:r>
          </a:p>
          <a:p>
            <a:pPr marL="0" indent="0">
              <a:buNone/>
            </a:pPr>
            <a:r>
              <a:rPr lang="en-US" dirty="0"/>
              <a:t>More info on the Code Contracts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marL="0" indent="0" algn="ctr">
              <a:buNone/>
            </a:pPr>
            <a:r>
              <a:rPr lang="en-US" sz="2000" dirty="0">
                <a:latin typeface="Lucida Console" panose="020B0609040504020204" pitchFamily="49" charset="0"/>
              </a:rPr>
              <a:t>https://</a:t>
            </a:r>
            <a:r>
              <a:rPr lang="en-US" sz="2000" dirty="0" err="1">
                <a:latin typeface="Lucida Console" panose="020B0609040504020204" pitchFamily="49" charset="0"/>
              </a:rPr>
              <a:t>github.com</a:t>
            </a:r>
            <a:r>
              <a:rPr lang="en-US" sz="2000" dirty="0">
                <a:latin typeface="Lucida Console" panose="020B0609040504020204" pitchFamily="49" charset="0"/>
              </a:rPr>
              <a:t>/Microsoft/</a:t>
            </a:r>
            <a:r>
              <a:rPr lang="en-US" sz="2000" dirty="0" err="1">
                <a:latin typeface="Lucida Console" panose="020B0609040504020204" pitchFamily="49" charset="0"/>
              </a:rPr>
              <a:t>CodeContracts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734-F44F-1640-814A-D9098A88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23F8-2A31-BB47-A320-08317DB5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think of Code Contracts as establishing a contract between the users of a class or method and the developers of a class or method.</a:t>
            </a:r>
          </a:p>
          <a:p>
            <a:pPr marL="0" indent="0">
              <a:buNone/>
            </a:pPr>
            <a:r>
              <a:rPr lang="en-US" dirty="0"/>
              <a:t>More concrete:</a:t>
            </a:r>
          </a:p>
          <a:p>
            <a:r>
              <a:rPr lang="en-US" dirty="0"/>
              <a:t>You and one of your team members ("</a:t>
            </a:r>
            <a:r>
              <a:rPr lang="en-US" i="1" dirty="0"/>
              <a:t>what the hell did she do here</a:t>
            </a:r>
            <a:r>
              <a:rPr lang="en-US" dirty="0"/>
              <a:t>?")</a:t>
            </a:r>
          </a:p>
          <a:p>
            <a:r>
              <a:rPr lang="en-US" dirty="0"/>
              <a:t>You and an external person responsible for parts of the software ("</a:t>
            </a:r>
            <a:r>
              <a:rPr lang="en-US" i="1" dirty="0"/>
              <a:t>what the hell did he do here?</a:t>
            </a:r>
            <a:r>
              <a:rPr lang="en-US" dirty="0"/>
              <a:t>")</a:t>
            </a:r>
          </a:p>
          <a:p>
            <a:r>
              <a:rPr lang="en-US" dirty="0"/>
              <a:t>You and yourself ("</a:t>
            </a:r>
            <a:r>
              <a:rPr lang="en-US" i="1" dirty="0"/>
              <a:t>what the hell did I do here?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00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13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public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  <a:r>
              <a:rPr lang="en-US" sz="2900" dirty="0" err="1">
                <a:latin typeface="Lucida Console" panose="020B0609040504020204" pitchFamily="49" charset="0"/>
              </a:rPr>
              <a:t>addCustomer</a:t>
            </a:r>
            <a:r>
              <a:rPr lang="en-US" sz="2900" dirty="0">
                <a:latin typeface="Lucida Console" panose="020B0609040504020204" pitchFamily="49" charset="0"/>
              </a:rPr>
              <a:t>(String name)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id = </a:t>
            </a:r>
            <a:r>
              <a:rPr lang="en-US" sz="2900" dirty="0" err="1">
                <a:latin typeface="Lucida Console" panose="020B0609040504020204" pitchFamily="49" charset="0"/>
              </a:rPr>
              <a:t>customers.freshId</a:t>
            </a:r>
            <a:r>
              <a:rPr lang="en-US" sz="2900" dirty="0"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customers.Add</a:t>
            </a:r>
            <a:r>
              <a:rPr lang="en-US" sz="2900" dirty="0">
                <a:latin typeface="Lucida Console" panose="020B0609040504020204" pitchFamily="49" charset="0"/>
              </a:rPr>
              <a:t>(</a:t>
            </a:r>
            <a:r>
              <a:rPr lang="en-US" sz="2900" dirty="0" err="1">
                <a:latin typeface="Lucida Console" panose="020B0609040504020204" pitchFamily="49" charset="0"/>
              </a:rPr>
              <a:t>id,name</a:t>
            </a:r>
            <a:r>
              <a:rPr lang="en-US" sz="2900" dirty="0">
                <a:latin typeface="Lucida Console" panose="020B06090405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id;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What are the preconditions?</a:t>
            </a:r>
          </a:p>
          <a:p>
            <a:r>
              <a:rPr lang="en-US" dirty="0"/>
              <a:t>essential customer data should not be null;</a:t>
            </a:r>
          </a:p>
          <a:p>
            <a:r>
              <a:rPr lang="en-US" dirty="0"/>
              <a:t>this customer does not yet exist in our database;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05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DE0-BCC9-504C-8DB0-991E51E2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9DE6-57A4-284C-A524-C4997E0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6"/>
            <a:ext cx="9905999" cy="44291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public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  <a:r>
              <a:rPr lang="en-US" sz="2900" dirty="0" err="1">
                <a:latin typeface="Lucida Console" panose="020B0609040504020204" pitchFamily="49" charset="0"/>
              </a:rPr>
              <a:t>addCustomer</a:t>
            </a:r>
            <a:r>
              <a:rPr lang="en-US" sz="2900" dirty="0">
                <a:latin typeface="Lucida Console" panose="020B0609040504020204" pitchFamily="49" charset="0"/>
              </a:rPr>
              <a:t>(String name)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Contract.Requires</a:t>
            </a:r>
            <a:r>
              <a:rPr lang="en-US" sz="2900" dirty="0">
                <a:latin typeface="Lucida Console" panose="020B0609040504020204" pitchFamily="49" charset="0"/>
              </a:rPr>
              <a:t>(customers != null);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Contract.Requires</a:t>
            </a:r>
            <a:r>
              <a:rPr lang="en-US" sz="2900" dirty="0">
                <a:latin typeface="Lucida Console" panose="020B0609040504020204" pitchFamily="49" charset="0"/>
              </a:rPr>
              <a:t>(!</a:t>
            </a:r>
            <a:r>
              <a:rPr lang="en-US" sz="2900" dirty="0" err="1">
                <a:latin typeface="Lucida Console" panose="020B0609040504020204" pitchFamily="49" charset="0"/>
              </a:rPr>
              <a:t>customers.Contains</a:t>
            </a:r>
            <a:r>
              <a:rPr lang="en-US" sz="2900" dirty="0">
                <a:latin typeface="Lucida Console" panose="020B0609040504020204" pitchFamily="49" charset="0"/>
              </a:rPr>
              <a:t>(name));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id = </a:t>
            </a:r>
            <a:r>
              <a:rPr lang="en-US" sz="2900" dirty="0" err="1">
                <a:latin typeface="Lucida Console" panose="020B0609040504020204" pitchFamily="49" charset="0"/>
              </a:rPr>
              <a:t>customers.freshId</a:t>
            </a:r>
            <a:r>
              <a:rPr lang="en-US" sz="2900" dirty="0"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customers.Add</a:t>
            </a:r>
            <a:r>
              <a:rPr lang="en-US" sz="2900" dirty="0">
                <a:latin typeface="Lucida Console" panose="020B0609040504020204" pitchFamily="49" charset="0"/>
              </a:rPr>
              <a:t>(</a:t>
            </a:r>
            <a:r>
              <a:rPr lang="en-US" sz="2900" dirty="0" err="1">
                <a:latin typeface="Lucida Console" panose="020B0609040504020204" pitchFamily="49" charset="0"/>
              </a:rPr>
              <a:t>id,name</a:t>
            </a:r>
            <a:r>
              <a:rPr lang="en-US" sz="2900" dirty="0">
                <a:latin typeface="Lucida Console" panose="020B06090405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id;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Add preconditions using </a:t>
            </a:r>
            <a:r>
              <a:rPr lang="en-US" dirty="0" err="1"/>
              <a:t>Contract.Requires</a:t>
            </a:r>
            <a:r>
              <a:rPr lang="en-US" dirty="0"/>
              <a:t>;</a:t>
            </a:r>
          </a:p>
          <a:p>
            <a:r>
              <a:rPr lang="en-US" dirty="0"/>
              <a:t>These are checked before entering the method body.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67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F206-5164-594A-83C3-9C1BD663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0C96-7D10-BC42-B008-82E49854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public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addCustomer</a:t>
            </a:r>
            <a:r>
              <a:rPr lang="en-US" dirty="0">
                <a:latin typeface="Lucida Console" panose="020B0609040504020204" pitchFamily="49" charset="0"/>
              </a:rPr>
              <a:t>(String name)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Contract.Requires</a:t>
            </a:r>
            <a:r>
              <a:rPr lang="en-US" dirty="0">
                <a:latin typeface="Lucida Console" panose="020B0609040504020204" pitchFamily="49" charset="0"/>
              </a:rPr>
              <a:t>(customers != null);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Contract.Requires</a:t>
            </a:r>
            <a:r>
              <a:rPr lang="en-US" dirty="0">
                <a:latin typeface="Lucida Console" panose="020B0609040504020204" pitchFamily="49" charset="0"/>
              </a:rPr>
              <a:t>(!</a:t>
            </a:r>
            <a:r>
              <a:rPr lang="en-US" dirty="0" err="1">
                <a:latin typeface="Lucida Console" panose="020B0609040504020204" pitchFamily="49" charset="0"/>
              </a:rPr>
              <a:t>customer.Contains</a:t>
            </a:r>
            <a:r>
              <a:rPr lang="en-US" dirty="0">
                <a:latin typeface="Lucida Console" panose="020B0609040504020204" pitchFamily="49" charset="0"/>
              </a:rPr>
              <a:t>(name));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id = </a:t>
            </a:r>
            <a:r>
              <a:rPr lang="en-US" dirty="0" err="1">
                <a:latin typeface="Lucida Console" panose="020B0609040504020204" pitchFamily="49" charset="0"/>
              </a:rPr>
              <a:t>customers.freshId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customers.Add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id,name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return id;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What about postconditions?</a:t>
            </a:r>
          </a:p>
          <a:p>
            <a:r>
              <a:rPr lang="en-US" dirty="0"/>
              <a:t>Guarantee that the name now occurs in the customers dictionary.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28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3DE9-869D-E447-9B19-73DB996C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postconditions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7EE0-E026-E24D-9BA2-E55D40BD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925"/>
            <a:ext cx="9905999" cy="49149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public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addCustomer</a:t>
            </a:r>
            <a:r>
              <a:rPr lang="en-US" dirty="0">
                <a:latin typeface="Lucida Console" panose="020B0609040504020204" pitchFamily="49" charset="0"/>
              </a:rPr>
              <a:t>(String name)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Contract.Requires</a:t>
            </a:r>
            <a:r>
              <a:rPr lang="en-US" dirty="0">
                <a:latin typeface="Lucida Console" panose="020B0609040504020204" pitchFamily="49" charset="0"/>
              </a:rPr>
              <a:t>(customers != null);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Contract.Requires</a:t>
            </a:r>
            <a:r>
              <a:rPr lang="en-US" dirty="0">
                <a:latin typeface="Lucida Console" panose="020B0609040504020204" pitchFamily="49" charset="0"/>
              </a:rPr>
              <a:t>(!</a:t>
            </a:r>
            <a:r>
              <a:rPr lang="en-US" dirty="0" err="1">
                <a:latin typeface="Lucida Console" panose="020B0609040504020204" pitchFamily="49" charset="0"/>
              </a:rPr>
              <a:t>customer.Contains</a:t>
            </a:r>
            <a:r>
              <a:rPr lang="en-US" dirty="0">
                <a:latin typeface="Lucida Console" panose="020B0609040504020204" pitchFamily="49" charset="0"/>
              </a:rPr>
              <a:t>(name));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Contract.Ensures</a:t>
            </a:r>
            <a:r>
              <a:rPr lang="en-US" dirty="0">
                <a:latin typeface="Lucida Console" panose="020B0609040504020204" pitchFamily="49" charset="0"/>
              </a:rPr>
              <a:t>(customers[</a:t>
            </a:r>
            <a:r>
              <a:rPr lang="en-US" dirty="0" err="1">
                <a:latin typeface="Lucida Console" panose="020B0609040504020204" pitchFamily="49" charset="0"/>
              </a:rPr>
              <a:t>Contract.Result</a:t>
            </a:r>
            <a:r>
              <a:rPr lang="en-US" dirty="0">
                <a:latin typeface="Lucida Console" panose="020B0609040504020204" pitchFamily="49" charset="0"/>
              </a:rPr>
              <a:t>&lt;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&gt;()] == name);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id = </a:t>
            </a:r>
            <a:r>
              <a:rPr lang="en-US" dirty="0" err="1">
                <a:latin typeface="Lucida Console" panose="020B0609040504020204" pitchFamily="49" charset="0"/>
              </a:rPr>
              <a:t>customers.freshId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customers.Add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id,name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return id;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Add postconditions using </a:t>
            </a:r>
            <a:r>
              <a:rPr lang="en-US" dirty="0" err="1"/>
              <a:t>Contract.Ensures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Contract.Result</a:t>
            </a:r>
            <a:r>
              <a:rPr lang="en-US" dirty="0"/>
              <a:t> to refer to the result of a method;</a:t>
            </a:r>
          </a:p>
          <a:p>
            <a:r>
              <a:rPr lang="en-US" dirty="0"/>
              <a:t>Postconditions are checked just before the method returns.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16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3BFA-1F9C-C647-9A13-F22240D2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blame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2DAC-D5F4-1C43-AE36-FB2FDA02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 important reason for using contracts is to establish blame; suppose A uses a method created by B</a:t>
            </a:r>
          </a:p>
          <a:p>
            <a:r>
              <a:rPr lang="en-US" dirty="0"/>
              <a:t>who is at fault when a precondition for the method does not hold?</a:t>
            </a:r>
          </a:p>
          <a:p>
            <a:r>
              <a:rPr lang="en-US" dirty="0"/>
              <a:t>who is at fault when a postcondition for the method fails to 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1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philosophical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8850"/>
            <a:ext cx="9905999" cy="442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it mean for software to be correct?</a:t>
            </a:r>
          </a:p>
          <a:p>
            <a:r>
              <a:rPr lang="en-US" dirty="0"/>
              <a:t>Free of bugs?</a:t>
            </a:r>
          </a:p>
          <a:p>
            <a:r>
              <a:rPr lang="en-US" dirty="0"/>
              <a:t>Will not loop?</a:t>
            </a:r>
          </a:p>
          <a:p>
            <a:r>
              <a:rPr lang="en-US" dirty="0"/>
              <a:t>Never throws an exception?</a:t>
            </a:r>
          </a:p>
          <a:p>
            <a:r>
              <a:rPr lang="en-US" dirty="0"/>
              <a:t>Does what it’s supposed to?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9D3E-D89F-5E41-A3FD-0529BD0A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blame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F062-DEDE-8E4D-B75A-3D2FAD89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 important reason for using contracts is to establish blame</a:t>
            </a:r>
          </a:p>
          <a:p>
            <a:r>
              <a:rPr lang="en-US" dirty="0"/>
              <a:t>who is at fault when a precondition does not hold?</a:t>
            </a:r>
          </a:p>
          <a:p>
            <a:pPr lvl="1"/>
            <a:r>
              <a:rPr lang="en-US" dirty="0"/>
              <a:t>The code that </a:t>
            </a:r>
            <a:r>
              <a:rPr lang="en-US" i="1" dirty="0"/>
              <a:t>called</a:t>
            </a:r>
            <a:r>
              <a:rPr lang="en-US" dirty="0"/>
              <a:t> the method defining the failing precondition: A is to blame</a:t>
            </a:r>
          </a:p>
          <a:p>
            <a:r>
              <a:rPr lang="en-US" dirty="0"/>
              <a:t>who is at fault when a postcondition fails to hold?</a:t>
            </a:r>
          </a:p>
          <a:p>
            <a:pPr lvl="1"/>
            <a:r>
              <a:rPr lang="en-US" dirty="0"/>
              <a:t>The method that defines the postcondition: B is to blame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65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D66-01FB-BD46-8D8F-9052AD62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ADE-63B3-D648-996F-BC5701C2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1"/>
            <a:ext cx="9905999" cy="47148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public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  <a:r>
              <a:rPr lang="en-US" sz="2900" dirty="0" err="1">
                <a:latin typeface="Lucida Console" panose="020B0609040504020204" pitchFamily="49" charset="0"/>
              </a:rPr>
              <a:t>addCustomer</a:t>
            </a:r>
            <a:r>
              <a:rPr lang="en-US" sz="2900" dirty="0">
                <a:latin typeface="Lucida Console" panose="020B0609040504020204" pitchFamily="49" charset="0"/>
              </a:rPr>
              <a:t>(String name)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Contract.Requires</a:t>
            </a:r>
            <a:r>
              <a:rPr lang="en-US" sz="2900" dirty="0">
                <a:latin typeface="Lucida Console" panose="020B0609040504020204" pitchFamily="49" charset="0"/>
              </a:rPr>
              <a:t>(customers != null);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Contract.Requires</a:t>
            </a:r>
            <a:r>
              <a:rPr lang="en-US" sz="2900" dirty="0">
                <a:latin typeface="Lucida Console" panose="020B0609040504020204" pitchFamily="49" charset="0"/>
              </a:rPr>
              <a:t>(!</a:t>
            </a:r>
            <a:r>
              <a:rPr lang="en-US" sz="2900" dirty="0" err="1">
                <a:latin typeface="Lucida Console" panose="020B0609040504020204" pitchFamily="49" charset="0"/>
              </a:rPr>
              <a:t>customer.Contains</a:t>
            </a:r>
            <a:r>
              <a:rPr lang="en-US" sz="2900" dirty="0">
                <a:latin typeface="Lucida Console" panose="020B0609040504020204" pitchFamily="49" charset="0"/>
              </a:rPr>
              <a:t>(name));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Contract.Ensures</a:t>
            </a:r>
            <a:r>
              <a:rPr lang="en-US" sz="2900" dirty="0">
                <a:latin typeface="Lucida Console" panose="020B0609040504020204" pitchFamily="49" charset="0"/>
              </a:rPr>
              <a:t>(customers[</a:t>
            </a:r>
            <a:r>
              <a:rPr lang="en-US" sz="2900" dirty="0" err="1">
                <a:latin typeface="Lucida Console" panose="020B0609040504020204" pitchFamily="49" charset="0"/>
              </a:rPr>
              <a:t>Contract.Result</a:t>
            </a:r>
            <a:r>
              <a:rPr lang="en-US" sz="2900" dirty="0">
                <a:latin typeface="Lucida Console" panose="020B0609040504020204" pitchFamily="49" charset="0"/>
              </a:rPr>
              <a:t>&lt;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&gt;()] == name);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id = </a:t>
            </a:r>
            <a:r>
              <a:rPr lang="en-US" sz="2900" dirty="0" err="1">
                <a:latin typeface="Lucida Console" panose="020B0609040504020204" pitchFamily="49" charset="0"/>
              </a:rPr>
              <a:t>customers.freshId</a:t>
            </a:r>
            <a:r>
              <a:rPr lang="en-US" sz="2900" dirty="0"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customers.Add</a:t>
            </a:r>
            <a:r>
              <a:rPr lang="en-US" sz="2900" dirty="0">
                <a:latin typeface="Lucida Console" panose="020B0609040504020204" pitchFamily="49" charset="0"/>
              </a:rPr>
              <a:t>(</a:t>
            </a:r>
            <a:r>
              <a:rPr lang="en-US" sz="2900" dirty="0" err="1">
                <a:latin typeface="Lucida Console" panose="020B0609040504020204" pitchFamily="49" charset="0"/>
              </a:rPr>
              <a:t>id,name</a:t>
            </a:r>
            <a:r>
              <a:rPr lang="en-US" sz="2900" dirty="0">
                <a:latin typeface="Lucida Console" panose="020B06090405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id;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If the precondition fails, for example customers is null, the code calling this method is at fault. It should have initialized the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6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D66-01FB-BD46-8D8F-9052AD62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ADE-63B3-D648-996F-BC5701C2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1"/>
            <a:ext cx="9905999" cy="4714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public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  <a:r>
              <a:rPr lang="en-US" sz="2900" dirty="0" err="1">
                <a:latin typeface="Lucida Console" panose="020B0609040504020204" pitchFamily="49" charset="0"/>
              </a:rPr>
              <a:t>addCustomer</a:t>
            </a:r>
            <a:r>
              <a:rPr lang="en-US" sz="2900" dirty="0">
                <a:latin typeface="Lucida Console" panose="020B0609040504020204" pitchFamily="49" charset="0"/>
              </a:rPr>
              <a:t>(String name)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Contract.Requires</a:t>
            </a:r>
            <a:r>
              <a:rPr lang="en-US" sz="2900" dirty="0">
                <a:latin typeface="Lucida Console" panose="020B0609040504020204" pitchFamily="49" charset="0"/>
              </a:rPr>
              <a:t>(customers != null);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Contract.Requires</a:t>
            </a:r>
            <a:r>
              <a:rPr lang="en-US" sz="2900" dirty="0">
                <a:latin typeface="Lucida Console" panose="020B0609040504020204" pitchFamily="49" charset="0"/>
              </a:rPr>
              <a:t>(!</a:t>
            </a:r>
            <a:r>
              <a:rPr lang="en-US" sz="2900" dirty="0" err="1">
                <a:latin typeface="Lucida Console" panose="020B0609040504020204" pitchFamily="49" charset="0"/>
              </a:rPr>
              <a:t>customer.Contains</a:t>
            </a:r>
            <a:r>
              <a:rPr lang="en-US" sz="2900" dirty="0">
                <a:latin typeface="Lucida Console" panose="020B0609040504020204" pitchFamily="49" charset="0"/>
              </a:rPr>
              <a:t>(name));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Contract.Ensures</a:t>
            </a:r>
            <a:r>
              <a:rPr lang="en-US" sz="2900" dirty="0">
                <a:latin typeface="Lucida Console" panose="020B0609040504020204" pitchFamily="49" charset="0"/>
              </a:rPr>
              <a:t>(customers[</a:t>
            </a:r>
            <a:r>
              <a:rPr lang="en-US" sz="2900" dirty="0" err="1">
                <a:latin typeface="Lucida Console" panose="020B0609040504020204" pitchFamily="49" charset="0"/>
              </a:rPr>
              <a:t>Contract.Result</a:t>
            </a:r>
            <a:r>
              <a:rPr lang="en-US" sz="2900" dirty="0">
                <a:latin typeface="Lucida Console" panose="020B0609040504020204" pitchFamily="49" charset="0"/>
              </a:rPr>
              <a:t>&lt;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&gt;()] == name);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id = </a:t>
            </a:r>
            <a:r>
              <a:rPr lang="en-US" sz="2900" dirty="0" err="1">
                <a:latin typeface="Lucida Console" panose="020B0609040504020204" pitchFamily="49" charset="0"/>
              </a:rPr>
              <a:t>customers.freshId</a:t>
            </a:r>
            <a:r>
              <a:rPr lang="en-US" sz="2900" dirty="0"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customers.Add</a:t>
            </a:r>
            <a:r>
              <a:rPr lang="en-US" sz="2900" dirty="0">
                <a:latin typeface="Lucida Console" panose="020B0609040504020204" pitchFamily="49" charset="0"/>
              </a:rPr>
              <a:t>(</a:t>
            </a:r>
            <a:r>
              <a:rPr lang="en-US" sz="2900" dirty="0" err="1">
                <a:latin typeface="Lucida Console" panose="020B0609040504020204" pitchFamily="49" charset="0"/>
              </a:rPr>
              <a:t>id,name</a:t>
            </a:r>
            <a:r>
              <a:rPr lang="en-US" sz="2900" dirty="0">
                <a:latin typeface="Lucida Console" panose="020B06090405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id;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If the postcondition fails, the error is in this method (or the method it calls)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13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91E5-2104-FD4F-B1C1-7A8BBA45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or weak?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4AE3-E66C-4148-8EB0-3D839331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</a:t>
            </a:r>
            <a:r>
              <a:rPr lang="en-US" i="1" dirty="0"/>
              <a:t>strong</a:t>
            </a:r>
            <a:r>
              <a:rPr lang="en-US" dirty="0"/>
              <a:t> precondition places a lot of responsibility on the code </a:t>
            </a:r>
            <a:r>
              <a:rPr lang="en-US" i="1" dirty="0"/>
              <a:t>calling</a:t>
            </a:r>
            <a:r>
              <a:rPr lang="en-US" dirty="0"/>
              <a:t> this function;</a:t>
            </a:r>
          </a:p>
          <a:p>
            <a:r>
              <a:rPr lang="en-US" dirty="0"/>
              <a:t>A very </a:t>
            </a:r>
            <a:r>
              <a:rPr lang="en-US" i="1" dirty="0"/>
              <a:t>strong</a:t>
            </a:r>
            <a:r>
              <a:rPr lang="en-US" dirty="0"/>
              <a:t> postcondition places a lot of responsibility on the method ensuring that this postcondition 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4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8DC7-8854-E349-8A3D-AE181137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code contracts?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BB1E-4DA8-184A-A7A7-5E095301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i="1" dirty="0"/>
              <a:t>dynamic</a:t>
            </a:r>
            <a:r>
              <a:rPr lang="en-US" dirty="0"/>
              <a:t> checks, as the code runs;</a:t>
            </a:r>
          </a:p>
          <a:p>
            <a:r>
              <a:rPr lang="en-US" dirty="0"/>
              <a:t>Also </a:t>
            </a:r>
            <a:r>
              <a:rPr lang="en-US" i="1" dirty="0"/>
              <a:t>statically checks </a:t>
            </a:r>
            <a:r>
              <a:rPr lang="en-US" dirty="0"/>
              <a:t>contracts</a:t>
            </a:r>
          </a:p>
          <a:p>
            <a:r>
              <a:rPr lang="en-US" dirty="0"/>
              <a:t>Generate documentation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260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2EF2-CA0A-A644-BB91-B2C3C1D7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8ACF-EA37-754D-9ACF-BD13CB3D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pre- and postconditions, Floyd-Hoare-Dijkstra identified another important notion: invariants.</a:t>
            </a:r>
          </a:p>
          <a:p>
            <a:r>
              <a:rPr lang="en-US" dirty="0"/>
              <a:t>An invariant is a property that holds continuously throughout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00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A73C-A039-E04F-9686-616534F7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335F-670C-8F40-88F3-4ADBE67A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Lucida Console" panose="020B0609040504020204" pitchFamily="49" charset="0"/>
              </a:rPr>
              <a:t>int</a:t>
            </a:r>
            <a:r>
              <a:rPr lang="en-US" sz="2200" dirty="0">
                <a:latin typeface="Lucida Console" panose="020B0609040504020204" pitchFamily="49" charset="0"/>
              </a:rPr>
              <a:t> x = 0;</a:t>
            </a:r>
          </a:p>
          <a:p>
            <a:pPr marL="0" indent="0">
              <a:buNone/>
            </a:pPr>
            <a:r>
              <a:rPr lang="en-US" sz="2200" b="1" dirty="0">
                <a:latin typeface="Lucida Console" panose="020B0609040504020204" pitchFamily="49" charset="0"/>
              </a:rPr>
              <a:t>while</a:t>
            </a:r>
            <a:r>
              <a:rPr lang="en-US" sz="2200" dirty="0">
                <a:latin typeface="Lucida Console" panose="020B0609040504020204" pitchFamily="49" charset="0"/>
              </a:rPr>
              <a:t> (x &lt; 10)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x = x + 1;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i="1" dirty="0"/>
              <a:t>invariant</a:t>
            </a:r>
            <a:r>
              <a:rPr lang="en-US" dirty="0"/>
              <a:t> can we identify in the body of this loop?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86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5978-BC93-8C4E-8C85-D0FEFE97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Invariants: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EEA889-9341-C040-A5B3-23BCDD16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3075"/>
            <a:ext cx="9905999" cy="4929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latin typeface="Lucida Console" panose="020B0609040504020204" pitchFamily="49" charset="0"/>
              </a:rPr>
              <a:t>int</a:t>
            </a:r>
            <a:r>
              <a:rPr lang="en-US" sz="2200" dirty="0">
                <a:latin typeface="Lucida Console" panose="020B0609040504020204" pitchFamily="49" charset="0"/>
              </a:rPr>
              <a:t> x = 0;</a:t>
            </a:r>
          </a:p>
          <a:p>
            <a:pPr marL="0" indent="0">
              <a:buNone/>
            </a:pPr>
            <a:r>
              <a:rPr lang="en-US" sz="2200" b="1" dirty="0">
                <a:latin typeface="Lucida Console" panose="020B0609040504020204" pitchFamily="49" charset="0"/>
              </a:rPr>
              <a:t>while</a:t>
            </a:r>
            <a:r>
              <a:rPr lang="en-US" sz="2200" dirty="0">
                <a:latin typeface="Lucida Console" panose="020B0609040504020204" pitchFamily="49" charset="0"/>
              </a:rPr>
              <a:t> (x &lt; 10)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	x = x + 1;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i="1" dirty="0"/>
              <a:t>invariant</a:t>
            </a:r>
            <a:r>
              <a:rPr lang="en-US" dirty="0"/>
              <a:t> can we identify in the body of this loop?</a:t>
            </a:r>
          </a:p>
          <a:p>
            <a:r>
              <a:rPr lang="en-US" dirty="0"/>
              <a:t>x is in the range {0 .. 10}</a:t>
            </a:r>
          </a:p>
          <a:p>
            <a:r>
              <a:rPr lang="en-US" dirty="0"/>
              <a:t>x &lt;= 10</a:t>
            </a:r>
          </a:p>
          <a:p>
            <a:r>
              <a:rPr lang="en-US" dirty="0"/>
              <a:t>x is an integer value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4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4E48-4465-1348-9B7B-37B71EF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in design-by-contract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FACF-306E-0943-A1A2-2D66B17C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the same spirit, the Design by Contract lets you identify invariants that should hold on your objects:</a:t>
            </a:r>
          </a:p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What invariants should our CRM software satisfy?</a:t>
            </a:r>
          </a:p>
          <a:p>
            <a:r>
              <a:rPr lang="en-US" dirty="0"/>
              <a:t>We have address information about all our customers;</a:t>
            </a:r>
          </a:p>
          <a:p>
            <a:r>
              <a:rPr lang="en-US" dirty="0"/>
              <a:t>We don’t have duplicate customers in our database;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3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91A9-0DFD-7A4A-AB4C-620256F9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26E4-DC86-E44E-927C-D6D34ECF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1638"/>
            <a:ext cx="9905999" cy="4886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class Rational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numerator; 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denominator;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....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ContractInvariantMethod</a:t>
            </a:r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void </a:t>
            </a:r>
            <a:r>
              <a:rPr lang="en-US" sz="2000" dirty="0" err="1">
                <a:latin typeface="Lucida Console" panose="020B0609040504020204" pitchFamily="49" charset="0"/>
              </a:rPr>
              <a:t>ObjectInvariant</a:t>
            </a:r>
            <a:r>
              <a:rPr lang="en-US" sz="2000" dirty="0">
                <a:latin typeface="Lucida Console" panose="020B0609040504020204" pitchFamily="49" charset="0"/>
              </a:rPr>
              <a:t> ()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Contract.Invariant</a:t>
            </a:r>
            <a:r>
              <a:rPr lang="en-US" sz="2000" dirty="0">
                <a:latin typeface="Lucida Console" panose="020B0609040504020204" pitchFamily="49" charset="0"/>
              </a:rPr>
              <a:t>(denominator != 0);</a:t>
            </a:r>
          </a:p>
          <a:p>
            <a:pPr marL="914400" lvl="2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Contract.Invariant</a:t>
            </a:r>
            <a:r>
              <a:rPr lang="en-US" sz="2000" dirty="0">
                <a:latin typeface="Lucida Console" panose="020B0609040504020204" pitchFamily="49" charset="0"/>
              </a:rPr>
              <a:t>(numerator &lt; denominator);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4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/>
          </a:bodyPr>
          <a:lstStyle/>
          <a:p>
            <a:r>
              <a:rPr lang="en-US" dirty="0"/>
              <a:t>The main issue of software correctness is that it </a:t>
            </a:r>
            <a:r>
              <a:rPr lang="en-US" i="1" dirty="0"/>
              <a:t>meets</a:t>
            </a:r>
            <a:r>
              <a:rPr lang="en-US" dirty="0"/>
              <a:t> its specifications.</a:t>
            </a:r>
          </a:p>
          <a:p>
            <a:r>
              <a:rPr lang="en-US" dirty="0"/>
              <a:t>But who writes specifications?</a:t>
            </a:r>
          </a:p>
          <a:p>
            <a:r>
              <a:rPr lang="en-US" dirty="0"/>
              <a:t>And who says that the specifications do not contain bugs?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EF63-5DFE-D248-9A02-ECD2BAC1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48AD-9994-4A4D-B5AE-5F060B8F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invariants be checked?</a:t>
            </a:r>
          </a:p>
          <a:p>
            <a:r>
              <a:rPr lang="en-US" dirty="0"/>
              <a:t>This is not an easy question.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49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1DF3-F514-774B-9C84-DCD7787A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557D-C95A-DF4A-986C-FFBC1198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50"/>
            <a:ext cx="9905999" cy="45291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class Rational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numerator;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denominator;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void normalize()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x = </a:t>
            </a:r>
            <a:r>
              <a:rPr lang="en-US" sz="2900" dirty="0" err="1">
                <a:latin typeface="Lucida Console" panose="020B0609040504020204" pitchFamily="49" charset="0"/>
              </a:rPr>
              <a:t>gcd</a:t>
            </a:r>
            <a:r>
              <a:rPr lang="en-US" sz="2900" dirty="0">
                <a:latin typeface="Lucida Console" panose="020B0609040504020204" pitchFamily="49" charset="0"/>
              </a:rPr>
              <a:t>(numerator, denominator);</a:t>
            </a:r>
          </a:p>
          <a:p>
            <a:pPr marL="914400" lvl="2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denominator = denominator/x;</a:t>
            </a:r>
          </a:p>
          <a:p>
            <a:pPr marL="914400" lvl="2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numerator = numerator/x;</a:t>
            </a:r>
          </a:p>
          <a:p>
            <a:pPr marL="457200" lvl="1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This may temporarily break the invariant.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42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071-79CB-7143-A11A-FDA97605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E2A9-EAE5-BC4E-8C34-F5492456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Code Contracts library chooses to check object invariants on every exit from a public method.</a:t>
            </a:r>
          </a:p>
          <a:p>
            <a:r>
              <a:rPr lang="en-US" dirty="0"/>
              <a:t>Other design choices exist.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6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D910-BB1C-2441-A756-C173CB2E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503A-8A3F-D346-BEAF-AB9CD6E4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is tricky interaction between contracts and inheritance.</a:t>
            </a:r>
          </a:p>
          <a:p>
            <a:r>
              <a:rPr lang="en-US" dirty="0"/>
              <a:t>Suppose a class Collection has a contract associated with the sort() method.</a:t>
            </a:r>
          </a:p>
          <a:p>
            <a:r>
              <a:rPr lang="en-US" dirty="0"/>
              <a:t>Now you define a subclass of the Collection class, </a:t>
            </a:r>
            <a:r>
              <a:rPr lang="en-US" dirty="0" err="1"/>
              <a:t>ShapeCollection</a:t>
            </a:r>
            <a:r>
              <a:rPr lang="en-US" dirty="0"/>
              <a:t> that overrides the sort() method.</a:t>
            </a:r>
          </a:p>
          <a:p>
            <a:r>
              <a:rPr lang="en-US" dirty="0"/>
              <a:t>What contract should the new sort() method satisfy?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1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92CC-55A3-B54A-9845-EBF396CC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9DF7-9BFB-1C4D-8CF0-998EA13B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is not an easy question.</a:t>
            </a:r>
          </a:p>
          <a:p>
            <a:r>
              <a:rPr lang="en-US" dirty="0"/>
              <a:t>If </a:t>
            </a:r>
            <a:r>
              <a:rPr lang="en-US" dirty="0" err="1"/>
              <a:t>ShapeCollection</a:t>
            </a:r>
            <a:r>
              <a:rPr lang="en-US" dirty="0"/>
              <a:t> requires a stronger precondition, calls to sort on a Collection may trigger failure;</a:t>
            </a:r>
          </a:p>
          <a:p>
            <a:r>
              <a:rPr lang="en-US" dirty="0"/>
              <a:t>If </a:t>
            </a:r>
            <a:r>
              <a:rPr lang="en-US" dirty="0" err="1"/>
              <a:t>ShapeCollection</a:t>
            </a:r>
            <a:r>
              <a:rPr lang="en-US" dirty="0"/>
              <a:t> ensures a weaker postcondition, calls to sort may not get the guarantees they are expecting.</a:t>
            </a:r>
          </a:p>
          <a:p>
            <a:r>
              <a:rPr lang="en-US" dirty="0"/>
              <a:t>Both the opposite changes are allowed, that is, subclasses are allowed to weaken preconditions (but not strengthen them) and strengthen postconditions and invariants (but not weaken them).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84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4027-2C17-2344-B528-121FA7FD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19E3-70BA-CB43-94CE-EDAB3620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discuss design by contract for various reasons:</a:t>
            </a:r>
          </a:p>
          <a:p>
            <a:r>
              <a:rPr lang="en-US" dirty="0"/>
              <a:t>it makes design a more precise process – the more exact input you can give developers about your design, the better software they will write.</a:t>
            </a:r>
          </a:p>
          <a:p>
            <a:r>
              <a:rPr lang="en-US" dirty="0"/>
              <a:t>it’s a design philosophy that fits well with the rest of the course;</a:t>
            </a:r>
          </a:p>
          <a:p>
            <a:r>
              <a:rPr lang="en-US" dirty="0"/>
              <a:t>it might motivate you to think about software correctness, or how such a tool might work.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51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5BA3-5CE2-AB46-BE6F-811C52DF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FE2-314B-9A4F-AEDD-C66B940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teach various courses that help you learn how such tools work, and how to write you own:</a:t>
            </a:r>
          </a:p>
          <a:p>
            <a:r>
              <a:rPr lang="en-US" dirty="0"/>
              <a:t>Compiler Construction</a:t>
            </a:r>
          </a:p>
          <a:p>
            <a:r>
              <a:rPr lang="en-US" dirty="0"/>
              <a:t>Automated Program Analysis</a:t>
            </a:r>
          </a:p>
          <a:p>
            <a:r>
              <a:rPr lang="en-US" dirty="0"/>
              <a:t>Program verification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absolute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2097088"/>
            <a:ext cx="5316537" cy="3903662"/>
          </a:xfrm>
        </p:spPr>
        <p:txBody>
          <a:bodyPr>
            <a:normAutofit/>
          </a:bodyPr>
          <a:lstStyle/>
          <a:p>
            <a:r>
              <a:rPr lang="en-US" dirty="0"/>
              <a:t>Does </a:t>
            </a:r>
            <a:r>
              <a:rPr lang="en-US" i="1" dirty="0" err="1"/>
              <a:t>AbsoluteValue</a:t>
            </a:r>
            <a:r>
              <a:rPr lang="en-US" i="1" dirty="0"/>
              <a:t>(x)</a:t>
            </a:r>
            <a:r>
              <a:rPr lang="en-US" dirty="0"/>
              <a:t> return a number greater than or equal to 0 for all x?</a:t>
            </a:r>
          </a:p>
          <a:p>
            <a:r>
              <a:rPr lang="en-US" dirty="0"/>
              <a:t>How could we prove that this is the case?</a:t>
            </a:r>
          </a:p>
          <a:p>
            <a:r>
              <a:rPr lang="en-US" dirty="0"/>
              <a:t>Or how could we disprove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0F847-E303-234F-B73F-D51B57D13103}"/>
              </a:ext>
            </a:extLst>
          </p:cNvPr>
          <p:cNvSpPr txBox="1">
            <a:spLocks/>
          </p:cNvSpPr>
          <p:nvPr/>
        </p:nvSpPr>
        <p:spPr>
          <a:xfrm>
            <a:off x="6094412" y="2415778"/>
            <a:ext cx="5145088" cy="326628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AbsoluteValue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&gt; 0)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early days of computing, </a:t>
            </a:r>
            <a:r>
              <a:rPr lang="en-US" i="1" dirty="0"/>
              <a:t>hardware</a:t>
            </a:r>
            <a:r>
              <a:rPr lang="en-US" dirty="0"/>
              <a:t> was expensive and tricky to develop.</a:t>
            </a:r>
          </a:p>
          <a:p>
            <a:r>
              <a:rPr lang="en-US" dirty="0"/>
              <a:t>Midway through the last century, something started to change…</a:t>
            </a: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crisis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17862-4EAF-C647-B5A2-28725B45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43" y="1847850"/>
            <a:ext cx="6637338" cy="4642408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6201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1018</TotalTime>
  <Words>3085</Words>
  <Application>Microsoft Macintosh PowerPoint</Application>
  <PresentationFormat>Widescreen</PresentationFormat>
  <Paragraphs>400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Cambria Math</vt:lpstr>
      <vt:lpstr>Lucida Console</vt:lpstr>
      <vt:lpstr>Trebuchet MS</vt:lpstr>
      <vt:lpstr>Tw Cen MT</vt:lpstr>
      <vt:lpstr>Wingdings</vt:lpstr>
      <vt:lpstr>Circuit</vt:lpstr>
      <vt:lpstr>Modelleren en Systeemontwerp</vt:lpstr>
      <vt:lpstr>MSO until now</vt:lpstr>
      <vt:lpstr>Today’s lecture</vt:lpstr>
      <vt:lpstr>Today’s lecture</vt:lpstr>
      <vt:lpstr>A philosophical question</vt:lpstr>
      <vt:lpstr>Specifications</vt:lpstr>
      <vt:lpstr>An example: absolute value</vt:lpstr>
      <vt:lpstr>A bit of history</vt:lpstr>
      <vt:lpstr>The software crisis</vt:lpstr>
      <vt:lpstr>The software crisis</vt:lpstr>
      <vt:lpstr>What can we do?</vt:lpstr>
      <vt:lpstr>Foundations of structured programming</vt:lpstr>
      <vt:lpstr>Hoare logic</vt:lpstr>
      <vt:lpstr>Hoare logic - examples</vt:lpstr>
      <vt:lpstr>Designing a logic</vt:lpstr>
      <vt:lpstr>Skip</vt:lpstr>
      <vt:lpstr>Assignment</vt:lpstr>
      <vt:lpstr>Assignment</vt:lpstr>
      <vt:lpstr>Composition</vt:lpstr>
      <vt:lpstr>Composition</vt:lpstr>
      <vt:lpstr>Composition</vt:lpstr>
      <vt:lpstr>Conditional rule</vt:lpstr>
      <vt:lpstr>Conditional rule</vt:lpstr>
      <vt:lpstr>CONSEQUENCE RULE</vt:lpstr>
      <vt:lpstr>Applying the assignment rule: then</vt:lpstr>
      <vt:lpstr>Conditional rule</vt:lpstr>
      <vt:lpstr>Applying the assignment rule: else</vt:lpstr>
      <vt:lpstr>Hoare logic</vt:lpstr>
      <vt:lpstr>Back to analysis and design</vt:lpstr>
      <vt:lpstr>Bertrand Meyer and Eiffel</vt:lpstr>
      <vt:lpstr>Contracts</vt:lpstr>
      <vt:lpstr>Contracts</vt:lpstr>
      <vt:lpstr>Assertions in code</vt:lpstr>
      <vt:lpstr>Assertions in code</vt:lpstr>
      <vt:lpstr>Assertions in code</vt:lpstr>
      <vt:lpstr>Contracts in software design</vt:lpstr>
      <vt:lpstr>Case Study: Customer relation management</vt:lpstr>
      <vt:lpstr>Use case example: adding a new customer</vt:lpstr>
      <vt:lpstr>Use case example: adding a new customer</vt:lpstr>
      <vt:lpstr>Use case example: adding a new customer</vt:lpstr>
      <vt:lpstr>Why?</vt:lpstr>
      <vt:lpstr>Defensive programming</vt:lpstr>
      <vt:lpstr>Contracts in code</vt:lpstr>
      <vt:lpstr>Contract</vt:lpstr>
      <vt:lpstr>Simple example</vt:lpstr>
      <vt:lpstr>Adding preconditions</vt:lpstr>
      <vt:lpstr>Postconditions?</vt:lpstr>
      <vt:lpstr>Adding postconditions</vt:lpstr>
      <vt:lpstr>Establishing blame</vt:lpstr>
      <vt:lpstr>Establishing blame</vt:lpstr>
      <vt:lpstr>Example</vt:lpstr>
      <vt:lpstr>Example</vt:lpstr>
      <vt:lpstr>Strong or weak?</vt:lpstr>
      <vt:lpstr>Why use code contracts?</vt:lpstr>
      <vt:lpstr>Invariants</vt:lpstr>
      <vt:lpstr>Invariants: example</vt:lpstr>
      <vt:lpstr>Invariants: example</vt:lpstr>
      <vt:lpstr>Invariants in design-by-contract</vt:lpstr>
      <vt:lpstr>Specifying invariants</vt:lpstr>
      <vt:lpstr>Checking invariants</vt:lpstr>
      <vt:lpstr>Checking invariants</vt:lpstr>
      <vt:lpstr>Invariant checking</vt:lpstr>
      <vt:lpstr>Contracts and inheritance</vt:lpstr>
      <vt:lpstr>Contracts and inheritance</vt:lpstr>
      <vt:lpstr>Epilog</vt:lpstr>
      <vt:lpstr>Learning more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86</cp:revision>
  <dcterms:created xsi:type="dcterms:W3CDTF">2019-09-06T08:16:48Z</dcterms:created>
  <dcterms:modified xsi:type="dcterms:W3CDTF">2019-10-07T10:52:54Z</dcterms:modified>
</cp:coreProperties>
</file>