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340" r:id="rId3"/>
    <p:sldId id="339" r:id="rId4"/>
    <p:sldId id="257" r:id="rId5"/>
    <p:sldId id="260" r:id="rId6"/>
    <p:sldId id="341" r:id="rId7"/>
    <p:sldId id="262" r:id="rId8"/>
    <p:sldId id="279" r:id="rId9"/>
    <p:sldId id="270" r:id="rId10"/>
    <p:sldId id="271" r:id="rId11"/>
    <p:sldId id="272" r:id="rId12"/>
    <p:sldId id="273" r:id="rId13"/>
    <p:sldId id="274" r:id="rId14"/>
    <p:sldId id="275" r:id="rId15"/>
    <p:sldId id="336" r:id="rId16"/>
    <p:sldId id="342" r:id="rId17"/>
    <p:sldId id="338"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7"/>
  </p:normalViewPr>
  <p:slideViewPr>
    <p:cSldViewPr snapToGrid="0" snapToObjects="1" showGuides="1">
      <p:cViewPr varScale="1">
        <p:scale>
          <a:sx n="90" d="100"/>
          <a:sy n="90" d="100"/>
        </p:scale>
        <p:origin x="896"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9/23/19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ofactory.com/net/facade-design-pattern#_self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Design pattern: facade</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0875-922C-CE43-BA26-A12F9E4DC81D}"/>
              </a:ext>
            </a:extLst>
          </p:cNvPr>
          <p:cNvSpPr>
            <a:spLocks noGrp="1"/>
          </p:cNvSpPr>
          <p:nvPr>
            <p:ph type="title"/>
          </p:nvPr>
        </p:nvSpPr>
        <p:spPr/>
        <p:txBody>
          <a:bodyPr/>
          <a:lstStyle/>
          <a:p>
            <a:r>
              <a:rPr lang="en-US" dirty="0"/>
              <a:t>The facade pattern</a:t>
            </a:r>
          </a:p>
        </p:txBody>
      </p:sp>
      <p:sp>
        <p:nvSpPr>
          <p:cNvPr id="3" name="Content Placeholder 2">
            <a:extLst>
              <a:ext uri="{FF2B5EF4-FFF2-40B4-BE49-F238E27FC236}">
                <a16:creationId xmlns:a16="http://schemas.microsoft.com/office/drawing/2014/main" id="{C6DA0F65-CD0C-6542-B4D1-BB56D552635E}"/>
              </a:ext>
            </a:extLst>
          </p:cNvPr>
          <p:cNvSpPr>
            <a:spLocks noGrp="1"/>
          </p:cNvSpPr>
          <p:nvPr>
            <p:ph idx="1"/>
          </p:nvPr>
        </p:nvSpPr>
        <p:spPr>
          <a:xfrm>
            <a:off x="1141412" y="1743075"/>
            <a:ext cx="9905999" cy="4700587"/>
          </a:xfrm>
        </p:spPr>
        <p:txBody>
          <a:bodyPr>
            <a:normAutofit/>
          </a:bodyPr>
          <a:lstStyle/>
          <a:p>
            <a:pPr marL="0" indent="0">
              <a:buNone/>
            </a:pPr>
            <a:r>
              <a:rPr lang="en-US" dirty="0"/>
              <a:t>Finally, our first </a:t>
            </a:r>
            <a:r>
              <a:rPr lang="en-US" i="1" dirty="0"/>
              <a:t>design pattern</a:t>
            </a:r>
            <a:r>
              <a:rPr lang="en-US" dirty="0"/>
              <a:t>:</a:t>
            </a:r>
          </a:p>
          <a:p>
            <a:pPr marL="0" indent="0">
              <a:buNone/>
            </a:pPr>
            <a:r>
              <a:rPr lang="en-US" dirty="0"/>
              <a:t>According to the Gang of Four, the intent of the Facade pattern is:</a:t>
            </a:r>
          </a:p>
          <a:p>
            <a:pPr marL="457200" lvl="1" indent="0">
              <a:buNone/>
            </a:pPr>
            <a:r>
              <a:rPr lang="en-US" i="1" dirty="0"/>
              <a:t>Provide a unified interface to a set of interfaces in a subsystem. Facade defines a higher-level interface that makes the subsystems easier to use.</a:t>
            </a:r>
          </a:p>
          <a:p>
            <a:pPr marL="0" indent="0">
              <a:buNone/>
            </a:pPr>
            <a:r>
              <a:rPr lang="en-US" dirty="0"/>
              <a:t>That sounds a bit abstract…</a:t>
            </a:r>
          </a:p>
        </p:txBody>
      </p:sp>
    </p:spTree>
    <p:extLst>
      <p:ext uri="{BB962C8B-B14F-4D97-AF65-F5344CB8AC3E}">
        <p14:creationId xmlns:p14="http://schemas.microsoft.com/office/powerpoint/2010/main" val="298784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Façade analogy</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fontScale="85000" lnSpcReduction="10000"/>
          </a:bodyPr>
          <a:lstStyle/>
          <a:p>
            <a:pPr marL="0" indent="0">
              <a:buNone/>
            </a:pPr>
            <a:r>
              <a:rPr lang="en-US" dirty="0"/>
              <a:t>I bought a new smart TV with endless possibilities. What do I do?</a:t>
            </a:r>
          </a:p>
          <a:p>
            <a:r>
              <a:rPr lang="en-US" dirty="0"/>
              <a:t>I am going to study the 384 pages Complete User Manual and Reference to be sure that I will not miss any of its features now or in the future, or ...</a:t>
            </a:r>
          </a:p>
          <a:p>
            <a:r>
              <a:rPr lang="en-US" dirty="0"/>
              <a:t>I will use the 3 pages Quick Start Guide and have fun within a few minutes</a:t>
            </a:r>
          </a:p>
        </p:txBody>
      </p:sp>
    </p:spTree>
    <p:extLst>
      <p:ext uri="{BB962C8B-B14F-4D97-AF65-F5344CB8AC3E}">
        <p14:creationId xmlns:p14="http://schemas.microsoft.com/office/powerpoint/2010/main" val="8146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53B2-F7F3-C04C-9D75-58778F76812C}"/>
              </a:ext>
            </a:extLst>
          </p:cNvPr>
          <p:cNvSpPr>
            <a:spLocks noGrp="1"/>
          </p:cNvSpPr>
          <p:nvPr>
            <p:ph type="title"/>
          </p:nvPr>
        </p:nvSpPr>
        <p:spPr/>
        <p:txBody>
          <a:bodyPr/>
          <a:lstStyle/>
          <a:p>
            <a:r>
              <a:rPr lang="en-US" dirty="0"/>
              <a:t>Façade: idea</a:t>
            </a:r>
          </a:p>
        </p:txBody>
      </p:sp>
      <p:sp>
        <p:nvSpPr>
          <p:cNvPr id="3" name="Content Placeholder 2">
            <a:extLst>
              <a:ext uri="{FF2B5EF4-FFF2-40B4-BE49-F238E27FC236}">
                <a16:creationId xmlns:a16="http://schemas.microsoft.com/office/drawing/2014/main" id="{9B365AAE-63E8-4C47-AA18-F52C97B8F2F7}"/>
              </a:ext>
            </a:extLst>
          </p:cNvPr>
          <p:cNvSpPr>
            <a:spLocks noGrp="1"/>
          </p:cNvSpPr>
          <p:nvPr>
            <p:ph idx="1"/>
          </p:nvPr>
        </p:nvSpPr>
        <p:spPr>
          <a:xfrm>
            <a:off x="1141412" y="1891862"/>
            <a:ext cx="9905999" cy="4487917"/>
          </a:xfrm>
        </p:spPr>
        <p:txBody>
          <a:bodyPr>
            <a:normAutofit fontScale="92500" lnSpcReduction="10000"/>
          </a:bodyPr>
          <a:lstStyle/>
          <a:p>
            <a:r>
              <a:rPr lang="en-US" dirty="0"/>
              <a:t>Big systems can be complicated</a:t>
            </a:r>
          </a:p>
          <a:p>
            <a:r>
              <a:rPr lang="en-US" dirty="0"/>
              <a:t>But sometimes, your program only needs to use a subset of the functionality. Or it might only need to use the system in a limited way.</a:t>
            </a:r>
          </a:p>
          <a:p>
            <a:r>
              <a:rPr lang="en-US" b="1" dirty="0"/>
              <a:t>Idea: </a:t>
            </a:r>
            <a:r>
              <a:rPr lang="en-US" dirty="0"/>
              <a:t>Create your own application programming interface (API) that meets your specific needs</a:t>
            </a:r>
          </a:p>
          <a:p>
            <a:r>
              <a:rPr lang="en-US" dirty="0"/>
              <a:t>In this way, you can hide the original system's complexity - your simple API is a facade</a:t>
            </a:r>
          </a:p>
        </p:txBody>
      </p:sp>
    </p:spTree>
    <p:extLst>
      <p:ext uri="{BB962C8B-B14F-4D97-AF65-F5344CB8AC3E}">
        <p14:creationId xmlns:p14="http://schemas.microsoft.com/office/powerpoint/2010/main" val="1697514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Façade: in pictures</a:t>
            </a:r>
          </a:p>
        </p:txBody>
      </p:sp>
      <p:pic>
        <p:nvPicPr>
          <p:cNvPr id="7" name="Picture 6">
            <a:extLst>
              <a:ext uri="{FF2B5EF4-FFF2-40B4-BE49-F238E27FC236}">
                <a16:creationId xmlns:a16="http://schemas.microsoft.com/office/drawing/2014/main" id="{CF5B3730-FF2B-364B-8930-018F3AD1D209}"/>
              </a:ext>
            </a:extLst>
          </p:cNvPr>
          <p:cNvPicPr>
            <a:picLocks noChangeAspect="1"/>
          </p:cNvPicPr>
          <p:nvPr/>
        </p:nvPicPr>
        <p:blipFill>
          <a:blip r:embed="rId2"/>
          <a:stretch>
            <a:fillRect/>
          </a:stretch>
        </p:blipFill>
        <p:spPr>
          <a:xfrm>
            <a:off x="3730624" y="1614487"/>
            <a:ext cx="4727575" cy="5137396"/>
          </a:xfrm>
          <a:prstGeom prst="rect">
            <a:avLst/>
          </a:prstGeom>
          <a:solidFill>
            <a:schemeClr val="accent2"/>
          </a:solidFill>
        </p:spPr>
      </p:pic>
    </p:spTree>
    <p:extLst>
      <p:ext uri="{BB962C8B-B14F-4D97-AF65-F5344CB8AC3E}">
        <p14:creationId xmlns:p14="http://schemas.microsoft.com/office/powerpoint/2010/main" val="2731879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6860-F423-BF4F-95F6-8DF1BBB76093}"/>
              </a:ext>
            </a:extLst>
          </p:cNvPr>
          <p:cNvSpPr>
            <a:spLocks noGrp="1"/>
          </p:cNvSpPr>
          <p:nvPr>
            <p:ph type="title"/>
          </p:nvPr>
        </p:nvSpPr>
        <p:spPr>
          <a:xfrm>
            <a:off x="1141413" y="618518"/>
            <a:ext cx="9905998" cy="1478570"/>
          </a:xfrm>
        </p:spPr>
        <p:txBody>
          <a:bodyPr/>
          <a:lstStyle/>
          <a:p>
            <a:r>
              <a:rPr lang="en-US" dirty="0"/>
              <a:t>Façade pattern</a:t>
            </a:r>
          </a:p>
        </p:txBody>
      </p:sp>
      <p:sp>
        <p:nvSpPr>
          <p:cNvPr id="3" name="Content Placeholder 2">
            <a:extLst>
              <a:ext uri="{FF2B5EF4-FFF2-40B4-BE49-F238E27FC236}">
                <a16:creationId xmlns:a16="http://schemas.microsoft.com/office/drawing/2014/main" id="{D952BADB-946B-FC4E-8C95-AA9B17514A04}"/>
              </a:ext>
            </a:extLst>
          </p:cNvPr>
          <p:cNvSpPr>
            <a:spLocks noGrp="1"/>
          </p:cNvSpPr>
          <p:nvPr>
            <p:ph idx="1"/>
          </p:nvPr>
        </p:nvSpPr>
        <p:spPr>
          <a:xfrm>
            <a:off x="1141412" y="1857376"/>
            <a:ext cx="9905999" cy="4500562"/>
          </a:xfrm>
        </p:spPr>
        <p:txBody>
          <a:bodyPr>
            <a:normAutofit fontScale="70000" lnSpcReduction="20000"/>
          </a:bodyPr>
          <a:lstStyle/>
          <a:p>
            <a:r>
              <a:rPr lang="en-US" b="1" dirty="0"/>
              <a:t>Intent: </a:t>
            </a:r>
            <a:r>
              <a:rPr lang="en-US" dirty="0"/>
              <a:t>You want to simplify how to use an existing system. Or you need to define your own interface.</a:t>
            </a:r>
          </a:p>
          <a:p>
            <a:r>
              <a:rPr lang="en-US" b="1" dirty="0"/>
              <a:t>Problem: </a:t>
            </a:r>
            <a:r>
              <a:rPr lang="en-US" dirty="0"/>
              <a:t>You only need to use a subset of a complex system. Or you need to interact with the system in a particular way.</a:t>
            </a:r>
          </a:p>
          <a:p>
            <a:r>
              <a:rPr lang="en-US" b="1" dirty="0"/>
              <a:t>Solution: </a:t>
            </a:r>
            <a:r>
              <a:rPr lang="en-US" dirty="0"/>
              <a:t>The Facade presents a new interface for the clients of the existing system to use.</a:t>
            </a:r>
          </a:p>
          <a:p>
            <a:r>
              <a:rPr lang="en-US" b="1" dirty="0"/>
              <a:t>Consequences: </a:t>
            </a:r>
            <a:r>
              <a:rPr lang="en-US" dirty="0"/>
              <a:t>The Facade simplifies the use of the subsystem. As a result, it may lack certain functionality of the original system.</a:t>
            </a:r>
          </a:p>
          <a:p>
            <a:r>
              <a:rPr lang="en-US" b="1" dirty="0"/>
              <a:t>Implementation: </a:t>
            </a:r>
            <a:r>
              <a:rPr lang="en-US" dirty="0"/>
              <a:t>Define a new class (or set of classes) that has the required interface. Have this class use the existing system, but adapt all other classes to only communicate with the system through the new Facade.</a:t>
            </a:r>
          </a:p>
        </p:txBody>
      </p:sp>
    </p:spTree>
    <p:extLst>
      <p:ext uri="{BB962C8B-B14F-4D97-AF65-F5344CB8AC3E}">
        <p14:creationId xmlns:p14="http://schemas.microsoft.com/office/powerpoint/2010/main" val="288874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3" y="1892300"/>
            <a:ext cx="9905999" cy="1751013"/>
          </a:xfrm>
        </p:spPr>
        <p:txBody>
          <a:bodyPr>
            <a:normAutofit fontScale="85000" lnSpcReduction="10000"/>
          </a:bodyPr>
          <a:lstStyle/>
          <a:p>
            <a:pPr marL="0" indent="0">
              <a:buNone/>
            </a:pPr>
            <a:r>
              <a:rPr lang="en-US" dirty="0"/>
              <a:t>A Facade may not only reduce the complexity of the system, but it may also reduce the number of objects with which clients must interact.</a:t>
            </a:r>
          </a:p>
          <a:p>
            <a:pPr marL="0" indent="0">
              <a:buNone/>
            </a:pPr>
            <a:r>
              <a:rPr lang="en-US" b="1" dirty="0"/>
              <a:t>Before:</a:t>
            </a:r>
          </a:p>
        </p:txBody>
      </p:sp>
      <p:pic>
        <p:nvPicPr>
          <p:cNvPr id="5" name="Picture 4">
            <a:extLst>
              <a:ext uri="{FF2B5EF4-FFF2-40B4-BE49-F238E27FC236}">
                <a16:creationId xmlns:a16="http://schemas.microsoft.com/office/drawing/2014/main" id="{4D91CC9F-BE02-724A-8E4A-1E9806974977}"/>
              </a:ext>
            </a:extLst>
          </p:cNvPr>
          <p:cNvPicPr>
            <a:picLocks noChangeAspect="1"/>
          </p:cNvPicPr>
          <p:nvPr/>
        </p:nvPicPr>
        <p:blipFill>
          <a:blip r:embed="rId2"/>
          <a:stretch>
            <a:fillRect/>
          </a:stretch>
        </p:blipFill>
        <p:spPr>
          <a:xfrm>
            <a:off x="3357436" y="3166268"/>
            <a:ext cx="5479861" cy="3501654"/>
          </a:xfrm>
          <a:prstGeom prst="rect">
            <a:avLst/>
          </a:prstGeom>
          <a:solidFill>
            <a:schemeClr val="accent2"/>
          </a:solidFill>
        </p:spPr>
      </p:pic>
    </p:spTree>
    <p:extLst>
      <p:ext uri="{BB962C8B-B14F-4D97-AF65-F5344CB8AC3E}">
        <p14:creationId xmlns:p14="http://schemas.microsoft.com/office/powerpoint/2010/main" val="120507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3" y="1892300"/>
            <a:ext cx="9905999" cy="1751013"/>
          </a:xfrm>
        </p:spPr>
        <p:txBody>
          <a:bodyPr>
            <a:normAutofit fontScale="85000" lnSpcReduction="10000"/>
          </a:bodyPr>
          <a:lstStyle/>
          <a:p>
            <a:pPr marL="0" indent="0">
              <a:buNone/>
            </a:pPr>
            <a:r>
              <a:rPr lang="en-US" dirty="0"/>
              <a:t>A Facade may not only reduce the complexity of the system, but it may also reduce the number of objects with which clients must interact.</a:t>
            </a:r>
          </a:p>
          <a:p>
            <a:pPr marL="0" indent="0">
              <a:buNone/>
            </a:pPr>
            <a:r>
              <a:rPr lang="en-US" b="1" dirty="0"/>
              <a:t>After:</a:t>
            </a:r>
          </a:p>
        </p:txBody>
      </p:sp>
      <p:pic>
        <p:nvPicPr>
          <p:cNvPr id="6" name="Picture 5">
            <a:extLst>
              <a:ext uri="{FF2B5EF4-FFF2-40B4-BE49-F238E27FC236}">
                <a16:creationId xmlns:a16="http://schemas.microsoft.com/office/drawing/2014/main" id="{A95DB579-1179-EE48-9A63-40FAC495CA61}"/>
              </a:ext>
            </a:extLst>
          </p:cNvPr>
          <p:cNvPicPr>
            <a:picLocks noChangeAspect="1"/>
          </p:cNvPicPr>
          <p:nvPr/>
        </p:nvPicPr>
        <p:blipFill>
          <a:blip r:embed="rId2"/>
          <a:stretch>
            <a:fillRect/>
          </a:stretch>
        </p:blipFill>
        <p:spPr>
          <a:xfrm>
            <a:off x="3371850" y="3175274"/>
            <a:ext cx="5451672" cy="3483641"/>
          </a:xfrm>
          <a:prstGeom prst="rect">
            <a:avLst/>
          </a:prstGeom>
          <a:solidFill>
            <a:schemeClr val="accent2"/>
          </a:solidFill>
        </p:spPr>
      </p:pic>
    </p:spTree>
    <p:extLst>
      <p:ext uri="{BB962C8B-B14F-4D97-AF65-F5344CB8AC3E}">
        <p14:creationId xmlns:p14="http://schemas.microsoft.com/office/powerpoint/2010/main" val="2934707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2E6D-3091-3C48-8B6D-65D3423F8B9F}"/>
              </a:ext>
            </a:extLst>
          </p:cNvPr>
          <p:cNvSpPr>
            <a:spLocks noGrp="1"/>
          </p:cNvSpPr>
          <p:nvPr>
            <p:ph type="title"/>
          </p:nvPr>
        </p:nvSpPr>
        <p:spPr/>
        <p:txBody>
          <a:bodyPr/>
          <a:lstStyle/>
          <a:p>
            <a:r>
              <a:rPr lang="en-US" dirty="0"/>
              <a:t>Façade: variations</a:t>
            </a:r>
          </a:p>
        </p:txBody>
      </p:sp>
      <p:sp>
        <p:nvSpPr>
          <p:cNvPr id="3" name="Content Placeholder 2">
            <a:extLst>
              <a:ext uri="{FF2B5EF4-FFF2-40B4-BE49-F238E27FC236}">
                <a16:creationId xmlns:a16="http://schemas.microsoft.com/office/drawing/2014/main" id="{BCD8A1BD-FF80-A74D-8D6A-E19A93928701}"/>
              </a:ext>
            </a:extLst>
          </p:cNvPr>
          <p:cNvSpPr>
            <a:spLocks noGrp="1"/>
          </p:cNvSpPr>
          <p:nvPr>
            <p:ph idx="1"/>
          </p:nvPr>
        </p:nvSpPr>
        <p:spPr>
          <a:xfrm>
            <a:off x="1141412" y="1885950"/>
            <a:ext cx="9905999" cy="4300537"/>
          </a:xfrm>
        </p:spPr>
        <p:txBody>
          <a:bodyPr>
            <a:normAutofit fontScale="92500"/>
          </a:bodyPr>
          <a:lstStyle/>
          <a:p>
            <a:r>
              <a:rPr lang="en-US" dirty="0"/>
              <a:t>A Facade may also introduce new functionality, capturing common communication patterns with the original system</a:t>
            </a:r>
          </a:p>
          <a:p>
            <a:r>
              <a:rPr lang="en-US" dirty="0"/>
              <a:t>A Facade also </a:t>
            </a:r>
            <a:r>
              <a:rPr lang="en-US" i="1" dirty="0"/>
              <a:t>encapsulates</a:t>
            </a:r>
            <a:r>
              <a:rPr lang="en-US" dirty="0"/>
              <a:t> the original system</a:t>
            </a:r>
          </a:p>
          <a:p>
            <a:pPr lvl="1"/>
            <a:r>
              <a:rPr lang="en-US" dirty="0"/>
              <a:t>You can track system usage in the Facade</a:t>
            </a:r>
          </a:p>
          <a:p>
            <a:pPr lvl="1"/>
            <a:r>
              <a:rPr lang="en-US" dirty="0"/>
              <a:t>You can limit the interface exposed</a:t>
            </a:r>
          </a:p>
          <a:p>
            <a:r>
              <a:rPr lang="en-US" dirty="0"/>
              <a:t>You can swap out systems, keeping the interface the same. All the changes required happen in one place: the Facade class.</a:t>
            </a:r>
          </a:p>
        </p:txBody>
      </p:sp>
    </p:spTree>
    <p:extLst>
      <p:ext uri="{BB962C8B-B14F-4D97-AF65-F5344CB8AC3E}">
        <p14:creationId xmlns:p14="http://schemas.microsoft.com/office/powerpoint/2010/main" val="242502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Material covered and references</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Design Patterns Explained: </a:t>
            </a:r>
            <a:r>
              <a:rPr lang="en-US"/>
              <a:t>chapters 3-8</a:t>
            </a:r>
            <a:r>
              <a:rPr lang="en-US" dirty="0"/>
              <a:t>.</a:t>
            </a:r>
          </a:p>
          <a:p>
            <a:r>
              <a:rPr lang="en-US" dirty="0"/>
              <a:t>Click </a:t>
            </a:r>
            <a:r>
              <a:rPr lang="en-US" dirty="0">
                <a:hlinkClick r:id="rId2"/>
              </a:rPr>
              <a:t>here</a:t>
            </a:r>
            <a:r>
              <a:rPr lang="en-US" dirty="0"/>
              <a:t> for Facade pattern on </a:t>
            </a:r>
            <a:r>
              <a:rPr lang="en-US" dirty="0" err="1"/>
              <a:t>DoFactory</a:t>
            </a:r>
            <a:endParaRPr lang="en-US" dirty="0"/>
          </a:p>
        </p:txBody>
      </p:sp>
    </p:spTree>
    <p:extLst>
      <p:ext uri="{BB962C8B-B14F-4D97-AF65-F5344CB8AC3E}">
        <p14:creationId xmlns:p14="http://schemas.microsoft.com/office/powerpoint/2010/main" val="218343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DB0DB-6512-0E41-BAF0-6E5B023F2263}"/>
              </a:ext>
            </a:extLst>
          </p:cNvPr>
          <p:cNvSpPr>
            <a:spLocks noGrp="1"/>
          </p:cNvSpPr>
          <p:nvPr>
            <p:ph type="title"/>
          </p:nvPr>
        </p:nvSpPr>
        <p:spPr/>
        <p:txBody>
          <a:bodyPr/>
          <a:lstStyle/>
          <a:p>
            <a:r>
              <a:rPr lang="en-US" dirty="0"/>
              <a:t>Design Patterns</a:t>
            </a:r>
          </a:p>
        </p:txBody>
      </p:sp>
      <p:pic>
        <p:nvPicPr>
          <p:cNvPr id="6" name="Picture Placeholder 5">
            <a:extLst>
              <a:ext uri="{FF2B5EF4-FFF2-40B4-BE49-F238E27FC236}">
                <a16:creationId xmlns:a16="http://schemas.microsoft.com/office/drawing/2014/main" id="{C83F521E-4197-BD4B-B528-6F189B5DE52B}"/>
              </a:ext>
            </a:extLst>
          </p:cNvPr>
          <p:cNvPicPr>
            <a:picLocks noGrp="1" noChangeAspect="1"/>
          </p:cNvPicPr>
          <p:nvPr>
            <p:ph type="pic" idx="1"/>
          </p:nvPr>
        </p:nvPicPr>
        <p:blipFill>
          <a:blip r:embed="rId2"/>
          <a:srcRect l="4044" r="4044"/>
          <a:stretch>
            <a:fillRect/>
          </a:stretch>
        </p:blipFill>
        <p:spPr/>
      </p:pic>
      <p:sp>
        <p:nvSpPr>
          <p:cNvPr id="4" name="Text Placeholder 3">
            <a:extLst>
              <a:ext uri="{FF2B5EF4-FFF2-40B4-BE49-F238E27FC236}">
                <a16:creationId xmlns:a16="http://schemas.microsoft.com/office/drawing/2014/main" id="{546BE315-80AE-354A-90C7-07A56D58F73F}"/>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2400" dirty="0"/>
              <a:t>The original Gang of Four book on Design Patterns is one of the best sold Computer Science books to date</a:t>
            </a:r>
          </a:p>
          <a:p>
            <a:pPr marL="285750" indent="-285750">
              <a:buFont typeface="Arial" panose="020B0604020202020204" pitchFamily="34" charset="0"/>
              <a:buChar char="•"/>
            </a:pPr>
            <a:r>
              <a:rPr lang="en-US" sz="2400" dirty="0"/>
              <a:t>It introduces a structure to catalogue and describe design patterns in software</a:t>
            </a:r>
          </a:p>
          <a:p>
            <a:pPr marL="285750" indent="-285750">
              <a:buFont typeface="Arial" panose="020B0604020202020204" pitchFamily="34" charset="0"/>
              <a:buChar char="•"/>
            </a:pPr>
            <a:r>
              <a:rPr lang="en-US" sz="2400" dirty="0"/>
              <a:t>It catalogues 23 such design patterns</a:t>
            </a:r>
          </a:p>
        </p:txBody>
      </p:sp>
    </p:spTree>
    <p:extLst>
      <p:ext uri="{BB962C8B-B14F-4D97-AF65-F5344CB8AC3E}">
        <p14:creationId xmlns:p14="http://schemas.microsoft.com/office/powerpoint/2010/main" val="77681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B828-E843-E44B-AB01-CC5ECA1CC004}"/>
              </a:ext>
            </a:extLst>
          </p:cNvPr>
          <p:cNvSpPr>
            <a:spLocks noGrp="1"/>
          </p:cNvSpPr>
          <p:nvPr>
            <p:ph type="title"/>
          </p:nvPr>
        </p:nvSpPr>
        <p:spPr/>
        <p:txBody>
          <a:bodyPr/>
          <a:lstStyle/>
          <a:p>
            <a:r>
              <a:rPr lang="en-US" dirty="0"/>
              <a:t>Why study design patterns?</a:t>
            </a:r>
          </a:p>
        </p:txBody>
      </p:sp>
      <p:sp>
        <p:nvSpPr>
          <p:cNvPr id="3" name="Content Placeholder 2">
            <a:extLst>
              <a:ext uri="{FF2B5EF4-FFF2-40B4-BE49-F238E27FC236}">
                <a16:creationId xmlns:a16="http://schemas.microsoft.com/office/drawing/2014/main" id="{703EDC90-747B-304F-90F5-6AB8490556DA}"/>
              </a:ext>
            </a:extLst>
          </p:cNvPr>
          <p:cNvSpPr>
            <a:spLocks noGrp="1"/>
          </p:cNvSpPr>
          <p:nvPr>
            <p:ph idx="1"/>
          </p:nvPr>
        </p:nvSpPr>
        <p:spPr/>
        <p:txBody>
          <a:bodyPr>
            <a:normAutofit fontScale="85000" lnSpcReduction="20000"/>
          </a:bodyPr>
          <a:lstStyle/>
          <a:p>
            <a:r>
              <a:rPr lang="en-US" dirty="0"/>
              <a:t>Design patterns are </a:t>
            </a:r>
            <a:r>
              <a:rPr lang="en-US" i="1" dirty="0"/>
              <a:t>reusable solutions </a:t>
            </a:r>
            <a:r>
              <a:rPr lang="en-US" dirty="0"/>
              <a:t>to common problems: don’t reinvent the wheel!</a:t>
            </a:r>
          </a:p>
          <a:p>
            <a:r>
              <a:rPr lang="en-US" dirty="0"/>
              <a:t>It is good to learn from your failures, but it is better to learn from other people’s failures</a:t>
            </a:r>
          </a:p>
          <a:p>
            <a:r>
              <a:rPr lang="en-US" dirty="0"/>
              <a:t>Design patterns help establish a common terminology</a:t>
            </a:r>
          </a:p>
          <a:p>
            <a:r>
              <a:rPr lang="en-US" dirty="0"/>
              <a:t>Design patterns give a higher perspective on analysis and design; using design patterns helps you abstract from irrelevant detail</a:t>
            </a:r>
          </a:p>
        </p:txBody>
      </p:sp>
    </p:spTree>
    <p:extLst>
      <p:ext uri="{BB962C8B-B14F-4D97-AF65-F5344CB8AC3E}">
        <p14:creationId xmlns:p14="http://schemas.microsoft.com/office/powerpoint/2010/main" val="218829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Analogy: two carpenters designing a closet</a:t>
            </a:r>
          </a:p>
        </p:txBody>
      </p:sp>
      <p:sp>
        <p:nvSpPr>
          <p:cNvPr id="3" name="Content Placeholder 2">
            <a:extLst>
              <a:ext uri="{FF2B5EF4-FFF2-40B4-BE49-F238E27FC236}">
                <a16:creationId xmlns:a16="http://schemas.microsoft.com/office/drawing/2014/main" id="{0E28AE69-31E3-C44D-9BEB-831E031A3530}"/>
              </a:ext>
            </a:extLst>
          </p:cNvPr>
          <p:cNvSpPr>
            <a:spLocks noGrp="1"/>
          </p:cNvSpPr>
          <p:nvPr>
            <p:ph idx="1"/>
          </p:nvPr>
        </p:nvSpPr>
        <p:spPr>
          <a:xfrm>
            <a:off x="1141412" y="1873770"/>
            <a:ext cx="9905999" cy="3917431"/>
          </a:xfrm>
        </p:spPr>
        <p:txBody>
          <a:bodyPr>
            <a:normAutofit/>
          </a:bodyPr>
          <a:lstStyle/>
          <a:p>
            <a:pPr marL="0" indent="0">
              <a:buNone/>
            </a:pPr>
            <a:r>
              <a:rPr lang="en-US" b="1" dirty="0"/>
              <a:t>Carpenter 1: </a:t>
            </a:r>
            <a:r>
              <a:rPr lang="en-US" dirty="0"/>
              <a:t>How should we build the closet?</a:t>
            </a:r>
          </a:p>
          <a:p>
            <a:pPr marL="0" indent="0">
              <a:buNone/>
            </a:pPr>
            <a:r>
              <a:rPr lang="en-US" b="1" dirty="0"/>
              <a:t>Carpenter 2: </a:t>
            </a:r>
            <a:r>
              <a:rPr lang="en-US" dirty="0"/>
              <a:t>We should make the joint by cutting straight down into the wood, and then cut back up at 45 degrees, then down again, and the back up at -45 degrees, and then repeat this…</a:t>
            </a:r>
          </a:p>
          <a:p>
            <a:pPr marL="0" indent="0">
              <a:buNone/>
            </a:pPr>
            <a:endParaRPr lang="en-US" sz="2800" dirty="0"/>
          </a:p>
        </p:txBody>
      </p:sp>
    </p:spTree>
    <p:extLst>
      <p:ext uri="{BB962C8B-B14F-4D97-AF65-F5344CB8AC3E}">
        <p14:creationId xmlns:p14="http://schemas.microsoft.com/office/powerpoint/2010/main" val="138457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Dovetail joints</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pPr marL="0" indent="0">
              <a:buNone/>
            </a:pPr>
            <a:r>
              <a:rPr lang="en-US" b="1" dirty="0"/>
              <a:t>Carpenter 1: </a:t>
            </a:r>
            <a:r>
              <a:rPr lang="en-US" dirty="0"/>
              <a:t>Oh, you mean a </a:t>
            </a:r>
            <a:r>
              <a:rPr lang="en-US" i="1" dirty="0"/>
              <a:t>dovetail joint!</a:t>
            </a:r>
          </a:p>
        </p:txBody>
      </p:sp>
      <p:pic>
        <p:nvPicPr>
          <p:cNvPr id="5" name="Picture 4">
            <a:extLst>
              <a:ext uri="{FF2B5EF4-FFF2-40B4-BE49-F238E27FC236}">
                <a16:creationId xmlns:a16="http://schemas.microsoft.com/office/drawing/2014/main" id="{4CC4D0F7-7CA2-0641-9EC5-76FD62F1A07C}"/>
              </a:ext>
            </a:extLst>
          </p:cNvPr>
          <p:cNvPicPr>
            <a:picLocks noChangeAspect="1"/>
          </p:cNvPicPr>
          <p:nvPr/>
        </p:nvPicPr>
        <p:blipFill>
          <a:blip r:embed="rId2"/>
          <a:stretch>
            <a:fillRect/>
          </a:stretch>
        </p:blipFill>
        <p:spPr>
          <a:xfrm>
            <a:off x="5672138" y="2584821"/>
            <a:ext cx="828675" cy="4110228"/>
          </a:xfrm>
          <a:prstGeom prst="rect">
            <a:avLst/>
          </a:prstGeom>
          <a:solidFill>
            <a:schemeClr val="accent2"/>
          </a:solidFill>
        </p:spPr>
      </p:pic>
    </p:spTree>
    <p:extLst>
      <p:ext uri="{BB962C8B-B14F-4D97-AF65-F5344CB8AC3E}">
        <p14:creationId xmlns:p14="http://schemas.microsoft.com/office/powerpoint/2010/main" val="38006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C9D8-7056-8F49-8564-A7A96E6191DE}"/>
              </a:ext>
            </a:extLst>
          </p:cNvPr>
          <p:cNvSpPr>
            <a:spLocks noGrp="1"/>
          </p:cNvSpPr>
          <p:nvPr>
            <p:ph type="title"/>
          </p:nvPr>
        </p:nvSpPr>
        <p:spPr/>
        <p:txBody>
          <a:bodyPr/>
          <a:lstStyle/>
          <a:p>
            <a:r>
              <a:rPr lang="en-US" dirty="0"/>
              <a:t>Dovetail joints</a:t>
            </a:r>
          </a:p>
        </p:txBody>
      </p:sp>
      <p:pic>
        <p:nvPicPr>
          <p:cNvPr id="4" name="Picture 3">
            <a:extLst>
              <a:ext uri="{FF2B5EF4-FFF2-40B4-BE49-F238E27FC236}">
                <a16:creationId xmlns:a16="http://schemas.microsoft.com/office/drawing/2014/main" id="{9DBCC7D5-0B5B-8B4E-8DDC-43F50491701D}"/>
              </a:ext>
            </a:extLst>
          </p:cNvPr>
          <p:cNvPicPr>
            <a:picLocks noChangeAspect="1"/>
          </p:cNvPicPr>
          <p:nvPr/>
        </p:nvPicPr>
        <p:blipFill>
          <a:blip r:embed="rId2"/>
          <a:stretch>
            <a:fillRect/>
          </a:stretch>
        </p:blipFill>
        <p:spPr>
          <a:xfrm>
            <a:off x="3966368" y="1743075"/>
            <a:ext cx="4256088" cy="4788100"/>
          </a:xfrm>
          <a:prstGeom prst="rect">
            <a:avLst/>
          </a:prstGeom>
        </p:spPr>
      </p:pic>
    </p:spTree>
    <p:extLst>
      <p:ext uri="{BB962C8B-B14F-4D97-AF65-F5344CB8AC3E}">
        <p14:creationId xmlns:p14="http://schemas.microsoft.com/office/powerpoint/2010/main" val="184461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A711-1823-C149-BA99-4ADCC4A3C8F8}"/>
              </a:ext>
            </a:extLst>
          </p:cNvPr>
          <p:cNvSpPr>
            <a:spLocks noGrp="1"/>
          </p:cNvSpPr>
          <p:nvPr>
            <p:ph type="title"/>
          </p:nvPr>
        </p:nvSpPr>
        <p:spPr/>
        <p:txBody>
          <a:bodyPr/>
          <a:lstStyle/>
          <a:p>
            <a:r>
              <a:rPr lang="en-US" dirty="0"/>
              <a:t>Think about software…</a:t>
            </a:r>
          </a:p>
        </p:txBody>
      </p:sp>
      <p:sp>
        <p:nvSpPr>
          <p:cNvPr id="3" name="Content Placeholder 2">
            <a:extLst>
              <a:ext uri="{FF2B5EF4-FFF2-40B4-BE49-F238E27FC236}">
                <a16:creationId xmlns:a16="http://schemas.microsoft.com/office/drawing/2014/main" id="{DA2160AB-4BEE-C949-949D-CFAEFE5D8E07}"/>
              </a:ext>
            </a:extLst>
          </p:cNvPr>
          <p:cNvSpPr>
            <a:spLocks noGrp="1"/>
          </p:cNvSpPr>
          <p:nvPr>
            <p:ph idx="1"/>
          </p:nvPr>
        </p:nvSpPr>
        <p:spPr>
          <a:xfrm>
            <a:off x="1141412" y="2249487"/>
            <a:ext cx="9905999" cy="3920086"/>
          </a:xfrm>
        </p:spPr>
        <p:txBody>
          <a:bodyPr>
            <a:normAutofit fontScale="92500" lnSpcReduction="20000"/>
          </a:bodyPr>
          <a:lstStyle/>
          <a:p>
            <a:pPr marL="0" indent="0">
              <a:buNone/>
            </a:pPr>
            <a:r>
              <a:rPr lang="en-US" b="1" dirty="0"/>
              <a:t>Designer A: </a:t>
            </a:r>
            <a:r>
              <a:rPr lang="en-US" dirty="0"/>
              <a:t>I think we should implement this class with two methods, where the first method delegates some responsibility to another class, and the other method iterates over the aggregated. . .</a:t>
            </a:r>
          </a:p>
          <a:p>
            <a:pPr marL="0" indent="0">
              <a:buNone/>
            </a:pPr>
            <a:r>
              <a:rPr lang="en-US" b="1" dirty="0"/>
              <a:t>Designer B: </a:t>
            </a:r>
            <a:r>
              <a:rPr lang="en-US" dirty="0"/>
              <a:t>Should we use the Bridge or Strategy pattern?</a:t>
            </a:r>
          </a:p>
          <a:p>
            <a:pPr marL="0" indent="0">
              <a:buNone/>
            </a:pPr>
            <a:endParaRPr lang="en-US" dirty="0"/>
          </a:p>
          <a:p>
            <a:pPr marL="0" indent="0" algn="ctr">
              <a:buNone/>
            </a:pPr>
            <a:r>
              <a:rPr lang="en-US" i="1" dirty="0"/>
              <a:t>Design patterns make communication easier</a:t>
            </a:r>
          </a:p>
        </p:txBody>
      </p:sp>
    </p:spTree>
    <p:extLst>
      <p:ext uri="{BB962C8B-B14F-4D97-AF65-F5344CB8AC3E}">
        <p14:creationId xmlns:p14="http://schemas.microsoft.com/office/powerpoint/2010/main" val="231058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Why study design patterns?</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1800225"/>
            <a:ext cx="9905999" cy="4629150"/>
          </a:xfrm>
        </p:spPr>
        <p:txBody>
          <a:bodyPr>
            <a:normAutofit fontScale="77500" lnSpcReduction="20000"/>
          </a:bodyPr>
          <a:lstStyle/>
          <a:p>
            <a:r>
              <a:rPr lang="en-US" dirty="0"/>
              <a:t>Most design patterns aim to make software easier to modify and maintain</a:t>
            </a:r>
          </a:p>
          <a:p>
            <a:r>
              <a:rPr lang="en-US" dirty="0"/>
              <a:t>By </a:t>
            </a:r>
            <a:r>
              <a:rPr lang="en-US" i="1" dirty="0"/>
              <a:t>studying</a:t>
            </a:r>
            <a:r>
              <a:rPr lang="en-US" dirty="0"/>
              <a:t> and </a:t>
            </a:r>
            <a:r>
              <a:rPr lang="en-US" i="1" dirty="0"/>
              <a:t>understanding</a:t>
            </a:r>
            <a:r>
              <a:rPr lang="en-US" dirty="0"/>
              <a:t> design patterns, you also learn about good object-oriented design</a:t>
            </a:r>
          </a:p>
          <a:p>
            <a:r>
              <a:rPr lang="en-US" dirty="0"/>
              <a:t>By studying design patterns you will learn to apply principles of object oriented design:</a:t>
            </a:r>
          </a:p>
          <a:p>
            <a:pPr lvl="1"/>
            <a:r>
              <a:rPr lang="en-US" dirty="0"/>
              <a:t>Design to interfaces</a:t>
            </a:r>
          </a:p>
          <a:p>
            <a:pPr lvl="1"/>
            <a:r>
              <a:rPr lang="en-US" dirty="0"/>
              <a:t>Find what varies and encapsulate it</a:t>
            </a:r>
          </a:p>
          <a:p>
            <a:pPr lvl="1"/>
            <a:r>
              <a:rPr lang="en-US" dirty="0"/>
              <a:t>Favor aggregation over inheritance</a:t>
            </a:r>
          </a:p>
          <a:p>
            <a:pPr lvl="1"/>
            <a:endParaRPr lang="en-US" dirty="0"/>
          </a:p>
          <a:p>
            <a:pPr marL="0" indent="0" algn="ctr">
              <a:buNone/>
            </a:pPr>
            <a:r>
              <a:rPr lang="en-US" dirty="0"/>
              <a:t>Lea</a:t>
            </a:r>
            <a:r>
              <a:rPr lang="en-US" i="1" dirty="0"/>
              <a:t>rning about design patterns will make you a better designer!</a:t>
            </a:r>
          </a:p>
        </p:txBody>
      </p:sp>
    </p:spTree>
    <p:extLst>
      <p:ext uri="{BB962C8B-B14F-4D97-AF65-F5344CB8AC3E}">
        <p14:creationId xmlns:p14="http://schemas.microsoft.com/office/powerpoint/2010/main" val="40927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Design patterns: structure</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a:xfrm>
            <a:off x="1141412" y="1785938"/>
            <a:ext cx="9905999" cy="4800600"/>
          </a:xfrm>
        </p:spPr>
        <p:txBody>
          <a:bodyPr>
            <a:normAutofit fontScale="77500" lnSpcReduction="20000"/>
          </a:bodyPr>
          <a:lstStyle/>
          <a:p>
            <a:pPr marL="514350" indent="-514350">
              <a:buFont typeface="+mj-lt"/>
              <a:buAutoNum type="arabicPeriod"/>
            </a:pPr>
            <a:r>
              <a:rPr lang="en-US" b="1" dirty="0"/>
              <a:t>Name</a:t>
            </a:r>
            <a:r>
              <a:rPr lang="en-US" dirty="0"/>
              <a:t> -each pattern has a unique name</a:t>
            </a:r>
          </a:p>
          <a:p>
            <a:pPr marL="514350" indent="-514350">
              <a:buFont typeface="+mj-lt"/>
              <a:buAutoNum type="arabicPeriod"/>
            </a:pPr>
            <a:r>
              <a:rPr lang="en-US" b="1" dirty="0"/>
              <a:t>Intent</a:t>
            </a:r>
            <a:r>
              <a:rPr lang="en-US" dirty="0"/>
              <a:t> - the purpose of the pattern</a:t>
            </a:r>
          </a:p>
          <a:p>
            <a:pPr marL="514350" indent="-514350">
              <a:buFont typeface="+mj-lt"/>
              <a:buAutoNum type="arabicPeriod"/>
            </a:pPr>
            <a:r>
              <a:rPr lang="en-US" b="1" dirty="0"/>
              <a:t>Problem</a:t>
            </a:r>
            <a:r>
              <a:rPr lang="en-US" dirty="0"/>
              <a:t> - the problem the pattern solves</a:t>
            </a:r>
          </a:p>
          <a:p>
            <a:pPr marL="514350" indent="-514350">
              <a:buFont typeface="+mj-lt"/>
              <a:buAutoNum type="arabicPeriod"/>
            </a:pPr>
            <a:r>
              <a:rPr lang="en-US" b="1" dirty="0"/>
              <a:t>Solution</a:t>
            </a:r>
            <a:r>
              <a:rPr lang="en-US" dirty="0"/>
              <a:t> - the proposed solution</a:t>
            </a:r>
          </a:p>
          <a:p>
            <a:pPr marL="514350" indent="-514350">
              <a:buFont typeface="+mj-lt"/>
              <a:buAutoNum type="arabicPeriod"/>
            </a:pPr>
            <a:r>
              <a:rPr lang="en-US" b="1" dirty="0"/>
              <a:t>Participants</a:t>
            </a:r>
            <a:r>
              <a:rPr lang="en-US" dirty="0"/>
              <a:t> - the entities involved in a pattern</a:t>
            </a:r>
          </a:p>
          <a:p>
            <a:pPr marL="514350" indent="-514350">
              <a:buFont typeface="+mj-lt"/>
              <a:buAutoNum type="arabicPeriod"/>
            </a:pPr>
            <a:r>
              <a:rPr lang="en-US" b="1" dirty="0"/>
              <a:t>Consequences</a:t>
            </a:r>
            <a:r>
              <a:rPr lang="en-US" dirty="0"/>
              <a:t> - the consequences of applying the pattern; this typically investigates the forces that are at play</a:t>
            </a:r>
          </a:p>
          <a:p>
            <a:pPr marL="514350" indent="-514350">
              <a:buFont typeface="+mj-lt"/>
              <a:buAutoNum type="arabicPeriod"/>
            </a:pPr>
            <a:r>
              <a:rPr lang="en-US" b="1" dirty="0"/>
              <a:t>Implementation</a:t>
            </a:r>
            <a:r>
              <a:rPr lang="en-US" dirty="0"/>
              <a:t> - how the pattern can be implemented</a:t>
            </a:r>
          </a:p>
          <a:p>
            <a:pPr marL="514350" indent="-514350">
              <a:buFont typeface="+mj-lt"/>
              <a:buAutoNum type="arabicPeriod"/>
            </a:pPr>
            <a:r>
              <a:rPr lang="en-US" b="1" dirty="0"/>
              <a:t>Generic</a:t>
            </a:r>
            <a:r>
              <a:rPr lang="en-US" dirty="0"/>
              <a:t> </a:t>
            </a:r>
            <a:r>
              <a:rPr lang="en-US" b="1" dirty="0"/>
              <a:t>structure</a:t>
            </a:r>
            <a:r>
              <a:rPr lang="en-US" dirty="0"/>
              <a:t> - a standard (UML) diagram that shows the typical structure of the pattern</a:t>
            </a:r>
          </a:p>
        </p:txBody>
      </p:sp>
    </p:spTree>
    <p:extLst>
      <p:ext uri="{BB962C8B-B14F-4D97-AF65-F5344CB8AC3E}">
        <p14:creationId xmlns:p14="http://schemas.microsoft.com/office/powerpoint/2010/main" val="918927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388</TotalTime>
  <Words>877</Words>
  <Application>Microsoft Macintosh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Modelleren en Systeemontwerp</vt:lpstr>
      <vt:lpstr>Design Patterns</vt:lpstr>
      <vt:lpstr>Why study design patterns?</vt:lpstr>
      <vt:lpstr>Analogy: two carpenters designing a closet</vt:lpstr>
      <vt:lpstr>Dovetail joints</vt:lpstr>
      <vt:lpstr>Dovetail joints</vt:lpstr>
      <vt:lpstr>Think about software…</vt:lpstr>
      <vt:lpstr>Why study design patterns?</vt:lpstr>
      <vt:lpstr>Design patterns: structure</vt:lpstr>
      <vt:lpstr>The facade pattern</vt:lpstr>
      <vt:lpstr>Façade analogy</vt:lpstr>
      <vt:lpstr>Façade: idea</vt:lpstr>
      <vt:lpstr>Façade: in pictures</vt:lpstr>
      <vt:lpstr>Façade pattern</vt:lpstr>
      <vt:lpstr>Façade: variations</vt:lpstr>
      <vt:lpstr>Façade: variations</vt:lpstr>
      <vt:lpstr>Façade: variations</vt:lpstr>
      <vt:lpstr>Material covered and 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51</cp:revision>
  <dcterms:created xsi:type="dcterms:W3CDTF">2019-09-06T08:16:48Z</dcterms:created>
  <dcterms:modified xsi:type="dcterms:W3CDTF">2019-09-23T08:15:45Z</dcterms:modified>
</cp:coreProperties>
</file>