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339" r:id="rId3"/>
    <p:sldId id="257" r:id="rId4"/>
    <p:sldId id="260" r:id="rId5"/>
    <p:sldId id="262" r:id="rId6"/>
    <p:sldId id="343" r:id="rId7"/>
    <p:sldId id="279" r:id="rId8"/>
    <p:sldId id="270" r:id="rId9"/>
    <p:sldId id="271" r:id="rId10"/>
    <p:sldId id="272" r:id="rId11"/>
    <p:sldId id="273" r:id="rId12"/>
    <p:sldId id="275" r:id="rId13"/>
    <p:sldId id="338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90" d="100"/>
          <a:sy n="90" d="100"/>
        </p:scale>
        <p:origin x="896" y="1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pattern: Adapter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Objects have </a:t>
            </a:r>
            <a:r>
              <a:rPr lang="en-US" i="1" dirty="0"/>
              <a:t>responsibilities</a:t>
            </a:r>
            <a:r>
              <a:rPr lang="en-US" dirty="0"/>
              <a:t> - as was clear from </a:t>
            </a:r>
            <a:r>
              <a:rPr lang="en-US" dirty="0" err="1"/>
              <a:t>Larman’s</a:t>
            </a:r>
            <a:r>
              <a:rPr lang="en-US" dirty="0"/>
              <a:t> GRASP principles.</a:t>
            </a:r>
          </a:p>
          <a:p>
            <a:r>
              <a:rPr lang="en-US" dirty="0"/>
              <a:t>Let's have a look at some of the more general design principles that you see in object-oriented design</a:t>
            </a:r>
          </a:p>
          <a:p>
            <a:r>
              <a:rPr lang="en-US" dirty="0"/>
              <a:t>We have seen examples of </a:t>
            </a:r>
            <a:r>
              <a:rPr lang="en-US" i="1" dirty="0"/>
              <a:t>encapsulation</a:t>
            </a:r>
            <a:r>
              <a:rPr lang="en-US" dirty="0"/>
              <a:t>, where information is hidden - in particular, you may want keep certain implementation details abstract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862"/>
            <a:ext cx="9905999" cy="4487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private attributes to hide </a:t>
            </a:r>
            <a:r>
              <a:rPr lang="en-US" i="1" dirty="0"/>
              <a:t>data</a:t>
            </a:r>
          </a:p>
          <a:p>
            <a:r>
              <a:rPr lang="en-US" dirty="0"/>
              <a:t>Use private methods to hide </a:t>
            </a:r>
            <a:r>
              <a:rPr lang="en-US" i="1" dirty="0"/>
              <a:t>computation</a:t>
            </a:r>
          </a:p>
          <a:p>
            <a:r>
              <a:rPr lang="en-US" dirty="0"/>
              <a:t>Hiding one object behind another - nothing knows about the </a:t>
            </a:r>
            <a:r>
              <a:rPr lang="en-US" dirty="0" err="1"/>
              <a:t>HerStar</a:t>
            </a:r>
            <a:r>
              <a:rPr lang="en-US" dirty="0"/>
              <a:t> class except the Star class</a:t>
            </a:r>
          </a:p>
          <a:p>
            <a:r>
              <a:rPr lang="en-US" dirty="0"/>
              <a:t>Encapsulating types - the implementation of the Line, Circle, Square, and Star classes is all hidden behind the abstract class Shape</a:t>
            </a: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What the adapter pattern achieves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6"/>
            <a:ext cx="9905999" cy="4500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Clients program using the abstract Shape class</a:t>
            </a:r>
          </a:p>
          <a:p>
            <a:r>
              <a:rPr lang="en-US" dirty="0"/>
              <a:t>They are not aware of the issues related to the different kinds of shapes</a:t>
            </a:r>
          </a:p>
          <a:p>
            <a:r>
              <a:rPr lang="en-US" dirty="0"/>
              <a:t>As a result, we can add new shapes without having to worry about the impact on the client code</a:t>
            </a:r>
          </a:p>
          <a:p>
            <a:r>
              <a:rPr lang="en-US" dirty="0"/>
              <a:t>We have encapsulated the implementation of shapes using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E6D-3091-3C48-8B6D-65D3423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A1BD-FF80-A74D-8D6A-E19A939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300537"/>
          </a:xfrm>
        </p:spPr>
        <p:txBody>
          <a:bodyPr>
            <a:normAutofit/>
          </a:bodyPr>
          <a:lstStyle/>
          <a:p>
            <a:r>
              <a:rPr lang="en-US" dirty="0"/>
              <a:t>We use subclasses and inheritance to support encapsulation</a:t>
            </a:r>
          </a:p>
          <a:p>
            <a:r>
              <a:rPr lang="en-US" dirty="0"/>
              <a:t>But handle inheritance with care ...</a:t>
            </a:r>
          </a:p>
          <a:p>
            <a:r>
              <a:rPr lang="en-US" dirty="0"/>
              <a:t>... remember: </a:t>
            </a:r>
            <a:r>
              <a:rPr lang="en-US" i="1" dirty="0"/>
              <a:t>Favor aggregation over inheritance?!</a:t>
            </a:r>
          </a:p>
        </p:txBody>
      </p:sp>
    </p:spTree>
    <p:extLst>
      <p:ext uri="{BB962C8B-B14F-4D97-AF65-F5344CB8AC3E}">
        <p14:creationId xmlns:p14="http://schemas.microsoft.com/office/powerpoint/2010/main" val="242502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924-4797-3040-87BC-A89D55E5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AAC0-C0C8-564E-8214-06156D89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5652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Suppose I need to add a new type of circle with a special border</a:t>
            </a:r>
          </a:p>
          <a:p>
            <a:r>
              <a:rPr lang="en-US" dirty="0"/>
              <a:t>I could just define a new subclass: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5B251-478E-9C49-B1AB-5C6F549E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12" y="3563937"/>
            <a:ext cx="5365293" cy="299402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9195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D247-6DF9-E143-8C9B-CA87193D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 aggregation over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5D3C-35AD-C241-A19D-06F6BC80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Defining subclasses in this style has certain drawbacks:</a:t>
            </a:r>
          </a:p>
          <a:p>
            <a:r>
              <a:rPr lang="en-US" dirty="0"/>
              <a:t>What if other Shapes also need different borders? It will be hard to reuse the </a:t>
            </a:r>
            <a:r>
              <a:rPr lang="en-US" dirty="0" err="1"/>
              <a:t>SpecialBorderCircle</a:t>
            </a:r>
            <a:r>
              <a:rPr lang="en-US" dirty="0"/>
              <a:t> classes methods.</a:t>
            </a:r>
          </a:p>
          <a:p>
            <a:r>
              <a:rPr lang="en-US" dirty="0"/>
              <a:t>Suppose we add even more variation, like color. Should we create colored subclasses of all bordered Shapes?</a:t>
            </a:r>
          </a:p>
          <a:p>
            <a:r>
              <a:rPr lang="en-US" dirty="0"/>
              <a:t>…or the other way around?</a:t>
            </a:r>
          </a:p>
          <a:p>
            <a:r>
              <a:rPr lang="en-US" dirty="0"/>
              <a:t>This leads to </a:t>
            </a:r>
            <a:r>
              <a:rPr lang="en-US" i="1" dirty="0"/>
              <a:t>weak cohesion </a:t>
            </a:r>
            <a:r>
              <a:rPr lang="en-US" dirty="0"/>
              <a:t>with respect to the code concerning shapes, borders and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5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211B-59CC-3641-B148-DFE373EC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C773-B95F-7A41-8FE6-AB25C3A6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Gang of Four write:</a:t>
            </a:r>
          </a:p>
          <a:p>
            <a:pPr marL="457200" lvl="1" indent="0">
              <a:buNone/>
            </a:pPr>
            <a:r>
              <a:rPr lang="en-US" i="1" dirty="0"/>
              <a:t>Consider what should be variable in your design. This approach is the opposite of focusing on the cause of redesign. Instead of considering what might force a change to a design, consider what you want to be able to change without redesign. The focus here is on encapsulating the concept that varies, a theme of many design patterns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7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2200-F049-B94F-AC1E-8F42CA5B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encapsulating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97B-C2E5-704C-A5D7-47EE1151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9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Suppose I need to model different kinds of animals. My requirements might include:</a:t>
            </a:r>
          </a:p>
          <a:p>
            <a:r>
              <a:rPr lang="en-US" dirty="0"/>
              <a:t>Each type of animal has a number of legs</a:t>
            </a:r>
          </a:p>
          <a:p>
            <a:r>
              <a:rPr lang="en-US" dirty="0"/>
              <a:t>Different animals may have different kinds of movement</a:t>
            </a:r>
          </a:p>
          <a:p>
            <a:r>
              <a:rPr lang="en-US" dirty="0"/>
              <a:t>(walking, flying, swimming,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Animal objects should be able to calculate how long it would take them to travel between two points over certain terrain</a:t>
            </a:r>
          </a:p>
          <a:p>
            <a:pPr marL="0" indent="0">
              <a:buNone/>
            </a:pPr>
            <a:r>
              <a:rPr lang="en-US" dirty="0"/>
              <a:t>What is a good design?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8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25F6-0E65-294C-8135-2A1D60C8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EABC-0F77-D842-A808-DD0ACE59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5"/>
            <a:ext cx="9905999" cy="4286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Introduce attributes, getters and setters for the number of legs</a:t>
            </a:r>
          </a:p>
          <a:p>
            <a:r>
              <a:rPr lang="en-US" dirty="0"/>
              <a:t>Animals also have different types of movement; we should add a Movement attribute to the animal class . . .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WALKING = "Walking";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FLYING = "Flying";</a:t>
            </a:r>
          </a:p>
          <a:p>
            <a:r>
              <a:rPr lang="en-US" dirty="0"/>
              <a:t>But then calculating traveling time, the Animal class needs to switch on which movement an animal supports; adding new movement types means updating this function</a:t>
            </a:r>
          </a:p>
          <a:p>
            <a:r>
              <a:rPr lang="en-US" dirty="0"/>
              <a:t>And then I want to add a new variation: carnivores vs herbivores?</a:t>
            </a:r>
          </a:p>
          <a:p>
            <a:r>
              <a:rPr lang="en-US" dirty="0"/>
              <a:t>What about ducks? They can swim, walk or fly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9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BEFC-EF01-524C-9C96-7C9C3D8C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97E8-3259-8648-A8D2-8CE23ABF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 we should introduce an abstract class Animal</a:t>
            </a:r>
          </a:p>
          <a:p>
            <a:r>
              <a:rPr lang="en-US" dirty="0"/>
              <a:t>And then add new subclasses for </a:t>
            </a:r>
            <a:r>
              <a:rPr lang="en-US" dirty="0" err="1"/>
              <a:t>WalkingAnimal</a:t>
            </a:r>
            <a:r>
              <a:rPr lang="en-US" dirty="0"/>
              <a:t>, </a:t>
            </a:r>
            <a:r>
              <a:rPr lang="en-US" dirty="0" err="1"/>
              <a:t>FlyingAnimal</a:t>
            </a:r>
            <a:r>
              <a:rPr lang="en-US" dirty="0"/>
              <a:t>, etc.</a:t>
            </a:r>
          </a:p>
          <a:p>
            <a:r>
              <a:rPr lang="en-US" dirty="0"/>
              <a:t>But how should I add new variation: carnivores vs herbivores? Or cold-blooded vs warm-blooded?</a:t>
            </a:r>
          </a:p>
          <a:p>
            <a:r>
              <a:rPr lang="en-US" dirty="0"/>
              <a:t>What about ducks? They can swim, walk or fly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Gang of Four state that the intent of the Adapter pattern is to:</a:t>
            </a:r>
          </a:p>
          <a:p>
            <a:pPr marL="457200" lvl="1" indent="0">
              <a:buNone/>
            </a:pPr>
            <a:r>
              <a:rPr lang="en-US" i="1" dirty="0"/>
              <a:t>Convert the interface of a class into another interface that the clients expect. Adapter lets classes work together that could not otherwise because of incompatible interfaces.</a:t>
            </a:r>
          </a:p>
        </p:txBody>
      </p:sp>
    </p:spTree>
    <p:extLst>
      <p:ext uri="{BB962C8B-B14F-4D97-AF65-F5344CB8AC3E}">
        <p14:creationId xmlns:p14="http://schemas.microsoft.com/office/powerpoint/2010/main" val="218829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8667-679B-AA4B-A1C2-D456C1AC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alternative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246C3-365B-9545-BCEC-F7C144D6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7" y="2252663"/>
            <a:ext cx="11383409" cy="349091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424696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13D3-856B-884D-B357-D0015BD4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82B9-2B67-8347-82BA-96CAC11B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introduce new kinds of movement, without having to adapt existing code</a:t>
            </a:r>
          </a:p>
          <a:p>
            <a:r>
              <a:rPr lang="en-US" dirty="0"/>
              <a:t>We can introduce other kinds of properties of animals, such as diet, without distorting the subclass hierarchy</a:t>
            </a:r>
          </a:p>
          <a:p>
            <a:r>
              <a:rPr lang="en-US" dirty="0"/>
              <a:t>Our code is more robust to changing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8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BB00-1BFB-E54E-AF92-A99AECCE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really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4B15-E9F9-8542-B6DA-B2685C9B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227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 coming up with a design, we focused on what different animals have in common (a number of legs) and what distinguishes different kinds of animals (their movement)</a:t>
            </a:r>
          </a:p>
          <a:p>
            <a:r>
              <a:rPr lang="en-US" dirty="0"/>
              <a:t>This kind of analysis is sometimes called Commonality and Variability Analysis (CVA)</a:t>
            </a:r>
          </a:p>
          <a:p>
            <a:r>
              <a:rPr lang="en-US" dirty="0"/>
              <a:t>CVA is a valuable tool for designers</a:t>
            </a:r>
          </a:p>
          <a:p>
            <a:r>
              <a:rPr lang="en-US" dirty="0"/>
              <a:t>Implement an abstract class capturing the common interface</a:t>
            </a:r>
          </a:p>
          <a:p>
            <a:r>
              <a:rPr lang="en-US" dirty="0"/>
              <a:t>Use aggregation for several non trivial properties</a:t>
            </a:r>
          </a:p>
          <a:p>
            <a:r>
              <a:rPr lang="en-US" dirty="0"/>
              <a:t>Allow subclasses to implement the variation in those properties</a:t>
            </a:r>
          </a:p>
          <a:p>
            <a:r>
              <a:rPr lang="en-US" dirty="0"/>
              <a:t>This is much more refined than the noun-verb analysis we have seen previously</a:t>
            </a:r>
          </a:p>
        </p:txBody>
      </p:sp>
    </p:spTree>
    <p:extLst>
      <p:ext uri="{BB962C8B-B14F-4D97-AF65-F5344CB8AC3E}">
        <p14:creationId xmlns:p14="http://schemas.microsoft.com/office/powerpoint/2010/main" val="418277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4245-6B12-8E42-9F93-4311C096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to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81DE-183F-7D45-BFA3-E1BE8629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When defining </a:t>
            </a:r>
            <a:r>
              <a:rPr lang="en-US" dirty="0"/>
              <a:t>		</a:t>
            </a:r>
            <a:r>
              <a:rPr lang="en-US" b="1" dirty="0"/>
              <a:t>ask yourself</a:t>
            </a:r>
          </a:p>
          <a:p>
            <a:pPr marL="0" indent="0">
              <a:buNone/>
            </a:pPr>
            <a:r>
              <a:rPr lang="en-US" dirty="0"/>
              <a:t>An abstract class 		What interface is needed to handle</a:t>
            </a:r>
          </a:p>
          <a:p>
            <a:pPr marL="0" indent="0">
              <a:buNone/>
            </a:pPr>
            <a:r>
              <a:rPr lang="en-US" dirty="0"/>
              <a:t>				the responsibilities of this class?</a:t>
            </a:r>
          </a:p>
          <a:p>
            <a:pPr marL="0" indent="0">
              <a:buNone/>
            </a:pPr>
            <a:r>
              <a:rPr lang="en-US" dirty="0"/>
              <a:t>Derived classes 		How can I implement this particular </a:t>
            </a:r>
          </a:p>
          <a:p>
            <a:pPr marL="0" indent="0">
              <a:buNone/>
            </a:pPr>
            <a:r>
              <a:rPr lang="en-US" dirty="0"/>
              <a:t>				flavor or variation of the superclass?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1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F4AD-1B52-E042-A424-EC8D2563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1C94-2E92-6149-B7F4-FF0C71DC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might a CVA help think about ways to modify a system?</a:t>
            </a:r>
          </a:p>
          <a:p>
            <a:r>
              <a:rPr lang="en-US" dirty="0"/>
              <a:t>Is it right to worry about variations at the beginning of your design?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9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FE-D119-BF40-B278-8B71C4B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all over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A56F-9D96-D54C-83FF-F7087965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applying design patterns requires substantial thought to go into a design, how is this different from the waterfall model? Aren't we losing all the nice ideas about iterative software development? Agile/Scrum focuses on writing code soon and </a:t>
            </a:r>
            <a:r>
              <a:rPr lang="en-US" i="1" dirty="0"/>
              <a:t>not</a:t>
            </a:r>
            <a:r>
              <a:rPr lang="en-US" dirty="0"/>
              <a:t> doing design up front.</a:t>
            </a:r>
          </a:p>
        </p:txBody>
      </p:sp>
    </p:spTree>
    <p:extLst>
      <p:ext uri="{BB962C8B-B14F-4D97-AF65-F5344CB8AC3E}">
        <p14:creationId xmlns:p14="http://schemas.microsoft.com/office/powerpoint/2010/main" val="295362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FC9-4057-9646-94FC-33244258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D620-BF17-2245-96E6-615FE7FD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 Explained: chapters 3-8.</a:t>
            </a:r>
          </a:p>
        </p:txBody>
      </p:sp>
    </p:spTree>
    <p:extLst>
      <p:ext uri="{BB962C8B-B14F-4D97-AF65-F5344CB8AC3E}">
        <p14:creationId xmlns:p14="http://schemas.microsoft.com/office/powerpoint/2010/main" val="218343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Adapter: program to one unified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74033-0E9C-5246-B269-1DDF8A93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2" y="2097088"/>
            <a:ext cx="9639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1ADE-7E32-AF40-8A85-12A9998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example: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5FF7-6A21-9842-B3E4-4E7953F6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4488"/>
            <a:ext cx="9905999" cy="5100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you implement the following UML class diagram: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encapsulates the exact implementation of individual types of shapes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0B879-205C-9D42-B8E9-9A9FC97D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67" y="2233612"/>
            <a:ext cx="6211888" cy="3481388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8006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example: adding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00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suppose that you want to add a Star class ...</a:t>
            </a:r>
          </a:p>
          <a:p>
            <a:r>
              <a:rPr lang="en-US" dirty="0"/>
              <a:t>And you have a friend that has already implemented a </a:t>
            </a:r>
            <a:r>
              <a:rPr lang="en-US" dirty="0" err="1"/>
              <a:t>HerStar</a:t>
            </a:r>
            <a:r>
              <a:rPr lang="en-US" dirty="0"/>
              <a:t> class</a:t>
            </a:r>
          </a:p>
          <a:p>
            <a:r>
              <a:rPr lang="en-US" dirty="0"/>
              <a:t>But the </a:t>
            </a:r>
            <a:r>
              <a:rPr lang="en-US" dirty="0" err="1"/>
              <a:t>HerStar</a:t>
            </a:r>
            <a:r>
              <a:rPr lang="en-US" dirty="0"/>
              <a:t> class is not quite right:</a:t>
            </a:r>
          </a:p>
          <a:p>
            <a:pPr lvl="1"/>
            <a:r>
              <a:rPr lang="en-US" dirty="0"/>
              <a:t>the display() method is called draw()</a:t>
            </a:r>
          </a:p>
          <a:p>
            <a:pPr lvl="1"/>
            <a:r>
              <a:rPr lang="en-US" dirty="0"/>
              <a:t>it doesn't have a location attribute, but two attributes </a:t>
            </a:r>
            <a:r>
              <a:rPr lang="en-US" dirty="0" err="1"/>
              <a:t>pointX</a:t>
            </a:r>
            <a:r>
              <a:rPr lang="en-US" dirty="0"/>
              <a:t> and </a:t>
            </a:r>
            <a:r>
              <a:rPr lang="en-US" dirty="0" err="1"/>
              <a:t>pointY</a:t>
            </a:r>
            <a:endParaRPr lang="en-US" dirty="0"/>
          </a:p>
          <a:p>
            <a:pPr lvl="1"/>
            <a:r>
              <a:rPr lang="en-US" dirty="0"/>
              <a:t>. . . and maybe there are a few other innocent differences</a:t>
            </a:r>
          </a:p>
          <a:p>
            <a:r>
              <a:rPr lang="en-US" dirty="0"/>
              <a:t>I can't use the </a:t>
            </a:r>
            <a:r>
              <a:rPr lang="en-US" dirty="0" err="1"/>
              <a:t>HerStar</a:t>
            </a:r>
            <a:r>
              <a:rPr lang="en-US" dirty="0"/>
              <a:t> class in my system - it does not implement the necessary methods to be a subclass of Shape</a:t>
            </a:r>
          </a:p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What can I do?</a:t>
            </a:r>
          </a:p>
        </p:txBody>
      </p:sp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542-421E-C24C-8CFB-515E6053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C54D8-4DD3-8A49-83A1-8E3E388D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668461"/>
            <a:ext cx="7988300" cy="507012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64886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62915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 : Shape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HerStar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Star(...)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star =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HerStar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star.draw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27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accomplishes?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38"/>
            <a:ext cx="9905999" cy="4800600"/>
          </a:xfrm>
        </p:spPr>
        <p:txBody>
          <a:bodyPr>
            <a:normAutofit/>
          </a:bodyPr>
          <a:lstStyle/>
          <a:p>
            <a:r>
              <a:rPr lang="en-US" dirty="0"/>
              <a:t>We can use both our original code and our friend’s implementation</a:t>
            </a:r>
          </a:p>
          <a:p>
            <a:r>
              <a:rPr lang="en-US" dirty="0"/>
              <a:t>We don't need to modify any existing code, but simply add a new class Star, that provides the desired interface to the </a:t>
            </a:r>
            <a:r>
              <a:rPr lang="en-US" dirty="0" err="1"/>
              <a:t>HerStar</a:t>
            </a:r>
            <a:r>
              <a:rPr lang="en-US" dirty="0"/>
              <a:t> class</a:t>
            </a:r>
          </a:p>
          <a:p>
            <a:r>
              <a:rPr lang="en-US" dirty="0"/>
              <a:t>The rest of our code can continue to use polymorphism to hide the implementation details of individual shapes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75-922C-CE43-BA26-A12F9E4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0F65-CD0C-6542-B4D1-BB56D552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3075"/>
            <a:ext cx="9905999" cy="470058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Intent: </a:t>
            </a:r>
            <a:r>
              <a:rPr lang="en-US" dirty="0"/>
              <a:t>Match an existing object beyond your control to a particular interface</a:t>
            </a:r>
          </a:p>
          <a:p>
            <a:r>
              <a:rPr lang="en-US" b="1" dirty="0"/>
              <a:t>Problem: </a:t>
            </a:r>
            <a:r>
              <a:rPr lang="en-US" dirty="0"/>
              <a:t>A system has the right data and behavior but the wrong interface</a:t>
            </a:r>
          </a:p>
          <a:p>
            <a:r>
              <a:rPr lang="en-US" b="1" dirty="0"/>
              <a:t>Solution: </a:t>
            </a:r>
            <a:r>
              <a:rPr lang="en-US" dirty="0"/>
              <a:t>The Adapter provides a wrapper with the desired interface</a:t>
            </a:r>
          </a:p>
          <a:p>
            <a:r>
              <a:rPr lang="en-US" b="1" dirty="0"/>
              <a:t>Consequences: </a:t>
            </a:r>
            <a:r>
              <a:rPr lang="en-US" dirty="0"/>
              <a:t>The Adapter pattern allows for preexisting objects to fit into new class structures without being limited by their interface</a:t>
            </a:r>
          </a:p>
          <a:p>
            <a:r>
              <a:rPr lang="en-US" b="1" dirty="0"/>
              <a:t>Implementation</a:t>
            </a:r>
            <a:r>
              <a:rPr lang="en-US" dirty="0"/>
              <a:t>: Contain the existing class in another class; have the containing class match the required interface and call the methods of the contained class</a:t>
            </a:r>
          </a:p>
        </p:txBody>
      </p:sp>
    </p:spTree>
    <p:extLst>
      <p:ext uri="{BB962C8B-B14F-4D97-AF65-F5344CB8AC3E}">
        <p14:creationId xmlns:p14="http://schemas.microsoft.com/office/powerpoint/2010/main" val="2987847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410</TotalTime>
  <Words>1183</Words>
  <Application>Microsoft Macintosh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Trebuchet MS</vt:lpstr>
      <vt:lpstr>Tw Cen MT</vt:lpstr>
      <vt:lpstr>Circuit</vt:lpstr>
      <vt:lpstr>Modelleren en Systeemontwerp</vt:lpstr>
      <vt:lpstr>Adapter pattern</vt:lpstr>
      <vt:lpstr>Adapter: program to one unified interface</vt:lpstr>
      <vt:lpstr>Adapter example: shapes</vt:lpstr>
      <vt:lpstr>Adapter example: adding stars</vt:lpstr>
      <vt:lpstr>Adapter example</vt:lpstr>
      <vt:lpstr>Implementation fragment</vt:lpstr>
      <vt:lpstr>What this accomplishes?</vt:lpstr>
      <vt:lpstr>Adapter pattern</vt:lpstr>
      <vt:lpstr>Taking a step back</vt:lpstr>
      <vt:lpstr>Types of encapsulation</vt:lpstr>
      <vt:lpstr>What the adapter pattern achieves</vt:lpstr>
      <vt:lpstr>Beware of inheritance</vt:lpstr>
      <vt:lpstr>Beware of inheritance</vt:lpstr>
      <vt:lpstr>Favor aggregation over inheritance</vt:lpstr>
      <vt:lpstr>Encapsulating variation</vt:lpstr>
      <vt:lpstr>Example: encapsulating variation</vt:lpstr>
      <vt:lpstr>A first approach</vt:lpstr>
      <vt:lpstr>A second approach</vt:lpstr>
      <vt:lpstr>A better alternative</vt:lpstr>
      <vt:lpstr>Why is this better?</vt:lpstr>
      <vt:lpstr>What are we really doing?</vt:lpstr>
      <vt:lpstr>CVA to design</vt:lpstr>
      <vt:lpstr>What do you think?</vt:lpstr>
      <vt:lpstr>Waterfall all over again?</vt:lpstr>
      <vt:lpstr>Material covered and 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53</cp:revision>
  <dcterms:created xsi:type="dcterms:W3CDTF">2019-09-06T08:16:48Z</dcterms:created>
  <dcterms:modified xsi:type="dcterms:W3CDTF">2019-09-23T08:15:25Z</dcterms:modified>
</cp:coreProperties>
</file>