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6" r:id="rId1"/>
  </p:sldMasterIdLst>
  <p:sldIdLst>
    <p:sldId id="256" r:id="rId2"/>
    <p:sldId id="339" r:id="rId3"/>
    <p:sldId id="257" r:id="rId4"/>
    <p:sldId id="262" r:id="rId5"/>
    <p:sldId id="279" r:id="rId6"/>
    <p:sldId id="270" r:id="rId7"/>
    <p:sldId id="271" r:id="rId8"/>
    <p:sldId id="272" r:id="rId9"/>
    <p:sldId id="273" r:id="rId10"/>
    <p:sldId id="274" r:id="rId11"/>
    <p:sldId id="275" r:id="rId12"/>
    <p:sldId id="336" r:id="rId13"/>
    <p:sldId id="338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7"/>
  </p:normalViewPr>
  <p:slideViewPr>
    <p:cSldViewPr snapToGrid="0" snapToObjects="1" showGuides="1">
      <p:cViewPr varScale="1">
        <p:scale>
          <a:sx n="90" d="100"/>
          <a:sy n="90" d="100"/>
        </p:scale>
        <p:origin x="896" y="184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4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3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4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2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1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3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BFDC-07AC-A648-9DA7-6418751B1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Systeemontwerp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86B9-023E-D04A-84A0-7226FE937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err="1"/>
              <a:t>patternS</a:t>
            </a:r>
            <a:r>
              <a:rPr lang="en-US" dirty="0"/>
              <a:t>: Upfront design?</a:t>
            </a:r>
          </a:p>
        </p:txBody>
      </p:sp>
    </p:spTree>
    <p:extLst>
      <p:ext uri="{BB962C8B-B14F-4D97-AF65-F5344CB8AC3E}">
        <p14:creationId xmlns:p14="http://schemas.microsoft.com/office/powerpoint/2010/main" val="310176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AD10-BA18-9444-805B-30C8DCF5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video rental store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8CCE9-D3C3-F641-BC9B-70CB125DE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693" y="1814513"/>
            <a:ext cx="2357438" cy="4822032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73187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6860-F423-BF4F-95F6-8DF1BBB7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Initial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BADB-946B-FC4E-8C95-AA9B1751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7376"/>
            <a:ext cx="9905999" cy="4500562"/>
          </a:xfrm>
        </p:spPr>
        <p:txBody>
          <a:bodyPr>
            <a:normAutofit fontScale="92500"/>
          </a:bodyPr>
          <a:lstStyle/>
          <a:p>
            <a:r>
              <a:rPr lang="en-US" dirty="0"/>
              <a:t>The Movie class defines three price codes as integer constants:</a:t>
            </a:r>
          </a:p>
          <a:p>
            <a:pPr marL="457200" lvl="1" indent="0">
              <a:buNone/>
            </a:pPr>
            <a:r>
              <a:rPr lang="en-US" dirty="0"/>
              <a:t>CHILDREN = 0</a:t>
            </a:r>
          </a:p>
          <a:p>
            <a:pPr marL="457200" lvl="1" indent="0">
              <a:buNone/>
            </a:pPr>
            <a:r>
              <a:rPr lang="en-US" dirty="0"/>
              <a:t>STANDARD = 1</a:t>
            </a:r>
          </a:p>
          <a:p>
            <a:pPr marL="457200" lvl="1" indent="0">
              <a:buNone/>
            </a:pPr>
            <a:r>
              <a:rPr lang="en-US" dirty="0"/>
              <a:t>NEW = 2</a:t>
            </a:r>
          </a:p>
          <a:p>
            <a:r>
              <a:rPr lang="en-US" dirty="0"/>
              <a:t>The Rental class tracks the number of days a particular movie has been rented</a:t>
            </a:r>
          </a:p>
          <a:p>
            <a:r>
              <a:rPr lang="en-US" dirty="0"/>
              <a:t>Finally, the Customer class records a list of Rentals</a:t>
            </a:r>
          </a:p>
        </p:txBody>
      </p:sp>
    </p:spTree>
    <p:extLst>
      <p:ext uri="{BB962C8B-B14F-4D97-AF65-F5344CB8AC3E}">
        <p14:creationId xmlns:p14="http://schemas.microsoft.com/office/powerpoint/2010/main" val="288874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395F-0D1F-0D40-A52F-38E97795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beware of the wicked switch!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31EC-9C84-9C4A-902A-66B98D11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2235200"/>
            <a:ext cx="8474075" cy="4208463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v.getMovie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getPriceCode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Movie.STANDARD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v_price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 euro *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v.daysRented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Movie.NEW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v_price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euro *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v.daysRented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Movie.CHILDREN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v_price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 euro *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v.daysRented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EADDB-AF66-1742-A182-0B858E65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925" y="3043238"/>
            <a:ext cx="2268099" cy="18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7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2E6D-3091-3C48-8B6D-65D3423F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Wicked switches!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A1BD-FF80-A74D-8D6A-E19A93928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50"/>
            <a:ext cx="9905999" cy="43005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Switch commands are not bad in an intrinsic sense ...</a:t>
            </a:r>
          </a:p>
          <a:p>
            <a:r>
              <a:rPr lang="en-US" dirty="0"/>
              <a:t>... but they carry that smell</a:t>
            </a:r>
          </a:p>
          <a:p>
            <a:r>
              <a:rPr lang="en-US" dirty="0"/>
              <a:t>Do not confront programmers with switches if making the choice with respect of specific details is not their </a:t>
            </a:r>
            <a:r>
              <a:rPr lang="en-US" i="1" dirty="0"/>
              <a:t>prime responsibility</a:t>
            </a:r>
            <a:r>
              <a:rPr lang="en-US" dirty="0"/>
              <a:t>!</a:t>
            </a:r>
          </a:p>
          <a:p>
            <a:r>
              <a:rPr lang="en-US" dirty="0"/>
              <a:t>When programming the control flow of an order, you should not not be concerned with annoying details</a:t>
            </a:r>
          </a:p>
        </p:txBody>
      </p:sp>
    </p:spTree>
    <p:extLst>
      <p:ext uri="{BB962C8B-B14F-4D97-AF65-F5344CB8AC3E}">
        <p14:creationId xmlns:p14="http://schemas.microsoft.com/office/powerpoint/2010/main" val="242502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9F13-3AD2-8F4A-81BE-28115B81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7D6E-7AD9-3F4D-8F0E-3E100ACB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video store owner calls</a:t>
            </a:r>
          </a:p>
          <a:p>
            <a:r>
              <a:rPr lang="en-US" dirty="0"/>
              <a:t>We will not only rent movies, ...</a:t>
            </a:r>
          </a:p>
          <a:p>
            <a:r>
              <a:rPr lang="en-US" dirty="0"/>
              <a:t>... but also provide streaming services, ...</a:t>
            </a:r>
          </a:p>
          <a:p>
            <a:r>
              <a:rPr lang="en-US" dirty="0"/>
              <a:t>... which also involves a new quality level: UHD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28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44E9-BB16-1045-99AA-4A6C3F13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9033-A82F-AD44-BD8D-0D88A462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i="1" dirty="0"/>
              <a:t>Requirements always change</a:t>
            </a:r>
          </a:p>
        </p:txBody>
      </p:sp>
    </p:spTree>
    <p:extLst>
      <p:ext uri="{BB962C8B-B14F-4D97-AF65-F5344CB8AC3E}">
        <p14:creationId xmlns:p14="http://schemas.microsoft.com/office/powerpoint/2010/main" val="332669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6F7D-6C6F-CC47-870B-5012AD87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20DAB-3658-0F48-A88A-D89B9E75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requirements always change, what good are design patterns?</a:t>
            </a:r>
          </a:p>
          <a:p>
            <a:r>
              <a:rPr lang="en-US" dirty="0"/>
              <a:t>Or any upfront design?</a:t>
            </a:r>
          </a:p>
          <a:p>
            <a:r>
              <a:rPr lang="en-US" dirty="0"/>
              <a:t>Isn't quick-and-dirty programming more effective?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5ECE-21D2-404A-918F-D22446A8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0DBB-73E4-2B4E-95D3-806712A7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Every time I print a document, it is easier for me to put it on my desk, than file it away</a:t>
            </a:r>
          </a:p>
          <a:p>
            <a:r>
              <a:rPr lang="en-US" dirty="0"/>
              <a:t>This works fine if I only ever have ten documents to manage</a:t>
            </a:r>
          </a:p>
          <a:p>
            <a:r>
              <a:rPr lang="en-US" dirty="0"/>
              <a:t>But if I need to handle more documents, I need to invest in maintaining some kind of system</a:t>
            </a:r>
          </a:p>
          <a:p>
            <a:r>
              <a:rPr lang="en-US" dirty="0"/>
              <a:t>Lesson: Cutting corners in the short term, may have a price to pay in the long term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63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A4DC-4891-1142-AB9B-CD9010CC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Excuses, excuses…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18B6-2243-7341-9D3B-A26D9579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don’t know what requirements are going to change</a:t>
            </a:r>
          </a:p>
          <a:p>
            <a:r>
              <a:rPr lang="en-US" dirty="0"/>
              <a:t>If we try to see how things will change, we’ll stay in analysis…</a:t>
            </a:r>
          </a:p>
          <a:p>
            <a:r>
              <a:rPr lang="en-US" dirty="0"/>
              <a:t>If we try to write our software that is extensible, we’ll stay in design forever</a:t>
            </a:r>
          </a:p>
          <a:p>
            <a:r>
              <a:rPr lang="en-US" dirty="0"/>
              <a:t>We don’t have the money</a:t>
            </a:r>
          </a:p>
          <a:p>
            <a:r>
              <a:rPr lang="en-US" dirty="0"/>
              <a:t>We don’t have the time</a:t>
            </a:r>
          </a:p>
          <a:p>
            <a:r>
              <a:rPr lang="en-US" dirty="0"/>
              <a:t>I’ll get to it later…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00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D5C6-3D87-BE43-9E33-161ACFC6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your poison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6D22-1CC9-3043-BD5E-714A3DCAC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would seem that there are only two choices:</a:t>
            </a:r>
          </a:p>
          <a:p>
            <a:r>
              <a:rPr lang="en-US" dirty="0"/>
              <a:t>Overdesign</a:t>
            </a:r>
          </a:p>
          <a:p>
            <a:r>
              <a:rPr lang="en-US" dirty="0"/>
              <a:t>Quick and dirty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0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B828-E843-E44B-AB01-CC5ECA1C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UP vs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DC90-747B-304F-90F5-6AB849055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The Agile Manifesto</a:t>
            </a:r>
          </a:p>
          <a:p>
            <a:pPr marL="0" indent="0">
              <a:buNone/>
            </a:pPr>
            <a:r>
              <a:rPr lang="en-US" i="1" dirty="0"/>
              <a:t>We are uncovering better ways of developing software by doing it and helping others do it. Through this work we have come to value:</a:t>
            </a:r>
          </a:p>
          <a:p>
            <a:r>
              <a:rPr lang="en-US" dirty="0"/>
              <a:t>Individuals and interactions over processes and tools</a:t>
            </a:r>
          </a:p>
          <a:p>
            <a:r>
              <a:rPr lang="en-US" dirty="0"/>
              <a:t>Working software over comprehensive documentation</a:t>
            </a:r>
          </a:p>
          <a:p>
            <a:r>
              <a:rPr lang="en-US" dirty="0"/>
              <a:t>Customer collaboration over contract negotiation</a:t>
            </a:r>
          </a:p>
          <a:p>
            <a:r>
              <a:rPr lang="en-US" dirty="0"/>
              <a:t>Responding to change 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2188294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BDBC-E390-DF4F-99D0-E61CDCC8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ABC5-D038-154A-9953-B04AA175C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don't need to fix the design upfront . . .</a:t>
            </a:r>
          </a:p>
          <a:p>
            <a:r>
              <a:rPr lang="en-US" dirty="0"/>
              <a:t>…but you do need to think about where the changes are most likely to happen</a:t>
            </a:r>
          </a:p>
          <a:p>
            <a:r>
              <a:rPr lang="en-US" dirty="0"/>
              <a:t>If you think about this beforehand, the investment to write adaptable code is much lower than having to refactor a large code base post hoc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31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A729-F293-AA4E-B00A-E0770DAC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principles of good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271EE-A246-2248-954D-D703FDC6A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to an interface, not an implementation</a:t>
            </a:r>
          </a:p>
          <a:p>
            <a:r>
              <a:rPr lang="en-US" dirty="0"/>
              <a:t>Favor aggregation over inheritance</a:t>
            </a:r>
          </a:p>
          <a:p>
            <a:r>
              <a:rPr lang="en-US" dirty="0"/>
              <a:t>Encapsulate the concept that varies</a:t>
            </a:r>
          </a:p>
          <a:p>
            <a:pPr marL="0" indent="0">
              <a:buNone/>
            </a:pPr>
            <a:r>
              <a:rPr lang="en-US" dirty="0"/>
              <a:t>Applying these can help write code that is robust to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0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95C0-1D00-5243-9ACB-B6DA141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in an agile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AE69-31E3-C44D-9BEB-831E031A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3770"/>
            <a:ext cx="9905999" cy="3917431"/>
          </a:xfrm>
        </p:spPr>
        <p:txBody>
          <a:bodyPr>
            <a:normAutofit/>
          </a:bodyPr>
          <a:lstStyle/>
          <a:p>
            <a:r>
              <a:rPr lang="en-US" dirty="0"/>
              <a:t>Agile programming emphasizes not to invest too much time in Big Design Up Front</a:t>
            </a:r>
          </a:p>
          <a:p>
            <a:r>
              <a:rPr lang="en-US" dirty="0"/>
              <a:t>Does that mean that design patterns are not relevant?</a:t>
            </a:r>
          </a:p>
          <a:p>
            <a:r>
              <a:rPr lang="en-US" dirty="0" err="1"/>
              <a:t>Shalloway</a:t>
            </a:r>
            <a:r>
              <a:rPr lang="en-US" dirty="0"/>
              <a:t> and </a:t>
            </a:r>
            <a:r>
              <a:rPr lang="en-US" dirty="0" err="1"/>
              <a:t>Trott</a:t>
            </a:r>
            <a:r>
              <a:rPr lang="en-US" dirty="0"/>
              <a:t> argue that by learning design patterns you will learn the qualities of good code and good design</a:t>
            </a:r>
          </a:p>
        </p:txBody>
      </p:sp>
    </p:spTree>
    <p:extLst>
      <p:ext uri="{BB962C8B-B14F-4D97-AF65-F5344CB8AC3E}">
        <p14:creationId xmlns:p14="http://schemas.microsoft.com/office/powerpoint/2010/main" val="13845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A711-1823-C149-BA99-4ADCC4A3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vs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60AB-4BEE-C949-949D-CFAEFE5D8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20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Agile practices focus on:</a:t>
            </a:r>
          </a:p>
          <a:p>
            <a:r>
              <a:rPr lang="en-US" dirty="0"/>
              <a:t>No redundancy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Testability</a:t>
            </a:r>
          </a:p>
          <a:p>
            <a:pPr marL="0" indent="0">
              <a:buNone/>
            </a:pPr>
            <a:r>
              <a:rPr lang="en-US" dirty="0"/>
              <a:t>But Design Patterns value the same principles!</a:t>
            </a:r>
          </a:p>
        </p:txBody>
      </p:sp>
    </p:spTree>
    <p:extLst>
      <p:ext uri="{BB962C8B-B14F-4D97-AF65-F5344CB8AC3E}">
        <p14:creationId xmlns:p14="http://schemas.microsoft.com/office/powerpoint/2010/main" val="23105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6007-D587-D546-AC97-F136AB67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225"/>
            <a:ext cx="9905999" cy="4629150"/>
          </a:xfrm>
        </p:spPr>
        <p:txBody>
          <a:bodyPr>
            <a:normAutofit/>
          </a:bodyPr>
          <a:lstStyle/>
          <a:p>
            <a:r>
              <a:rPr lang="en-US" dirty="0"/>
              <a:t>Never, never duplicate code; copy-paste is a </a:t>
            </a:r>
            <a:r>
              <a:rPr lang="en-US" i="1" dirty="0"/>
              <a:t>sin</a:t>
            </a:r>
          </a:p>
          <a:p>
            <a:r>
              <a:rPr lang="en-US" dirty="0"/>
              <a:t>Why? This leads to strange coupling behavior and unmaintainable code</a:t>
            </a:r>
          </a:p>
          <a:p>
            <a:r>
              <a:rPr lang="en-US" dirty="0"/>
              <a:t>Instead: encapsulate change-sensitive code behind a well-defined interface</a:t>
            </a:r>
          </a:p>
          <a:p>
            <a:r>
              <a:rPr lang="en-US" dirty="0"/>
              <a:t>Applying design patterns encourages </a:t>
            </a:r>
            <a:r>
              <a:rPr lang="en-US" i="1" dirty="0"/>
              <a:t>code reuse</a:t>
            </a:r>
          </a:p>
        </p:txBody>
      </p:sp>
    </p:spTree>
    <p:extLst>
      <p:ext uri="{BB962C8B-B14F-4D97-AF65-F5344CB8AC3E}">
        <p14:creationId xmlns:p14="http://schemas.microsoft.com/office/powerpoint/2010/main" val="409270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B924-770E-DD4A-B7C5-035F6708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EA72-A819-CA40-89F6-E2B4043E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5938"/>
            <a:ext cx="9905999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Choose the names of objects and methods to reveal their intent</a:t>
            </a:r>
          </a:p>
          <a:p>
            <a:pPr marL="457200" lvl="1" indent="0">
              <a:buNone/>
            </a:pPr>
            <a:r>
              <a:rPr lang="en-US" i="1" dirty="0"/>
              <a:t>Whenever you feel the need to comment something, write a method instead (Martin Fowler)</a:t>
            </a:r>
          </a:p>
          <a:p>
            <a:pPr marL="0" indent="0">
              <a:buNone/>
            </a:pPr>
            <a:r>
              <a:rPr lang="en-US" dirty="0"/>
              <a:t>Aim for short, cohesive methods - in line with design pattern philosophy</a:t>
            </a:r>
          </a:p>
        </p:txBody>
      </p:sp>
    </p:spTree>
    <p:extLst>
      <p:ext uri="{BB962C8B-B14F-4D97-AF65-F5344CB8AC3E}">
        <p14:creationId xmlns:p14="http://schemas.microsoft.com/office/powerpoint/2010/main" val="91892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0875-922C-CE43-BA26-A12F9E4D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0F65-CD0C-6542-B4D1-BB56D5526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3075"/>
            <a:ext cx="9905999" cy="4700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“Code that is tightly coupled or weakly cohesive is harder to test”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6A8C7-4191-7141-8C8C-BFB02BD8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48" y="2684519"/>
            <a:ext cx="3971925" cy="37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4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81D4-3E0A-D84A-B392-71B3C13B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requires extensibility!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5860-3379-074E-9809-B050CDE45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Agile focuses on delivering new product increments in every iteration</a:t>
            </a:r>
          </a:p>
          <a:p>
            <a:r>
              <a:rPr lang="en-US" dirty="0"/>
              <a:t>But some features are too big to implement in a single iteration</a:t>
            </a:r>
          </a:p>
          <a:p>
            <a:r>
              <a:rPr lang="en-US" dirty="0"/>
              <a:t>Instead, you may want to lay the groundwork and implement a partial solution first and extend this later</a:t>
            </a:r>
          </a:p>
          <a:p>
            <a:r>
              <a:rPr lang="en-US" dirty="0"/>
              <a:t>But how can you design a partial solution that is easy to extend?</a:t>
            </a:r>
          </a:p>
        </p:txBody>
      </p:sp>
    </p:spTree>
    <p:extLst>
      <p:ext uri="{BB962C8B-B14F-4D97-AF65-F5344CB8AC3E}">
        <p14:creationId xmlns:p14="http://schemas.microsoft.com/office/powerpoint/2010/main" val="81465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3B2-F7F3-C04C-9D75-58778F7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5AAE-63E8-4C47-AA18-F52C97B8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1862"/>
            <a:ext cx="9905999" cy="4487917"/>
          </a:xfrm>
        </p:spPr>
        <p:txBody>
          <a:bodyPr>
            <a:normAutofit/>
          </a:bodyPr>
          <a:lstStyle/>
          <a:p>
            <a:r>
              <a:rPr lang="en-US" dirty="0"/>
              <a:t>Although the design pattern philosophy may seem at odds with Agile/XP practices . . .</a:t>
            </a:r>
          </a:p>
          <a:p>
            <a:r>
              <a:rPr lang="en-US" dirty="0"/>
              <a:t>. . . they share the same ideas about what makes great code!</a:t>
            </a:r>
          </a:p>
        </p:txBody>
      </p:sp>
    </p:spTree>
    <p:extLst>
      <p:ext uri="{BB962C8B-B14F-4D97-AF65-F5344CB8AC3E}">
        <p14:creationId xmlns:p14="http://schemas.microsoft.com/office/powerpoint/2010/main" val="1697514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{B0BA2219-F78D-0049-ADDB-2B5CBD99DBA2}tf10001122</Template>
  <TotalTime>403</TotalTime>
  <Words>763</Words>
  <Application>Microsoft Macintosh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Trebuchet MS</vt:lpstr>
      <vt:lpstr>Tw Cen MT</vt:lpstr>
      <vt:lpstr>Circuit</vt:lpstr>
      <vt:lpstr>Modelleren en Systeemontwerp</vt:lpstr>
      <vt:lpstr>Recall: UP vs agile</vt:lpstr>
      <vt:lpstr>Design in an agile setting</vt:lpstr>
      <vt:lpstr>Agile vs design patterns</vt:lpstr>
      <vt:lpstr>No redundancy</vt:lpstr>
      <vt:lpstr>Readability</vt:lpstr>
      <vt:lpstr>Testability</vt:lpstr>
      <vt:lpstr>Incremental delivery requires extensibility!</vt:lpstr>
      <vt:lpstr>In summary</vt:lpstr>
      <vt:lpstr>Motivating example: video rental store</vt:lpstr>
      <vt:lpstr>Initial classes</vt:lpstr>
      <vt:lpstr>But… beware of the wicked switch!</vt:lpstr>
      <vt:lpstr>Wicked switches!</vt:lpstr>
      <vt:lpstr>But then…</vt:lpstr>
      <vt:lpstr>Do they?</vt:lpstr>
      <vt:lpstr>Why design?</vt:lpstr>
      <vt:lpstr>An analogy</vt:lpstr>
      <vt:lpstr>Excuses, excuses…</vt:lpstr>
      <vt:lpstr>Pick your poison</vt:lpstr>
      <vt:lpstr>A third way</vt:lpstr>
      <vt:lpstr>Some principles of good design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en Systeemontwerp</dc:title>
  <dc:creator>Microsoft Office User</dc:creator>
  <cp:lastModifiedBy>Microsoft Office User</cp:lastModifiedBy>
  <cp:revision>53</cp:revision>
  <dcterms:created xsi:type="dcterms:W3CDTF">2019-09-06T08:16:48Z</dcterms:created>
  <dcterms:modified xsi:type="dcterms:W3CDTF">2019-09-23T08:37:13Z</dcterms:modified>
</cp:coreProperties>
</file>