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339" r:id="rId3"/>
    <p:sldId id="257" r:id="rId4"/>
    <p:sldId id="262" r:id="rId5"/>
    <p:sldId id="343" r:id="rId6"/>
    <p:sldId id="270" r:id="rId7"/>
    <p:sldId id="271" r:id="rId8"/>
    <p:sldId id="272" r:id="rId9"/>
    <p:sldId id="362" r:id="rId10"/>
    <p:sldId id="273" r:id="rId11"/>
    <p:sldId id="275" r:id="rId12"/>
    <p:sldId id="336" r:id="rId13"/>
    <p:sldId id="338" r:id="rId14"/>
    <p:sldId id="351" r:id="rId15"/>
    <p:sldId id="352" r:id="rId16"/>
    <p:sldId id="353" r:id="rId17"/>
    <p:sldId id="354" r:id="rId18"/>
    <p:sldId id="356" r:id="rId19"/>
    <p:sldId id="358" r:id="rId20"/>
    <p:sldId id="357" r:id="rId21"/>
    <p:sldId id="363" r:id="rId22"/>
    <p:sldId id="359" r:id="rId23"/>
    <p:sldId id="364" r:id="rId24"/>
    <p:sldId id="360" r:id="rId25"/>
    <p:sldId id="361" r:id="rId26"/>
    <p:sldId id="276" r:id="rId27"/>
    <p:sldId id="365" r:id="rId28"/>
    <p:sldId id="3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pattern: Bridge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62"/>
            <a:ext cx="9905999" cy="44879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solves our original problem but:</a:t>
            </a:r>
          </a:p>
          <a:p>
            <a:r>
              <a:rPr lang="en-US" dirty="0"/>
              <a:t>Introducing a new Plumber requires the definition of three new classes (one abstract and one implementation for each drawing program)</a:t>
            </a:r>
          </a:p>
          <a:p>
            <a:r>
              <a:rPr lang="en-US" dirty="0"/>
              <a:t>Introducing a new Graphics platform requires a new subclass for every Plumber</a:t>
            </a:r>
          </a:p>
          <a:p>
            <a:r>
              <a:rPr lang="en-US" dirty="0"/>
              <a:t>The abstraction (the different kinds of Plumbers) and their implementation (the different kinds of Graphics classes) are </a:t>
            </a:r>
            <a:r>
              <a:rPr lang="en-US" i="1" dirty="0"/>
              <a:t>tightly coupled</a:t>
            </a:r>
          </a:p>
          <a:p>
            <a:r>
              <a:rPr lang="en-US" dirty="0"/>
              <a:t>There is </a:t>
            </a:r>
            <a:r>
              <a:rPr lang="en-US" i="1" dirty="0"/>
              <a:t>redundancy</a:t>
            </a:r>
            <a:r>
              <a:rPr lang="en-US" dirty="0"/>
              <a:t> - the different concrete Luigi or Mario classes may share a lot of code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/>
          </a:bodyPr>
          <a:lstStyle/>
          <a:p>
            <a:r>
              <a:rPr lang="en-US" dirty="0"/>
              <a:t>So maybe this was not the right design choice</a:t>
            </a:r>
          </a:p>
          <a:p>
            <a:r>
              <a:rPr lang="en-US" dirty="0"/>
              <a:t>Perhaps we should introduce two abstract Plumber classes, one for each platform program . . .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395F-0D1F-0D40-A52F-38E97795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DA090-5C00-784B-99A1-F10E0A44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36" y="1836738"/>
            <a:ext cx="7912302" cy="3934374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C252BF-BD13-9345-842D-3A70D1C9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13987"/>
            <a:ext cx="9905999" cy="776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Problem solved?</a:t>
            </a:r>
          </a:p>
        </p:txBody>
      </p:sp>
    </p:spTree>
    <p:extLst>
      <p:ext uri="{BB962C8B-B14F-4D97-AF65-F5344CB8AC3E}">
        <p14:creationId xmlns:p14="http://schemas.microsoft.com/office/powerpoint/2010/main" val="12050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005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design does split things up differently, but it still suffers from many of the same disadvantages as our previous approach:</a:t>
            </a:r>
          </a:p>
          <a:p>
            <a:r>
              <a:rPr lang="en-US" dirty="0"/>
              <a:t>Duplicate code in the Android Mario and iOS Mario classes (and also for Luigi of course)</a:t>
            </a:r>
          </a:p>
          <a:p>
            <a:r>
              <a:rPr lang="en-US" dirty="0"/>
              <a:t>Introducing new platforms requires a new abstract class, together with a new concrete implementation for each different Plumber</a:t>
            </a:r>
          </a:p>
          <a:p>
            <a:r>
              <a:rPr lang="en-US" dirty="0"/>
              <a:t>Introducing a new Plumber requires a new concrete implementation for each different Graphics platform</a:t>
            </a:r>
          </a:p>
          <a:p>
            <a:r>
              <a:rPr lang="en-US" dirty="0"/>
              <a:t>The implementations and abstractions are still too tightly coupled</a:t>
            </a:r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2AB-D763-DD46-B5B1-B420C11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C4EF-7B9D-9848-BBCC-6EB4B7F4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Intent:</a:t>
            </a:r>
          </a:p>
          <a:p>
            <a:r>
              <a:rPr lang="en-US" dirty="0"/>
              <a:t>Decouple an abstraction from its implementation so the two can vary independently</a:t>
            </a:r>
          </a:p>
          <a:p>
            <a:r>
              <a:rPr lang="en-US" dirty="0"/>
              <a:t>Here we have precisely this situation: we have different Plumbers (</a:t>
            </a:r>
            <a:r>
              <a:rPr lang="en-US" i="1" dirty="0"/>
              <a:t>abstractions</a:t>
            </a:r>
            <a:r>
              <a:rPr lang="en-US" dirty="0"/>
              <a:t>) that we want to draw with different Graphics platforms (</a:t>
            </a:r>
            <a:r>
              <a:rPr lang="en-US" i="1" dirty="0"/>
              <a:t>implementations</a:t>
            </a:r>
            <a:r>
              <a:rPr lang="en-US" dirty="0"/>
              <a:t>)</a:t>
            </a:r>
          </a:p>
          <a:p>
            <a:r>
              <a:rPr lang="en-US" dirty="0"/>
              <a:t>How can we decouple the abstractions and implementations?</a:t>
            </a:r>
          </a:p>
        </p:txBody>
      </p:sp>
    </p:spTree>
    <p:extLst>
      <p:ext uri="{BB962C8B-B14F-4D97-AF65-F5344CB8AC3E}">
        <p14:creationId xmlns:p14="http://schemas.microsoft.com/office/powerpoint/2010/main" val="397997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310F-843E-5A4A-8A6D-4C0B0D3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D956-BBAD-F741-AC67-0F08958C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Let’s try to derive the Bridge pattern ourselves, by simply applying some of the principles of good object-oriented design:</a:t>
            </a:r>
          </a:p>
          <a:p>
            <a:r>
              <a:rPr lang="en-US" dirty="0"/>
              <a:t>Find what varies and encapsulate it</a:t>
            </a:r>
          </a:p>
          <a:p>
            <a:r>
              <a:rPr lang="en-US" dirty="0"/>
              <a:t>Favor aggregation over inheritance</a:t>
            </a:r>
          </a:p>
          <a:p>
            <a:r>
              <a:rPr lang="en-US" dirty="0"/>
              <a:t>Program to an interface, not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2645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38E-EDB0-C14C-8F75-73DB1B3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Commonality-variability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E26C-468F-A949-92E2-B4375906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support different kinds of plumbers and different kinds of Graphics platforms:</a:t>
            </a:r>
          </a:p>
          <a:p>
            <a:r>
              <a:rPr lang="en-US" dirty="0"/>
              <a:t>We want to be able to draw a Plumber (although Mario and Luigi get drawn differently)</a:t>
            </a:r>
          </a:p>
          <a:p>
            <a:r>
              <a:rPr lang="en-US" dirty="0"/>
              <a:t>Our drawing programs support the drawing of individual pixels (even if they do so differently)</a:t>
            </a:r>
          </a:p>
        </p:txBody>
      </p:sp>
    </p:spTree>
    <p:extLst>
      <p:ext uri="{BB962C8B-B14F-4D97-AF65-F5344CB8AC3E}">
        <p14:creationId xmlns:p14="http://schemas.microsoft.com/office/powerpoint/2010/main" val="359805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4E98-BB18-2B43-B16F-8DF9C0C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AF4A-4FCF-2F47-83BC-C00D0D84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57725"/>
            <a:ext cx="9905999" cy="1042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tries to capture the </a:t>
            </a:r>
            <a:r>
              <a:rPr lang="en-US" i="1" dirty="0"/>
              <a:t>commonality</a:t>
            </a:r>
            <a:r>
              <a:rPr lang="en-US" dirty="0"/>
              <a:t> between the different Plumbers and the different Graphics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1960B-AAF4-B24D-85CF-D99E5D8E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37" y="3025775"/>
            <a:ext cx="8150071" cy="81756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65774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we want to introduce some variation:</a:t>
            </a:r>
          </a:p>
          <a:p>
            <a:r>
              <a:rPr lang="en-US" dirty="0"/>
              <a:t>We have two different kinds of Plumber</a:t>
            </a:r>
          </a:p>
          <a:p>
            <a:r>
              <a:rPr lang="en-US" dirty="0"/>
              <a:t>We have two different kinds of Graphics</a:t>
            </a:r>
          </a:p>
          <a:p>
            <a:pPr marL="0" indent="0">
              <a:buNone/>
            </a:pPr>
            <a:r>
              <a:rPr lang="en-US" dirty="0"/>
              <a:t>Let's try adding some subclasses..</a:t>
            </a: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2D2-1B09-E246-AABD-E0C1E6FD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A3F3-364C-B748-9EED-A4359251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43537"/>
            <a:ext cx="9905999" cy="1021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Find what varies and encapsulate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8D94B-4083-CF46-88C3-31691009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05" y="2358231"/>
            <a:ext cx="9233611" cy="282416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4305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Intent:</a:t>
            </a:r>
          </a:p>
          <a:p>
            <a:pPr marL="0" indent="0">
              <a:buNone/>
            </a:pPr>
            <a:r>
              <a:rPr lang="en-US" dirty="0"/>
              <a:t>Decouple an abstraction from its implementation so the two can vary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1882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two 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Favor aggregation over inheritance </a:t>
            </a:r>
            <a:r>
              <a:rPr lang="en-US" dirty="0"/>
              <a:t>– let’s not try to introduce any further subtypes for the moment. Should Graphics use a Plumber object?</a:t>
            </a:r>
          </a:p>
          <a:p>
            <a:r>
              <a:rPr lang="en-US" dirty="0"/>
              <a:t>Probably not. Then Graphics would need to figure out what </a:t>
            </a:r>
            <a:r>
              <a:rPr lang="en-US" i="1" dirty="0"/>
              <a:t>kind</a:t>
            </a:r>
            <a:r>
              <a:rPr lang="en-US" dirty="0"/>
              <a:t> of Plumber it has to draw.</a:t>
            </a:r>
          </a:p>
          <a:p>
            <a:pPr marL="0" indent="0">
              <a:buNone/>
            </a:pPr>
            <a:r>
              <a:rPr lang="en-US" dirty="0"/>
              <a:t>Should Plumber use Graphics?</a:t>
            </a:r>
          </a:p>
          <a:p>
            <a:r>
              <a:rPr lang="en-US" dirty="0"/>
              <a:t>Yes! When a Plumber needs to be drawn, we will use functions from Graphics . . .</a:t>
            </a:r>
          </a:p>
          <a:p>
            <a:r>
              <a:rPr lang="en-US" dirty="0"/>
              <a:t>. . . and we do not want to worry about the platform (Android/iOS)</a:t>
            </a:r>
          </a:p>
          <a:p>
            <a:r>
              <a:rPr lang="en-US" dirty="0"/>
              <a:t>We are free to use different drawing programs, because the Plumber class </a:t>
            </a:r>
            <a:r>
              <a:rPr lang="en-US" i="1" dirty="0"/>
              <a:t>programs to an interface, not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2D2-1B09-E246-AABD-E0C1E6FD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bridge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66309F-9F6B-0740-A0C7-EF5F4172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7" y="2097088"/>
            <a:ext cx="9687510" cy="40894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42890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DDC-FB4F-5748-8B15-971E073F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E2AC-2DC3-B740-BF6B-5E913BF2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well does this separate implementations (Graphics) from the abstractions (Plumbers)?</a:t>
            </a:r>
          </a:p>
        </p:txBody>
      </p:sp>
    </p:spTree>
    <p:extLst>
      <p:ext uri="{BB962C8B-B14F-4D97-AF65-F5344CB8AC3E}">
        <p14:creationId xmlns:p14="http://schemas.microsoft.com/office/powerpoint/2010/main" val="273513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A98F-4D31-8A48-9611-B3D2F58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bridge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4AAA4-3A53-1349-A039-8BBA1C2C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868488"/>
            <a:ext cx="8931276" cy="4707234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8227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8B3F-1F09-1A40-A182-85900360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AA53-7AB0-334A-9B86-FA7D2B07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063"/>
            <a:ext cx="9905999" cy="51006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Intent: </a:t>
            </a:r>
            <a:r>
              <a:rPr lang="en-US" dirty="0"/>
              <a:t>Decouple a set of implementations from the objects using them.</a:t>
            </a:r>
          </a:p>
          <a:p>
            <a:r>
              <a:rPr lang="en-US" b="1" dirty="0"/>
              <a:t>Problem: </a:t>
            </a:r>
            <a:r>
              <a:rPr lang="en-US" dirty="0"/>
              <a:t>The derivations of an abstract class must use multiple implementations, without causing an explosion in the number of classes;</a:t>
            </a:r>
          </a:p>
          <a:p>
            <a:r>
              <a:rPr lang="en-US" b="1" dirty="0"/>
              <a:t>Solution:</a:t>
            </a:r>
            <a:r>
              <a:rPr lang="en-US" dirty="0"/>
              <a:t> Define an interface for all implementations to use and have the derivations of the abstract class use that</a:t>
            </a:r>
          </a:p>
          <a:p>
            <a:r>
              <a:rPr lang="en-US" b="1" dirty="0"/>
              <a:t>Consequences: </a:t>
            </a:r>
            <a:r>
              <a:rPr lang="en-US" dirty="0"/>
              <a:t>The decoupling of the implementations from the objects that use them increases extensibility: client objects are not aware of implementation issues</a:t>
            </a:r>
          </a:p>
        </p:txBody>
      </p:sp>
    </p:spTree>
    <p:extLst>
      <p:ext uri="{BB962C8B-B14F-4D97-AF65-F5344CB8AC3E}">
        <p14:creationId xmlns:p14="http://schemas.microsoft.com/office/powerpoint/2010/main" val="2732368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77AB-0ED4-8048-A4CA-F99D62CD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pattern: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AE042-A8A4-9743-80EB-A25F299A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3" y="2654300"/>
            <a:ext cx="10214398" cy="2717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82637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FC9-4057-9646-94FC-33244258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&amp; Strategy: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D620-BF17-2245-96E6-615FE7FD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65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Compare the generic Bridge diagram with the diagram of Strategy (slide 24)</a:t>
            </a:r>
          </a:p>
          <a:p>
            <a:r>
              <a:rPr lang="en-US" dirty="0"/>
              <a:t>Do you see similarities?</a:t>
            </a:r>
          </a:p>
          <a:p>
            <a:r>
              <a:rPr lang="en-US" dirty="0"/>
              <a:t>Try to explain the differences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67B28-5368-1A43-8CD1-BECEC752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50" y="4467224"/>
            <a:ext cx="7141722" cy="190023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18343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04B1-98AD-9D47-AC67-734C4E84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rule, one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9F40-8166-EF46-9032-8CE5DD3F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Design principle: </a:t>
            </a:r>
            <a:r>
              <a:rPr lang="en-US" dirty="0"/>
              <a:t>If you have a rule for how to do something, only implement it once</a:t>
            </a:r>
          </a:p>
          <a:p>
            <a:r>
              <a:rPr lang="en-US" dirty="0"/>
              <a:t>Maintainability: if the rule changes, there is only piece of code to update</a:t>
            </a:r>
          </a:p>
          <a:p>
            <a:r>
              <a:rPr lang="en-US" dirty="0"/>
              <a:t>Cohesion: the responsibility for this computation is in a single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4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Patterns explained: chapter 9 - 10</a:t>
            </a: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284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Bridge pattern is one of the more complicated patterns we will see - but once you understand the principles of object-oriented design, it should make sense</a:t>
            </a:r>
          </a:p>
          <a:p>
            <a:r>
              <a:rPr lang="en-US" dirty="0"/>
              <a:t>On the other hand, its class diagram shows a remarkable similarity with the Strategy pattern</a:t>
            </a:r>
          </a:p>
          <a:p>
            <a:pPr marL="0" indent="0">
              <a:buNone/>
            </a:pPr>
            <a:r>
              <a:rPr lang="en-US" dirty="0"/>
              <a:t>So remember:</a:t>
            </a:r>
          </a:p>
          <a:p>
            <a:r>
              <a:rPr lang="en-US" dirty="0"/>
              <a:t>Favor aggregation over inheritance</a:t>
            </a:r>
          </a:p>
          <a:p>
            <a:r>
              <a:rPr lang="en-US" dirty="0"/>
              <a:t>Find what varies and encapsulate it</a:t>
            </a:r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the 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Case study:</a:t>
            </a:r>
          </a:p>
          <a:p>
            <a:r>
              <a:rPr lang="en-US" dirty="0"/>
              <a:t>Suppose I have to write a game that works on different platforms</a:t>
            </a:r>
          </a:p>
          <a:p>
            <a:r>
              <a:rPr lang="en-US" dirty="0"/>
              <a:t>Both these platforms have a similar graphics library, but there are subtle differences in the interface</a:t>
            </a:r>
          </a:p>
          <a:p>
            <a:r>
              <a:rPr lang="en-US" dirty="0"/>
              <a:t>How do I encapsulate the variation?</a:t>
            </a:r>
          </a:p>
        </p:txBody>
      </p:sp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E7BF-5B75-954F-82D7-2813F7C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inheritance!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3159A-F132-AC41-95E8-3BF355BB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02" y="1658937"/>
            <a:ext cx="4798218" cy="401216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91F670-884E-AF4F-92F5-7E7D6D6F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71112"/>
            <a:ext cx="9905999" cy="776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Where might there be duplicate code? What happens when I need to ship to another platform?</a:t>
            </a:r>
          </a:p>
        </p:txBody>
      </p:sp>
    </p:spTree>
    <p:extLst>
      <p:ext uri="{BB962C8B-B14F-4D97-AF65-F5344CB8AC3E}">
        <p14:creationId xmlns:p14="http://schemas.microsoft.com/office/powerpoint/2010/main" val="128436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800600"/>
          </a:xfrm>
        </p:spPr>
        <p:txBody>
          <a:bodyPr>
            <a:normAutofit/>
          </a:bodyPr>
          <a:lstStyle/>
          <a:p>
            <a:r>
              <a:rPr lang="en-US" dirty="0"/>
              <a:t>The two draw methods are probably very similar</a:t>
            </a:r>
          </a:p>
          <a:p>
            <a:r>
              <a:rPr lang="en-US" dirty="0"/>
              <a:t>Duplicate code is a Very Bad Thing</a:t>
            </a:r>
          </a:p>
          <a:p>
            <a:r>
              <a:rPr lang="en-US" dirty="0"/>
              <a:t>Can we avoid this duplication?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75-922C-CE43-BA26-A12F9E4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F400-FFCF-6D44-9C89-88F95CF5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15" y="1858961"/>
            <a:ext cx="5653794" cy="47275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98784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024"/>
            <a:ext cx="9905999" cy="43227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Of course, the requirements will change. Suppose we need to draw both Mario and Luigi with both drawing programs . . .</a:t>
            </a:r>
          </a:p>
          <a:p>
            <a:r>
              <a:rPr lang="en-US" dirty="0"/>
              <a:t>Introduce an abstract class </a:t>
            </a:r>
            <a:r>
              <a:rPr lang="en-US" i="1" dirty="0"/>
              <a:t>Plumber</a:t>
            </a:r>
          </a:p>
          <a:p>
            <a:r>
              <a:rPr lang="en-US" dirty="0"/>
              <a:t>Introduce abstract subclasses, </a:t>
            </a:r>
            <a:r>
              <a:rPr lang="en-US" i="1" dirty="0"/>
              <a:t>Mario</a:t>
            </a:r>
            <a:r>
              <a:rPr lang="en-US" dirty="0"/>
              <a:t> and </a:t>
            </a:r>
            <a:r>
              <a:rPr lang="en-US" i="1" dirty="0"/>
              <a:t>Luigi</a:t>
            </a:r>
            <a:r>
              <a:rPr lang="en-US" dirty="0"/>
              <a:t>, of the </a:t>
            </a:r>
            <a:r>
              <a:rPr lang="en-US" i="1" dirty="0"/>
              <a:t>Plumber</a:t>
            </a:r>
            <a:r>
              <a:rPr lang="en-US" dirty="0"/>
              <a:t> class</a:t>
            </a:r>
          </a:p>
          <a:p>
            <a:r>
              <a:rPr lang="en-US" dirty="0"/>
              <a:t>Introduce two concrete implementations for both drawing programs for both the </a:t>
            </a:r>
            <a:r>
              <a:rPr lang="en-US" i="1" dirty="0"/>
              <a:t>Mario</a:t>
            </a:r>
            <a:r>
              <a:rPr lang="en-US" dirty="0"/>
              <a:t> and the </a:t>
            </a:r>
            <a:r>
              <a:rPr lang="en-US" i="1" dirty="0"/>
              <a:t>Luigi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792B-7903-7443-94EC-22C01BB1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07158-43E6-B247-9F31-31B96EE2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79575"/>
            <a:ext cx="9853841" cy="48641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346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459</TotalTime>
  <Words>965</Words>
  <Application>Microsoft Macintosh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Modelleren en Systeemontwerp</vt:lpstr>
      <vt:lpstr>The bridge pattern</vt:lpstr>
      <vt:lpstr>The bridge pattern</vt:lpstr>
      <vt:lpstr>Towards the bridge pattern</vt:lpstr>
      <vt:lpstr>Use inheritance!</vt:lpstr>
      <vt:lpstr>Code duplication</vt:lpstr>
      <vt:lpstr>Inheritance and overloading</vt:lpstr>
      <vt:lpstr>But then…</vt:lpstr>
      <vt:lpstr>Another design</vt:lpstr>
      <vt:lpstr>Evaluating this design</vt:lpstr>
      <vt:lpstr>Can we do better?</vt:lpstr>
      <vt:lpstr>Can we do better?</vt:lpstr>
      <vt:lpstr>Evaluating this design</vt:lpstr>
      <vt:lpstr>The bridge pattern</vt:lpstr>
      <vt:lpstr>The bridge pattern</vt:lpstr>
      <vt:lpstr>Commonality-variability analysis</vt:lpstr>
      <vt:lpstr>Starting the design</vt:lpstr>
      <vt:lpstr>Introducing variation</vt:lpstr>
      <vt:lpstr>Introducing variation</vt:lpstr>
      <vt:lpstr>How are the two related?</vt:lpstr>
      <vt:lpstr>The bridge pattern</vt:lpstr>
      <vt:lpstr>Evaluating the bridge</vt:lpstr>
      <vt:lpstr>Evaluating the bridge</vt:lpstr>
      <vt:lpstr>The bridge pattern</vt:lpstr>
      <vt:lpstr>Bridge pattern: implementation</vt:lpstr>
      <vt:lpstr>Bridge &amp; Strategy: class diagrams</vt:lpstr>
      <vt:lpstr>One rule, one place</vt:lpstr>
      <vt:lpstr>Material covered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58</cp:revision>
  <dcterms:created xsi:type="dcterms:W3CDTF">2019-09-06T08:16:48Z</dcterms:created>
  <dcterms:modified xsi:type="dcterms:W3CDTF">2019-09-23T09:54:41Z</dcterms:modified>
</cp:coreProperties>
</file>