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496" r:id="rId1"/>
  </p:sldMasterIdLst>
  <p:sldIdLst>
    <p:sldId id="256" r:id="rId2"/>
    <p:sldId id="257" r:id="rId3"/>
    <p:sldId id="432" r:id="rId4"/>
    <p:sldId id="465" r:id="rId5"/>
    <p:sldId id="466" r:id="rId6"/>
    <p:sldId id="467" r:id="rId7"/>
    <p:sldId id="273" r:id="rId8"/>
    <p:sldId id="421" r:id="rId9"/>
    <p:sldId id="462" r:id="rId10"/>
    <p:sldId id="433" r:id="rId11"/>
    <p:sldId id="435" r:id="rId12"/>
    <p:sldId id="438" r:id="rId13"/>
    <p:sldId id="440" r:id="rId14"/>
    <p:sldId id="442" r:id="rId15"/>
    <p:sldId id="443" r:id="rId16"/>
    <p:sldId id="444" r:id="rId17"/>
    <p:sldId id="445" r:id="rId18"/>
    <p:sldId id="456" r:id="rId19"/>
    <p:sldId id="468" r:id="rId20"/>
    <p:sldId id="469" r:id="rId21"/>
    <p:sldId id="470" r:id="rId22"/>
    <p:sldId id="471" r:id="rId23"/>
    <p:sldId id="472" r:id="rId24"/>
    <p:sldId id="473" r:id="rId25"/>
    <p:sldId id="474" r:id="rId26"/>
    <p:sldId id="475" r:id="rId27"/>
    <p:sldId id="476" r:id="rId28"/>
    <p:sldId id="47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96"/>
    <p:restoredTop sz="94677"/>
  </p:normalViewPr>
  <p:slideViewPr>
    <p:cSldViewPr snapToGrid="0" snapToObjects="1" showGuides="1">
      <p:cViewPr varScale="1">
        <p:scale>
          <a:sx n="118" d="100"/>
          <a:sy n="118" d="100"/>
        </p:scale>
        <p:origin x="216" y="328"/>
      </p:cViewPr>
      <p:guideLst>
        <p:guide orient="horz" pos="20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818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043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334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2740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628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31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47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360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07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10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920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711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61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26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4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0280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316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8433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97" r:id="rId1"/>
    <p:sldLayoutId id="2147484498" r:id="rId2"/>
    <p:sldLayoutId id="2147484499" r:id="rId3"/>
    <p:sldLayoutId id="2147484500" r:id="rId4"/>
    <p:sldLayoutId id="2147484501" r:id="rId5"/>
    <p:sldLayoutId id="2147484502" r:id="rId6"/>
    <p:sldLayoutId id="2147484503" r:id="rId7"/>
    <p:sldLayoutId id="2147484504" r:id="rId8"/>
    <p:sldLayoutId id="2147484505" r:id="rId9"/>
    <p:sldLayoutId id="2147484506" r:id="rId10"/>
    <p:sldLayoutId id="2147484507" r:id="rId11"/>
    <p:sldLayoutId id="2147484508" r:id="rId12"/>
    <p:sldLayoutId id="2147484509" r:id="rId13"/>
    <p:sldLayoutId id="2147484510" r:id="rId14"/>
    <p:sldLayoutId id="2147484511" r:id="rId15"/>
    <p:sldLayoutId id="2147484512" r:id="rId16"/>
    <p:sldLayoutId id="21474845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DBFDC-07AC-A648-9DA7-6418751B1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>
            <a:normAutofit/>
          </a:bodyPr>
          <a:lstStyle/>
          <a:p>
            <a:r>
              <a:rPr lang="en-US" dirty="0" err="1"/>
              <a:t>Modelleren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Systeemontwerp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F86B9-023E-D04A-84A0-7226FE9372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 pattern: MVC &amp; Observer</a:t>
            </a:r>
          </a:p>
        </p:txBody>
      </p:sp>
    </p:spTree>
    <p:extLst>
      <p:ext uri="{BB962C8B-B14F-4D97-AF65-F5344CB8AC3E}">
        <p14:creationId xmlns:p14="http://schemas.microsoft.com/office/powerpoint/2010/main" val="3101766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4BFE1-DB10-D549-A7CB-866364A01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Model-view-controller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2A6F7-B308-9340-BF3E-7585865CC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63712"/>
            <a:ext cx="9905999" cy="4392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MVC is a triple of classes or components: </a:t>
            </a:r>
          </a:p>
          <a:p>
            <a:r>
              <a:rPr lang="en-US" dirty="0"/>
              <a:t>The Model is responsible for storing the data </a:t>
            </a:r>
          </a:p>
          <a:p>
            <a:r>
              <a:rPr lang="en-US" dirty="0"/>
              <a:t>The View is responsible for visualizing data</a:t>
            </a:r>
          </a:p>
          <a:p>
            <a:r>
              <a:rPr lang="en-US" dirty="0"/>
              <a:t>The Controller is responsible for user interaction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34567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DA5EE-27B6-E84B-B877-AF88DA1E2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F8B65-1822-D241-B9BC-99929DC95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If you are familiar with web programming, you may find the following analogy useful: </a:t>
            </a:r>
          </a:p>
          <a:p>
            <a:r>
              <a:rPr lang="en-US" dirty="0"/>
              <a:t>The </a:t>
            </a:r>
            <a:r>
              <a:rPr lang="en-US" b="1" dirty="0"/>
              <a:t>Model</a:t>
            </a:r>
            <a:r>
              <a:rPr lang="en-US" dirty="0"/>
              <a:t> is the data in an HTML page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/>
              <a:t>View</a:t>
            </a:r>
            <a:r>
              <a:rPr lang="en-US" dirty="0"/>
              <a:t> is the CSS file describing how it should be displayed </a:t>
            </a:r>
          </a:p>
          <a:p>
            <a:r>
              <a:rPr lang="en-US" dirty="0"/>
              <a:t>The </a:t>
            </a:r>
            <a:r>
              <a:rPr lang="en-US" b="1" dirty="0"/>
              <a:t>Controller</a:t>
            </a:r>
            <a:r>
              <a:rPr lang="en-US" dirty="0"/>
              <a:t> is your browser that lets you view and navigate a webpage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95766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69E74-4844-2748-9038-725BAEF94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in a database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ACD32-C4D0-114E-B86C-8E4EB16CB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63486"/>
            <a:ext cx="9905999" cy="4604657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Model</a:t>
            </a:r>
            <a:r>
              <a:rPr lang="en-US" dirty="0"/>
              <a:t> is the database: schema and data</a:t>
            </a:r>
          </a:p>
          <a:p>
            <a:r>
              <a:rPr lang="en-US" dirty="0"/>
              <a:t>The </a:t>
            </a:r>
            <a:r>
              <a:rPr lang="en-US" b="1" dirty="0"/>
              <a:t>View</a:t>
            </a:r>
            <a:r>
              <a:rPr lang="en-US" dirty="0"/>
              <a:t> defines the GUI’s for data entry and displaying query results </a:t>
            </a:r>
          </a:p>
          <a:p>
            <a:r>
              <a:rPr lang="en-US" dirty="0"/>
              <a:t>The </a:t>
            </a:r>
            <a:r>
              <a:rPr lang="en-US" b="1" dirty="0"/>
              <a:t>Controller</a:t>
            </a:r>
            <a:r>
              <a:rPr lang="en-US" dirty="0"/>
              <a:t> defines the control flow and assembles/launches the SQL code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58565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FAF04-4EA4-684A-90FE-BF902A716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 cap="all" baseline="0">
                <a:latin typeface="+mj-lt"/>
                <a:ea typeface="+mj-ea"/>
                <a:cs typeface="+mj-cs"/>
              </a:rPr>
              <a:t>Model-view-controller</a:t>
            </a:r>
          </a:p>
        </p:txBody>
      </p:sp>
      <p:sp>
        <p:nvSpPr>
          <p:cNvPr id="80" name="Round Diagonal Corner Rectangle 9">
            <a:extLst>
              <a:ext uri="{FF2B5EF4-FFF2-40B4-BE49-F238E27FC236}">
                <a16:creationId xmlns:a16="http://schemas.microsoft.com/office/drawing/2014/main" id="{14436AD2-BD0F-4545-B2E9-06007B35B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6E7A82-E0D0-8543-A212-AB2F8A5EF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891093"/>
            <a:ext cx="4635583" cy="3079876"/>
          </a:xfrm>
          <a:prstGeom prst="rect">
            <a:avLst/>
          </a:prstGeom>
        </p:spPr>
      </p:pic>
      <p:sp>
        <p:nvSpPr>
          <p:cNvPr id="69" name="Content Placeholder 2">
            <a:extLst>
              <a:ext uri="{FF2B5EF4-FFF2-40B4-BE49-F238E27FC236}">
                <a16:creationId xmlns:a16="http://schemas.microsoft.com/office/drawing/2014/main" id="{1020B9B3-0350-044A-884E-F15B20BAE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/>
              <a:t>Note: this is not a UML diagram!</a:t>
            </a:r>
            <a:endParaRPr lang="en-US" sz="32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11530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34402-09E4-1443-A6DB-980E63551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MVC?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BF3C4-0677-3A46-8AAD-9C8585986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73770"/>
            <a:ext cx="9905999" cy="460323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Strong cohesion – responsibilities are clear </a:t>
            </a:r>
          </a:p>
          <a:p>
            <a:r>
              <a:rPr lang="en-US" dirty="0"/>
              <a:t>Decoupled different responsibilities: </a:t>
            </a:r>
          </a:p>
          <a:p>
            <a:pPr lvl="1"/>
            <a:r>
              <a:rPr lang="en-US" dirty="0"/>
              <a:t>Allows for multiple views of the same data</a:t>
            </a:r>
          </a:p>
          <a:p>
            <a:pPr lvl="1"/>
            <a:r>
              <a:rPr lang="en-US" dirty="0"/>
              <a:t>or completely different controllers</a:t>
            </a:r>
          </a:p>
          <a:p>
            <a:pPr lvl="1"/>
            <a:r>
              <a:rPr lang="en-US" dirty="0"/>
              <a:t>or change the way a view responds to the controller </a:t>
            </a:r>
          </a:p>
          <a:p>
            <a:r>
              <a:rPr lang="en-US" dirty="0"/>
              <a:t>Makes communication clear</a:t>
            </a:r>
          </a:p>
          <a:p>
            <a:r>
              <a:rPr lang="en-US" dirty="0"/>
              <a:t>Most of the ‘domain logic’ should be in the Model </a:t>
            </a:r>
          </a:p>
          <a:p>
            <a:pPr marL="0" indent="0">
              <a:buNone/>
            </a:pPr>
            <a:r>
              <a:rPr lang="en-US" i="1" dirty="0"/>
              <a:t>Exercise: </a:t>
            </a:r>
            <a:r>
              <a:rPr lang="en-US" dirty="0"/>
              <a:t>Have a look at some of the code examples from IMP, GP, MOP, such as the calculator, </a:t>
            </a:r>
            <a:r>
              <a:rPr lang="en-US" dirty="0" err="1"/>
              <a:t>TickTick</a:t>
            </a:r>
            <a:r>
              <a:rPr lang="en-US" dirty="0"/>
              <a:t> or the drawing program. Can you recognize MVC structures?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76996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0F665-7E3D-0848-B9A4-F91C49DB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5D06A-4D09-A142-88DC-6739CC30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617914"/>
          </a:xfrm>
        </p:spPr>
        <p:txBody>
          <a:bodyPr>
            <a:normAutofit/>
          </a:bodyPr>
          <a:lstStyle/>
          <a:p>
            <a:r>
              <a:rPr lang="en-US" dirty="0"/>
              <a:t>How do the Model, View, and Controller communicate?</a:t>
            </a:r>
          </a:p>
          <a:p>
            <a:r>
              <a:rPr lang="en-US" dirty="0"/>
              <a:t>They are good candidates for using the Observer pattern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80740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015A1-842E-9141-B449-5DBE19A78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pattern: 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5C4F9-6749-7245-A058-64CC5C89C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18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Suppose I get yet another new requirement for my online webstore. Whenever a new customer registers, we should: </a:t>
            </a:r>
          </a:p>
          <a:p>
            <a:r>
              <a:rPr lang="en-US" dirty="0"/>
              <a:t>send a welcome e-mail to the customer</a:t>
            </a:r>
          </a:p>
          <a:p>
            <a:r>
              <a:rPr lang="en-US" dirty="0"/>
              <a:t>verify the customer’s address with Google Maps</a:t>
            </a:r>
          </a:p>
          <a:p>
            <a:r>
              <a:rPr lang="en-US" dirty="0"/>
              <a:t>update our database</a:t>
            </a:r>
          </a:p>
          <a:p>
            <a:r>
              <a:rPr lang="en-US" dirty="0"/>
              <a:t>...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07889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7B0C-7794-384F-AF6D-1A88BCB9E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pattern: 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5984C-1B7F-BF4A-8D61-18286E907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48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We could hard-code this: </a:t>
            </a:r>
          </a:p>
          <a:p>
            <a:pPr marL="0" indent="0">
              <a:buNone/>
            </a:pPr>
            <a:r>
              <a:rPr lang="en-US" sz="2200" dirty="0">
                <a:latin typeface="Lucida Console" panose="020B0609040504020204" pitchFamily="49" charset="0"/>
              </a:rPr>
              <a:t>class Customer { </a:t>
            </a:r>
          </a:p>
          <a:p>
            <a:pPr marL="0" indent="0">
              <a:buNone/>
            </a:pPr>
            <a:r>
              <a:rPr lang="en-US" sz="2200" dirty="0">
                <a:latin typeface="Lucida Console" panose="020B0609040504020204" pitchFamily="49" charset="0"/>
              </a:rPr>
              <a:t>	public void </a:t>
            </a:r>
            <a:r>
              <a:rPr lang="en-US" sz="2200" dirty="0" err="1">
                <a:latin typeface="Lucida Console" panose="020B0609040504020204" pitchFamily="49" charset="0"/>
              </a:rPr>
              <a:t>addCustomer</a:t>
            </a:r>
            <a:r>
              <a:rPr lang="en-US" sz="2200" dirty="0">
                <a:latin typeface="Lucida Console" panose="020B0609040504020204" pitchFamily="49" charset="0"/>
              </a:rPr>
              <a:t>() { </a:t>
            </a:r>
          </a:p>
          <a:p>
            <a:pPr marL="0" indent="0">
              <a:buNone/>
            </a:pPr>
            <a:r>
              <a:rPr lang="en-US" sz="2200" dirty="0">
                <a:latin typeface="Lucida Console" panose="020B0609040504020204" pitchFamily="49" charset="0"/>
              </a:rPr>
              <a:t>		</a:t>
            </a:r>
            <a:r>
              <a:rPr lang="en-US" sz="2200" dirty="0" err="1">
                <a:latin typeface="Lucida Console" panose="020B0609040504020204" pitchFamily="49" charset="0"/>
              </a:rPr>
              <a:t>emailServer.WelcomeCustomer</a:t>
            </a:r>
            <a:r>
              <a:rPr lang="en-US" sz="2200" dirty="0">
                <a:latin typeface="Lucida Console" panose="020B0609040504020204" pitchFamily="49" charset="0"/>
              </a:rPr>
              <a:t>(…); </a:t>
            </a:r>
          </a:p>
          <a:p>
            <a:pPr marL="0" indent="0">
              <a:buNone/>
            </a:pPr>
            <a:r>
              <a:rPr lang="en-US" sz="2200" dirty="0">
                <a:latin typeface="Lucida Console" panose="020B0609040504020204" pitchFamily="49" charset="0"/>
              </a:rPr>
              <a:t>		</a:t>
            </a:r>
            <a:r>
              <a:rPr lang="en-US" sz="2200" dirty="0" err="1">
                <a:latin typeface="Lucida Console" panose="020B0609040504020204" pitchFamily="49" charset="0"/>
              </a:rPr>
              <a:t>gMapsService.VerifyAddress</a:t>
            </a:r>
            <a:r>
              <a:rPr lang="en-US" sz="2200" dirty="0">
                <a:latin typeface="Lucida Console" panose="020B0609040504020204" pitchFamily="49" charset="0"/>
              </a:rPr>
              <a:t>(…); </a:t>
            </a:r>
          </a:p>
          <a:p>
            <a:pPr marL="0" indent="0">
              <a:buNone/>
            </a:pPr>
            <a:r>
              <a:rPr lang="en-US" sz="2200" dirty="0">
                <a:latin typeface="Lucida Console" panose="020B0609040504020204" pitchFamily="49" charset="0"/>
              </a:rPr>
              <a:t>		</a:t>
            </a:r>
            <a:r>
              <a:rPr lang="en-US" sz="2200" dirty="0" err="1">
                <a:latin typeface="Lucida Console" panose="020B0609040504020204" pitchFamily="49" charset="0"/>
              </a:rPr>
              <a:t>database.AddCustomer</a:t>
            </a:r>
            <a:r>
              <a:rPr lang="en-US" sz="2200" dirty="0">
                <a:latin typeface="Lucida Console" panose="020B0609040504020204" pitchFamily="49" charset="0"/>
              </a:rPr>
              <a:t>(…);</a:t>
            </a:r>
          </a:p>
          <a:p>
            <a:pPr marL="0" indent="0">
              <a:buNone/>
            </a:pPr>
            <a:r>
              <a:rPr lang="en-US" sz="2200" dirty="0">
                <a:latin typeface="Lucida Console" panose="020B060904050402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200" dirty="0">
                <a:latin typeface="Lucida Console" panose="020B0609040504020204" pitchFamily="49" charset="0"/>
              </a:rPr>
              <a:t>} </a:t>
            </a:r>
          </a:p>
          <a:p>
            <a:pPr marL="0" indent="0">
              <a:buNone/>
            </a:pPr>
            <a:r>
              <a:rPr lang="en-US" dirty="0"/>
              <a:t>Starting to lose cohesion . . . , but it can get worse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05815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0134B-EA56-9C44-9E0E-6FF904986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pattern: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A02BC-74DB-8F47-90D1-9772DF2A2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48544"/>
            <a:ext cx="9905999" cy="42909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Alternatively, what if you’re writing a simple mobile game with a bunch of achievements that can be unlocked: </a:t>
            </a:r>
          </a:p>
          <a:p>
            <a:r>
              <a:rPr lang="en-US" dirty="0"/>
              <a:t>when you defeat 100 enemies</a:t>
            </a:r>
            <a:br>
              <a:rPr lang="en-US" dirty="0"/>
            </a:br>
            <a:r>
              <a:rPr lang="en-US" dirty="0"/>
              <a:t>when you die 10 times</a:t>
            </a:r>
            <a:br>
              <a:rPr lang="en-US" dirty="0"/>
            </a:br>
            <a:r>
              <a:rPr lang="en-US" dirty="0"/>
              <a:t>when you have scored 1 million points ... </a:t>
            </a:r>
          </a:p>
          <a:p>
            <a:pPr marL="0" indent="0">
              <a:buNone/>
            </a:pPr>
            <a:r>
              <a:rPr lang="en-US" dirty="0"/>
              <a:t>Who checks when you earn an achievement? </a:t>
            </a:r>
          </a:p>
          <a:p>
            <a:r>
              <a:rPr lang="en-US" dirty="0"/>
              <a:t>You want to keep the achievement checks separated from the main game code </a:t>
            </a:r>
          </a:p>
          <a:p>
            <a:r>
              <a:rPr lang="en-US" dirty="0"/>
              <a:t>But when certain events happen (enemy defeated, death, etc.) you may want to inform another class to check whether a new badge has been earned </a:t>
            </a:r>
          </a:p>
          <a:p>
            <a:r>
              <a:rPr lang="en-US" dirty="0"/>
              <a:t>How can you set up this communication effectively?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77662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6BE6E-066D-8F43-B3F2-E0330853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pattern: intent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72210-BD4D-3E49-BE6F-01FEDEBC0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i="1" dirty="0"/>
              <a:t>To define a one-to-many dependency between objects so that when one object changes state, all its dependents are notified and updated. </a:t>
            </a:r>
          </a:p>
          <a:p>
            <a:pPr marL="0" indent="0">
              <a:buNone/>
            </a:pPr>
            <a:r>
              <a:rPr lang="en-US" dirty="0"/>
              <a:t>It’s also known as the Publish-Subscribe model or Dependents </a:t>
            </a:r>
          </a:p>
        </p:txBody>
      </p:sp>
    </p:spTree>
    <p:extLst>
      <p:ext uri="{BB962C8B-B14F-4D97-AF65-F5344CB8AC3E}">
        <p14:creationId xmlns:p14="http://schemas.microsoft.com/office/powerpoint/2010/main" val="2084370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C0995C0-1D00-5243-9ACB-B6DA141CB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8AE69-31E3-C44D-9BEB-831E031A3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r>
              <a:rPr lang="en-US" dirty="0"/>
              <a:t>The Model-View-Controller pattern</a:t>
            </a:r>
          </a:p>
          <a:p>
            <a:r>
              <a:rPr lang="en-US" dirty="0"/>
              <a:t>The Observer pattern </a:t>
            </a:r>
          </a:p>
          <a:p>
            <a:endParaRPr lang="en-US" dirty="0">
              <a:effectLst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384573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52B2-7E86-3947-AAFA-09AA76E07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issues: book vs C# </a:t>
            </a:r>
            <a:r>
              <a:rPr lang="en-US" dirty="0" err="1"/>
              <a:t>IObserver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0BDE6-0C9B-AA47-8338-DD9AD3038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1182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terms update(), attach(), detach() are used in the book, where the authors define their own interface </a:t>
            </a:r>
          </a:p>
          <a:p>
            <a:r>
              <a:rPr lang="en-US" dirty="0"/>
              <a:t>update() corresponds to Notify() here </a:t>
            </a:r>
          </a:p>
          <a:p>
            <a:r>
              <a:rPr lang="en-US" dirty="0"/>
              <a:t>attach() corresponds to Register() here </a:t>
            </a:r>
          </a:p>
          <a:p>
            <a:r>
              <a:rPr lang="en-US" dirty="0"/>
              <a:t>detach() corresponds to </a:t>
            </a:r>
            <a:r>
              <a:rPr lang="en-US" dirty="0" err="1"/>
              <a:t>UnRegister</a:t>
            </a:r>
            <a:r>
              <a:rPr lang="en-US" dirty="0"/>
              <a:t>() here </a:t>
            </a:r>
          </a:p>
          <a:p>
            <a:r>
              <a:rPr lang="en-US" dirty="0"/>
              <a:t>The equivalent terms Notify(), Register(), </a:t>
            </a:r>
            <a:r>
              <a:rPr lang="en-US" dirty="0" err="1"/>
              <a:t>UnRegister</a:t>
            </a:r>
            <a:r>
              <a:rPr lang="en-US" dirty="0"/>
              <a:t>() match the C#-interface </a:t>
            </a:r>
          </a:p>
          <a:p>
            <a:r>
              <a:rPr lang="en-US" dirty="0"/>
              <a:t>Some other sources use Notify() for </a:t>
            </a:r>
            <a:r>
              <a:rPr lang="en-US" dirty="0" err="1"/>
              <a:t>NotifyObservers</a:t>
            </a:r>
            <a:r>
              <a:rPr lang="en-US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743675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EDA90D89-770A-4C09-978C-9E38FE156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3B344D7-1AE2-4947-876E-2A5267450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D6633E5C-867B-4E17-9151-FF0FDB122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2D5EDC2E-587B-4E85-8185-D99B438AB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996B1479-D8B0-4D98-B382-877F9A3AE6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3B7BA112-C364-4D4C-97F9-A1DC76F1E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B9D9B13-8F5D-41E6-93D6-CDFEB34AB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B5720BDB-EA73-4DE9-8A10-11DA3A1AC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F1D2313E-4168-41D0-A5B5-2187D1B33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0F1B19F3-A09E-4891-8916-D5F8B0B2A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D61F564-BB90-4A5C-829A-4F984FD6C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3803B77E-8C29-4857-B5C1-B89B01F46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B96F39B0-FB50-4957-8F85-2E2CCF6D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A54B5837-452A-4FC3-A8C8-E275AA929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FDE2A683-C13C-4A7F-935C-4C5279BF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30C5773F-6573-4E1F-B3DC-BB2B01D88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E280F9F5-EF46-41DF-B672-013B025B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5876ADD8-345E-4A8D-81CB-0D5C3F76F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8D2F7216-B310-4AB4-9948-2CF747F77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D113E940-FD31-4B25-B33F-5B213CC75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D6211283-9342-40E7-88F7-14A902845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B0118661-823B-4754-B0E3-52ACCB8DF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263B289D-A43D-47C8-AA8E-40C86C608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D5A2D8F7-A5A4-4B2E-89AE-F99CC5B05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6847785C-2F02-4845-9257-9DE5E6EDA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4B83A129-3D7E-44D8-8C6C-9DE73E12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7E1A9847-AC3D-4B5D-A29A-A93B0C6AB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2450F521-5F68-4148-9905-6232B08F8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8C6F916A-08CA-4F4C-BDBA-0F63A621F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D68FB199-D330-4EF4-94F5-1C07371E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3B67568D-CC47-4BBA-A084-154AEAA82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C9C25D1A-5E1E-4B22-B8D3-B0F526392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8DB054-D1D3-4C30-B62E-7F2C6A812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9EB76371-2F16-4BA0-994C-2575FD933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2B61AF6D-2A6D-4C90-BCCA-CD97F7246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B35F6DFD-5D34-4BE6-8B2A-0D6CDCE28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BCB0EEDB-7826-499E-BB87-6D0DD545F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F16B5CE0-3198-436D-888B-A01A98384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B550414A-8DF0-4572-A382-B88DBE0B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AFB98517-BD8F-45DD-A2BA-52FD61A48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78C67202-AF18-4690-8000-4C12C4042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AD51A156-6972-43DA-BF32-CA187641B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B5CE61CC-EBDF-4355-A6C3-D44E62D78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ACB1B7F1-FBEF-48FA-97A7-9FAE7708E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4851370A-7D0E-4B9F-BA8B-B1966748F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B882F537-DDEB-49AE-BF36-6380A45F0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A53D3CF4-BFB0-4D0B-8471-26ACAFE0A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13BC2FA8-8256-44BD-9A62-0EE83D647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90A9C5D2-72E3-4B31-A271-57A883ADC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2A5948D4-F239-4BEA-8E38-76F358E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7384B304-194D-400B-B568-5E6DEA885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B680594F-341A-4C19-BF7F-F6D76386A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4EA6807C-3B8A-43FE-BA1B-8D6D3851F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BA316439-CB72-49C9-BE80-934799D83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6BC7FE05-950C-4A73-B6A9-282B142C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81C014C7-E085-4923-B533-732801FC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ED2F56-C140-4545-A787-885AA1765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General observer pattern</a:t>
            </a:r>
          </a:p>
        </p:txBody>
      </p:sp>
      <p:sp>
        <p:nvSpPr>
          <p:cNvPr id="68" name="Round Diagonal Corner Rectangle 6">
            <a:extLst>
              <a:ext uri="{FF2B5EF4-FFF2-40B4-BE49-F238E27FC236}">
                <a16:creationId xmlns:a16="http://schemas.microsoft.com/office/drawing/2014/main" id="{0E24CF0B-9BD9-4126-80C9-FF28141AC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394AF-1FCF-4A4A-AD8F-79D150729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988" y="1461652"/>
            <a:ext cx="6112382" cy="392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733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CE734-EA93-E54A-9563-38F0856C0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establish a common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61B82-032F-F946-8691-736D40AF8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28800"/>
            <a:ext cx="9905999" cy="452702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 order to treat all the interested objects, or Observers, we need to establish a common interface </a:t>
            </a:r>
          </a:p>
          <a:p>
            <a:r>
              <a:rPr lang="en-US" dirty="0"/>
              <a:t>We prefer using interfaces above subclasses</a:t>
            </a:r>
          </a:p>
          <a:p>
            <a:r>
              <a:rPr lang="en-US" dirty="0"/>
              <a:t>C# has a special </a:t>
            </a:r>
            <a:r>
              <a:rPr lang="en-US" dirty="0" err="1"/>
              <a:t>IObserver</a:t>
            </a:r>
            <a:r>
              <a:rPr lang="en-US" dirty="0"/>
              <a:t> interface for precisely this purpose: 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public interface </a:t>
            </a:r>
            <a:r>
              <a:rPr lang="en-US" dirty="0" err="1">
                <a:latin typeface="Lucida Console" panose="020B0609040504020204" pitchFamily="49" charset="0"/>
              </a:rPr>
              <a:t>IObserver</a:t>
            </a:r>
            <a:r>
              <a:rPr lang="en-US" dirty="0">
                <a:latin typeface="Lucida Console" panose="020B060904050402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void Notify(object </a:t>
            </a:r>
            <a:r>
              <a:rPr lang="en-US" dirty="0" err="1">
                <a:latin typeface="Lucida Console" panose="020B0609040504020204" pitchFamily="49" charset="0"/>
              </a:rPr>
              <a:t>anObject</a:t>
            </a:r>
            <a:r>
              <a:rPr lang="en-US" dirty="0">
                <a:latin typeface="Lucida Console" panose="020B060904050402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} </a:t>
            </a:r>
          </a:p>
          <a:p>
            <a:r>
              <a:rPr lang="en-US" dirty="0"/>
              <a:t>In our example, the email server and post office would need to define Notify methods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831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304D0-C6D3-BA40-BDFC-9EF9EF372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establish a common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50FD8-27BA-B542-8D22-446EAB687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98820"/>
            <a:ext cx="9905999" cy="478186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900" dirty="0">
                <a:latin typeface="Lucida Console" panose="020B0609040504020204" pitchFamily="49" charset="0"/>
              </a:rPr>
              <a:t>public interface </a:t>
            </a:r>
            <a:r>
              <a:rPr lang="en-US" sz="2900" dirty="0" err="1">
                <a:latin typeface="Lucida Console" panose="020B0609040504020204" pitchFamily="49" charset="0"/>
              </a:rPr>
              <a:t>IObserver</a:t>
            </a:r>
            <a:r>
              <a:rPr lang="en-US" sz="2900" dirty="0">
                <a:latin typeface="Lucida Console" panose="020B0609040504020204" pitchFamily="49" charset="0"/>
              </a:rPr>
              <a:t> { </a:t>
            </a:r>
          </a:p>
          <a:p>
            <a:pPr marL="0" indent="0">
              <a:buNone/>
            </a:pPr>
            <a:r>
              <a:rPr lang="en-US" sz="2900" dirty="0">
                <a:latin typeface="Lucida Console" panose="020B0609040504020204" pitchFamily="49" charset="0"/>
              </a:rPr>
              <a:t>	void Notify(object </a:t>
            </a:r>
            <a:r>
              <a:rPr lang="en-US" sz="2900" dirty="0" err="1">
                <a:latin typeface="Lucida Console" panose="020B0609040504020204" pitchFamily="49" charset="0"/>
              </a:rPr>
              <a:t>anObject</a:t>
            </a:r>
            <a:r>
              <a:rPr lang="en-US" sz="2900" dirty="0">
                <a:latin typeface="Lucida Console" panose="020B060904050402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2900" dirty="0">
                <a:latin typeface="Lucida Console" panose="020B0609040504020204" pitchFamily="49" charset="0"/>
              </a:rPr>
              <a:t>} </a:t>
            </a:r>
          </a:p>
          <a:p>
            <a:pPr marL="0" indent="0">
              <a:buNone/>
            </a:pPr>
            <a:r>
              <a:rPr lang="en-US" sz="2900" dirty="0">
                <a:latin typeface="Lucida Console" panose="020B0609040504020204" pitchFamily="49" charset="0"/>
              </a:rPr>
              <a:t>... </a:t>
            </a:r>
          </a:p>
          <a:p>
            <a:pPr marL="0" indent="0">
              <a:buNone/>
            </a:pPr>
            <a:r>
              <a:rPr lang="en-US" sz="2900" dirty="0">
                <a:latin typeface="Lucida Console" panose="020B0609040504020204" pitchFamily="49" charset="0"/>
              </a:rPr>
              <a:t>class </a:t>
            </a:r>
            <a:r>
              <a:rPr lang="en-US" sz="2900" dirty="0" err="1">
                <a:latin typeface="Lucida Console" panose="020B0609040504020204" pitchFamily="49" charset="0"/>
              </a:rPr>
              <a:t>PostOffice</a:t>
            </a:r>
            <a:r>
              <a:rPr lang="en-US" sz="2900" dirty="0">
                <a:latin typeface="Lucida Console" panose="020B0609040504020204" pitchFamily="49" charset="0"/>
              </a:rPr>
              <a:t> : </a:t>
            </a:r>
            <a:r>
              <a:rPr lang="en-US" sz="2900" dirty="0" err="1">
                <a:latin typeface="Lucida Console" panose="020B0609040504020204" pitchFamily="49" charset="0"/>
              </a:rPr>
              <a:t>IObserver</a:t>
            </a:r>
            <a:r>
              <a:rPr lang="en-US" sz="2900" dirty="0">
                <a:latin typeface="Lucida Console" panose="020B060904050402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900" dirty="0">
                <a:latin typeface="Lucida Console" panose="020B0609040504020204" pitchFamily="49" charset="0"/>
              </a:rPr>
              <a:t>	... </a:t>
            </a:r>
          </a:p>
          <a:p>
            <a:pPr marL="0" indent="0">
              <a:buNone/>
            </a:pPr>
            <a:r>
              <a:rPr lang="en-US" sz="2900" dirty="0">
                <a:latin typeface="Lucida Console" panose="020B0609040504020204" pitchFamily="49" charset="0"/>
              </a:rPr>
              <a:t>	void Notify (Customer </a:t>
            </a:r>
            <a:r>
              <a:rPr lang="en-US" sz="2900" dirty="0" err="1">
                <a:latin typeface="Lucida Console" panose="020B0609040504020204" pitchFamily="49" charset="0"/>
              </a:rPr>
              <a:t>myCustomer</a:t>
            </a:r>
            <a:r>
              <a:rPr lang="en-US" sz="2900" dirty="0">
                <a:latin typeface="Lucida Console" panose="020B060904050402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900" dirty="0">
                <a:latin typeface="Lucida Console" panose="020B0609040504020204" pitchFamily="49" charset="0"/>
              </a:rPr>
              <a:t>		// do the required stuff here </a:t>
            </a:r>
          </a:p>
          <a:p>
            <a:pPr marL="0" indent="0">
              <a:buNone/>
            </a:pPr>
            <a:r>
              <a:rPr lang="en-US" dirty="0"/>
              <a:t>In our example, the email server and post office would need to define Notify methods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33002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C60AF-C88E-1841-A267-783DF809E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register the observers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23375-CBDD-8848-A206-90842CAB2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85257"/>
            <a:ext cx="9905999" cy="463731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Let anyone interested in knowing about new customers register themselves </a:t>
            </a:r>
          </a:p>
          <a:p>
            <a:r>
              <a:rPr lang="en-US" dirty="0"/>
              <a:t>To do that, we add two methods to the Customer class, implementing this interface: 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public interface </a:t>
            </a:r>
            <a:r>
              <a:rPr lang="en-US" sz="2400" dirty="0" err="1">
                <a:latin typeface="Lucida Console" panose="020B0609040504020204" pitchFamily="49" charset="0"/>
              </a:rPr>
              <a:t>IObservable</a:t>
            </a:r>
            <a:r>
              <a:rPr lang="en-US" sz="2400" dirty="0">
                <a:latin typeface="Lucida Console" panose="020B0609040504020204" pitchFamily="49" charset="0"/>
              </a:rPr>
              <a:t> { 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	void Register(</a:t>
            </a:r>
            <a:r>
              <a:rPr lang="en-US" sz="2400" dirty="0" err="1">
                <a:latin typeface="Lucida Console" panose="020B0609040504020204" pitchFamily="49" charset="0"/>
              </a:rPr>
              <a:t>IObserver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latin typeface="Lucida Console" panose="020B0609040504020204" pitchFamily="49" charset="0"/>
              </a:rPr>
              <a:t>anObserver</a:t>
            </a:r>
            <a:r>
              <a:rPr lang="en-US" sz="2400" dirty="0">
                <a:latin typeface="Lucida Console" panose="020B060904050402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	void </a:t>
            </a:r>
            <a:r>
              <a:rPr lang="en-US" sz="2400" dirty="0" err="1">
                <a:latin typeface="Lucida Console" panose="020B0609040504020204" pitchFamily="49" charset="0"/>
              </a:rPr>
              <a:t>UnRegister</a:t>
            </a:r>
            <a:r>
              <a:rPr lang="en-US" sz="2400" dirty="0">
                <a:latin typeface="Lucida Console" panose="020B0609040504020204" pitchFamily="49" charset="0"/>
              </a:rPr>
              <a:t>(</a:t>
            </a:r>
            <a:r>
              <a:rPr lang="en-US" sz="2400" dirty="0" err="1">
                <a:latin typeface="Lucida Console" panose="020B0609040504020204" pitchFamily="49" charset="0"/>
              </a:rPr>
              <a:t>IObserver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latin typeface="Lucida Console" panose="020B0609040504020204" pitchFamily="49" charset="0"/>
              </a:rPr>
              <a:t>anObserver</a:t>
            </a:r>
            <a:r>
              <a:rPr lang="en-US" sz="2400" dirty="0">
                <a:latin typeface="Lucida Console" panose="020B060904050402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} </a:t>
            </a:r>
          </a:p>
          <a:p>
            <a:pPr marL="0" indent="0">
              <a:buNone/>
            </a:pPr>
            <a:r>
              <a:rPr lang="en-US" dirty="0"/>
              <a:t>Now anyone interested in new customers can Register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610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3C965-3FD8-E144-A16A-CE6BE4141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Notification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6BAFC-2815-A645-8212-D2A208612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74854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Now when a new customer is added, or the status of the customer has been changed, we can notify any observers interested in that event: 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void </a:t>
            </a:r>
            <a:r>
              <a:rPr lang="en-US" dirty="0" err="1">
                <a:latin typeface="Lucida Console" panose="020B0609040504020204" pitchFamily="49" charset="0"/>
              </a:rPr>
              <a:t>notifyObservers</a:t>
            </a:r>
            <a:r>
              <a:rPr lang="en-US" dirty="0">
                <a:latin typeface="Lucida Console" panose="020B0609040504020204" pitchFamily="49" charset="0"/>
              </a:rPr>
              <a:t> () { 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foreach(</a:t>
            </a:r>
            <a:r>
              <a:rPr lang="en-US" dirty="0" err="1">
                <a:latin typeface="Lucida Console" panose="020B0609040504020204" pitchFamily="49" charset="0"/>
              </a:rPr>
              <a:t>IObserver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anObserver</a:t>
            </a:r>
            <a:r>
              <a:rPr lang="en-US" dirty="0">
                <a:latin typeface="Lucida Console" panose="020B0609040504020204" pitchFamily="49" charset="0"/>
              </a:rPr>
              <a:t> in </a:t>
            </a:r>
            <a:r>
              <a:rPr lang="en-US" dirty="0" err="1">
                <a:latin typeface="Lucida Console" panose="020B0609040504020204" pitchFamily="49" charset="0"/>
              </a:rPr>
              <a:t>myObservers</a:t>
            </a:r>
            <a:r>
              <a:rPr lang="en-US" dirty="0">
                <a:latin typeface="Lucida Console" panose="020B0609040504020204" pitchFamily="49" charset="0"/>
              </a:rPr>
              <a:t>) { 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</a:t>
            </a:r>
            <a:r>
              <a:rPr lang="en-US" dirty="0" err="1">
                <a:latin typeface="Lucida Console" panose="020B0609040504020204" pitchFamily="49" charset="0"/>
              </a:rPr>
              <a:t>anObserver.Notify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anObject</a:t>
            </a:r>
            <a:r>
              <a:rPr lang="en-US" dirty="0">
                <a:latin typeface="Lucida Console" panose="020B060904050402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} 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339249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14DB4-9891-D94F-873F-5C35A3FE3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exposing further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AFB15-01DC-4A44-A7CE-150DA20B8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Perhaps the observers need further information about the Customers: </a:t>
            </a:r>
            <a:r>
              <a:rPr lang="en-US" dirty="0" err="1"/>
              <a:t>getState</a:t>
            </a:r>
            <a:r>
              <a:rPr lang="en-US" dirty="0"/>
              <a:t>() </a:t>
            </a:r>
          </a:p>
          <a:p>
            <a:r>
              <a:rPr lang="en-US" dirty="0"/>
              <a:t>You may want to revisit your design and make sure they have access to the necessary information, like addresses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339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88AAA-FFEC-144E-9E51-807EBFE70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9AD03-C4E1-3B4E-92F0-76898F435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Observer pattern is particularly useful when the list of Observers can vary: </a:t>
            </a:r>
          </a:p>
          <a:p>
            <a:r>
              <a:rPr lang="en-US" dirty="0"/>
              <a:t>not all requirements are known yet </a:t>
            </a:r>
          </a:p>
          <a:p>
            <a:r>
              <a:rPr lang="en-US" dirty="0"/>
              <a:t>the observers change dynamically ...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7197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FB6AD-FCF3-AA41-8E88-E2D7A4100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8EE7C-7ED1-144B-8DBA-544B857FA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Patterns explained: chapter 18 </a:t>
            </a:r>
          </a:p>
          <a:p>
            <a:r>
              <a:rPr lang="en-US" dirty="0"/>
              <a:t>Model-View-Controller: https://</a:t>
            </a:r>
            <a:r>
              <a:rPr lang="en-US" dirty="0" err="1"/>
              <a:t>en.wikipedia.org</a:t>
            </a:r>
            <a:r>
              <a:rPr lang="en-US" dirty="0"/>
              <a:t>/wiki/Model-view-controller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89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14970-F8CB-CA4E-8ED2-54227240A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 -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590AA-4941-934D-BE6E-7D7EB11F2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570131" cy="3095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According to Wikipedia: </a:t>
            </a:r>
          </a:p>
          <a:p>
            <a:pPr marL="457200" lvl="1" indent="0">
              <a:buNone/>
            </a:pPr>
            <a:r>
              <a:rPr lang="en-US" i="1" dirty="0"/>
              <a:t>Software architecture describes the high-level structure of a software system </a:t>
            </a:r>
            <a:endParaRPr lang="en-US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48383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14970-F8CB-CA4E-8ED2-54227240A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 -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590AA-4941-934D-BE6E-7D7EB11F2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74372"/>
            <a:ext cx="9570131" cy="4757058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i="1" dirty="0"/>
              <a:t>Software architecture encompasses the set of significant decisions about the organization of a software system including the selection of the structural elements and their interfaces by which the system is composed; behavior as specified in collaboration among those elements; composition of these structural and behavioral elements into larger subsystems; and an architectural style that guides this organization. Software architecture also involves functionality, usability, resilience, performance, reuse, comprehensibility, economic and technology constraints, tradeoffs and aesthetic concerns. </a:t>
            </a:r>
          </a:p>
          <a:p>
            <a:pPr marL="0" indent="0">
              <a:buNone/>
            </a:pPr>
            <a:r>
              <a:rPr lang="en-US" dirty="0"/>
              <a:t>(According to </a:t>
            </a:r>
            <a:r>
              <a:rPr lang="en-US" dirty="0" err="1"/>
              <a:t>Kruchten</a:t>
            </a:r>
            <a:r>
              <a:rPr lang="en-US" dirty="0"/>
              <a:t>, </a:t>
            </a:r>
            <a:r>
              <a:rPr lang="en-US" dirty="0" err="1"/>
              <a:t>Booch</a:t>
            </a:r>
            <a:r>
              <a:rPr lang="en-US" dirty="0"/>
              <a:t>, Bittner, and Reitman)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60610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14970-F8CB-CA4E-8ED2-54227240A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 -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590AA-4941-934D-BE6E-7D7EB11F2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570131" cy="3095399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i="1" dirty="0"/>
              <a:t>The highest-level breakdown of a system into its parts; </a:t>
            </a:r>
            <a:r>
              <a:rPr lang="en-US" b="1" i="1" dirty="0"/>
              <a:t>the decisions that are hard to change</a:t>
            </a:r>
            <a:r>
              <a:rPr lang="en-US" i="1" dirty="0"/>
              <a:t>; there are multiple architectures in a system; what is architecturally significant can change over a system’s lifetime; and, in the end, architecture boils down to whatever the important stuff is. </a:t>
            </a:r>
          </a:p>
          <a:p>
            <a:pPr marL="0" indent="0">
              <a:buNone/>
            </a:pPr>
            <a:r>
              <a:rPr lang="en-US" dirty="0"/>
              <a:t>(According to Fowler, emphasis is mine)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14094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14970-F8CB-CA4E-8ED2-54227240A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590AA-4941-934D-BE6E-7D7EB11F2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20686"/>
            <a:ext cx="9102044" cy="4310744"/>
          </a:xfrm>
        </p:spPr>
        <p:txBody>
          <a:bodyPr>
            <a:normAutofit/>
          </a:bodyPr>
          <a:lstStyle/>
          <a:p>
            <a:r>
              <a:rPr lang="en-US" dirty="0"/>
              <a:t>How will the users be using the application? </a:t>
            </a:r>
          </a:p>
          <a:p>
            <a:r>
              <a:rPr lang="en-US" dirty="0"/>
              <a:t>Where is data stored?</a:t>
            </a:r>
          </a:p>
          <a:p>
            <a:r>
              <a:rPr lang="en-US" dirty="0"/>
              <a:t>How will the application be deployed?</a:t>
            </a:r>
          </a:p>
          <a:p>
            <a:r>
              <a:rPr lang="en-US" dirty="0"/>
              <a:t>How will it be maintained?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58422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D53B2-F7F3-C04C-9D75-58778F768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65AAE-63E8-4C47-AA18-F52C97B8F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13164"/>
            <a:ext cx="9905999" cy="432631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Just as we have seen design patterns, there are numerous architectural patterns: </a:t>
            </a:r>
          </a:p>
          <a:p>
            <a:r>
              <a:rPr lang="en-US" dirty="0"/>
              <a:t>Component-based</a:t>
            </a:r>
          </a:p>
          <a:p>
            <a:r>
              <a:rPr lang="en-US" dirty="0"/>
              <a:t>Data-centric</a:t>
            </a:r>
          </a:p>
          <a:p>
            <a:r>
              <a:rPr lang="en-US" dirty="0"/>
              <a:t>Event-driven (or Implicit invocation) Layered</a:t>
            </a:r>
          </a:p>
          <a:p>
            <a:r>
              <a:rPr lang="en-US" dirty="0"/>
              <a:t>Peer-to-peer</a:t>
            </a:r>
          </a:p>
          <a:p>
            <a:r>
              <a:rPr lang="en-US" dirty="0"/>
              <a:t>Pipes and filters</a:t>
            </a:r>
          </a:p>
          <a:p>
            <a:r>
              <a:rPr lang="en-US" dirty="0"/>
              <a:t>Plug-ins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97514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5B82-9AD6-694C-9CB5-87620E9A6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38230-CE73-ED46-BFA8-229B8EBDE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665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We will mention one pattern that is more architectural in </a:t>
            </a:r>
            <a:r>
              <a:rPr lang="en-US" dirty="0" err="1"/>
              <a:t>flavour</a:t>
            </a:r>
            <a:r>
              <a:rPr lang="en-US" dirty="0"/>
              <a:t> than many of the design patterns we have seen so far: </a:t>
            </a:r>
          </a:p>
          <a:p>
            <a:pPr marL="457200" lvl="1" indent="0">
              <a:buNone/>
            </a:pPr>
            <a:r>
              <a:rPr lang="en-US" i="1" dirty="0"/>
              <a:t>Model-View-Controller</a:t>
            </a:r>
            <a:r>
              <a:rPr lang="en-US" dirty="0"/>
              <a:t> </a:t>
            </a:r>
          </a:p>
          <a:p>
            <a:r>
              <a:rPr lang="en-US" dirty="0"/>
              <a:t>It is very useful for the applications that combine a GUI, database and business logic</a:t>
            </a:r>
          </a:p>
          <a:p>
            <a:r>
              <a:rPr lang="en-US" dirty="0"/>
              <a:t>It helps you understand that patterns appear on different levels during software design </a:t>
            </a:r>
          </a:p>
          <a:p>
            <a:r>
              <a:rPr lang="en-US" dirty="0"/>
              <a:t>It might motivate you to study such patterns further </a:t>
            </a:r>
          </a:p>
          <a:p>
            <a:r>
              <a:rPr lang="en-US" dirty="0"/>
              <a:t>MVC is actually discussed in the first pages of the Gang of Four book – it’s a classic pattern that predates many of the design patterns we’ve seen so far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7887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AB2BE-21A8-D647-9BCE-0D5E4BBF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 board and pieces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4EFF6-56CC-2A48-9605-DF0DFBC2B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Suppose you need to (re)implement a board and pieces game. What do you need to do? </a:t>
            </a:r>
          </a:p>
          <a:p>
            <a:r>
              <a:rPr lang="en-US" dirty="0"/>
              <a:t>Logic for handling the moves</a:t>
            </a:r>
          </a:p>
          <a:p>
            <a:r>
              <a:rPr lang="en-US" dirty="0"/>
              <a:t>Graphics for the board and pieces </a:t>
            </a:r>
          </a:p>
          <a:p>
            <a:r>
              <a:rPr lang="en-US" dirty="0"/>
              <a:t>Interaction with the users </a:t>
            </a:r>
          </a:p>
          <a:p>
            <a:pPr marL="0" indent="0">
              <a:buNone/>
            </a:pPr>
            <a:r>
              <a:rPr lang="en-US" dirty="0"/>
              <a:t>How should you assign these aspects to classes?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30814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1042</Words>
  <Application>Microsoft Macintosh PowerPoint</Application>
  <PresentationFormat>Widescreen</PresentationFormat>
  <Paragraphs>144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Lucida Console</vt:lpstr>
      <vt:lpstr>Tw Cen MT</vt:lpstr>
      <vt:lpstr>Circuit</vt:lpstr>
      <vt:lpstr>Modelleren en Systeemontwerp</vt:lpstr>
      <vt:lpstr>This lecture</vt:lpstr>
      <vt:lpstr>Software architecture - definition</vt:lpstr>
      <vt:lpstr>Software architecture - definition</vt:lpstr>
      <vt:lpstr>Software architecture - definition</vt:lpstr>
      <vt:lpstr>Architectural decisions</vt:lpstr>
      <vt:lpstr>Architectural patterns</vt:lpstr>
      <vt:lpstr>Architectural patterns</vt:lpstr>
      <vt:lpstr>Problem: a board and pieces game</vt:lpstr>
      <vt:lpstr>Model-view-controller</vt:lpstr>
      <vt:lpstr>MVC on the web</vt:lpstr>
      <vt:lpstr>MVC in a database application</vt:lpstr>
      <vt:lpstr>Model-view-controller</vt:lpstr>
      <vt:lpstr>Why use MVC?</vt:lpstr>
      <vt:lpstr>Communication</vt:lpstr>
      <vt:lpstr>Observer pattern: case study</vt:lpstr>
      <vt:lpstr>Observer pattern: case study</vt:lpstr>
      <vt:lpstr>Observer pattern: games</vt:lpstr>
      <vt:lpstr>Observer pattern: intent</vt:lpstr>
      <vt:lpstr>Terminology issues: book vs C# IObserver</vt:lpstr>
      <vt:lpstr>General observer pattern</vt:lpstr>
      <vt:lpstr>Step 1: establish a common interface</vt:lpstr>
      <vt:lpstr>Step 1: establish a common interface</vt:lpstr>
      <vt:lpstr>Step 2: register the observers</vt:lpstr>
      <vt:lpstr>Step 3: Notification</vt:lpstr>
      <vt:lpstr>Step 4: exposing further information</vt:lpstr>
      <vt:lpstr>Pitfalls</vt:lpstr>
      <vt:lpstr>Material covered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Modelleren en Systeemontwerp</dc:title>
  <dc:creator>Egges, J. (Arjan)</dc:creator>
  <cp:lastModifiedBy>Egges, J. (Arjan)</cp:lastModifiedBy>
  <cp:revision>3</cp:revision>
  <dcterms:created xsi:type="dcterms:W3CDTF">2019-10-17T13:54:16Z</dcterms:created>
  <dcterms:modified xsi:type="dcterms:W3CDTF">2019-10-17T14:00:10Z</dcterms:modified>
</cp:coreProperties>
</file>