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96" r:id="rId1"/>
  </p:sldMasterIdLst>
  <p:sldIdLst>
    <p:sldId id="256" r:id="rId2"/>
    <p:sldId id="257" r:id="rId3"/>
    <p:sldId id="260" r:id="rId4"/>
    <p:sldId id="261" r:id="rId5"/>
    <p:sldId id="262" r:id="rId6"/>
    <p:sldId id="279" r:id="rId7"/>
    <p:sldId id="270" r:id="rId8"/>
    <p:sldId id="303" r:id="rId9"/>
    <p:sldId id="302" r:id="rId10"/>
    <p:sldId id="304" r:id="rId11"/>
    <p:sldId id="271" r:id="rId12"/>
    <p:sldId id="272" r:id="rId13"/>
    <p:sldId id="273" r:id="rId14"/>
    <p:sldId id="305" r:id="rId15"/>
    <p:sldId id="274" r:id="rId16"/>
    <p:sldId id="306" r:id="rId17"/>
    <p:sldId id="275" r:id="rId18"/>
    <p:sldId id="307" r:id="rId19"/>
    <p:sldId id="276" r:id="rId20"/>
    <p:sldId id="308" r:id="rId21"/>
    <p:sldId id="282" r:id="rId22"/>
    <p:sldId id="309" r:id="rId23"/>
    <p:sldId id="280" r:id="rId24"/>
    <p:sldId id="281" r:id="rId25"/>
    <p:sldId id="289" r:id="rId26"/>
    <p:sldId id="290" r:id="rId27"/>
    <p:sldId id="310" r:id="rId28"/>
    <p:sldId id="311" r:id="rId29"/>
    <p:sldId id="283" r:id="rId30"/>
    <p:sldId id="285" r:id="rId31"/>
    <p:sldId id="291" r:id="rId32"/>
    <p:sldId id="286" r:id="rId33"/>
    <p:sldId id="292" r:id="rId34"/>
    <p:sldId id="30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9"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77"/>
  </p:normalViewPr>
  <p:slideViewPr>
    <p:cSldViewPr snapToGrid="0" snapToObjects="1" showGuides="1">
      <p:cViewPr varScale="1">
        <p:scale>
          <a:sx n="90" d="100"/>
          <a:sy n="90" d="100"/>
        </p:scale>
        <p:origin x="896" y="184"/>
      </p:cViewPr>
      <p:guideLst>
        <p:guide orient="horz" pos="20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9/9/19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81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04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334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2740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628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031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047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360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307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61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92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3711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6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26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84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0280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31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9/9/19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843340"/>
      </p:ext>
    </p:extLst>
  </p:cSld>
  <p:clrMap bg1="dk1" tx1="lt1" bg2="dk2" tx2="lt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BFDC-07AC-A648-9DA7-6418751B1CC5}"/>
              </a:ext>
            </a:extLst>
          </p:cNvPr>
          <p:cNvSpPr>
            <a:spLocks noGrp="1"/>
          </p:cNvSpPr>
          <p:nvPr>
            <p:ph type="ctrTitle"/>
          </p:nvPr>
        </p:nvSpPr>
        <p:spPr/>
        <p:txBody>
          <a:bodyPr>
            <a:normAutofit/>
          </a:bodyPr>
          <a:lstStyle/>
          <a:p>
            <a:r>
              <a:rPr lang="en-US" dirty="0" err="1"/>
              <a:t>Modelleren</a:t>
            </a:r>
            <a:r>
              <a:rPr lang="en-US" dirty="0"/>
              <a:t> </a:t>
            </a:r>
            <a:r>
              <a:rPr lang="en-US" dirty="0" err="1"/>
              <a:t>en</a:t>
            </a:r>
            <a:r>
              <a:rPr lang="en-US" dirty="0"/>
              <a:t> </a:t>
            </a:r>
            <a:r>
              <a:rPr lang="en-US" dirty="0" err="1"/>
              <a:t>Systeemontwerp</a:t>
            </a:r>
            <a:endParaRPr lang="en-US" dirty="0"/>
          </a:p>
        </p:txBody>
      </p:sp>
      <p:sp>
        <p:nvSpPr>
          <p:cNvPr id="3" name="Subtitle 2">
            <a:extLst>
              <a:ext uri="{FF2B5EF4-FFF2-40B4-BE49-F238E27FC236}">
                <a16:creationId xmlns:a16="http://schemas.microsoft.com/office/drawing/2014/main" id="{849F86B9-023E-D04A-84A0-7226FE93725A}"/>
              </a:ext>
            </a:extLst>
          </p:cNvPr>
          <p:cNvSpPr>
            <a:spLocks noGrp="1"/>
          </p:cNvSpPr>
          <p:nvPr>
            <p:ph type="subTitle" idx="1"/>
          </p:nvPr>
        </p:nvSpPr>
        <p:spPr/>
        <p:txBody>
          <a:bodyPr/>
          <a:lstStyle/>
          <a:p>
            <a:r>
              <a:rPr lang="en-US" dirty="0"/>
              <a:t>Requirements engineering</a:t>
            </a:r>
          </a:p>
        </p:txBody>
      </p:sp>
    </p:spTree>
    <p:extLst>
      <p:ext uri="{BB962C8B-B14F-4D97-AF65-F5344CB8AC3E}">
        <p14:creationId xmlns:p14="http://schemas.microsoft.com/office/powerpoint/2010/main" val="310176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1B21D4-EA96-1F4D-B84C-DDF94FE2BB22}"/>
              </a:ext>
            </a:extLst>
          </p:cNvPr>
          <p:cNvPicPr>
            <a:picLocks noChangeAspect="1"/>
          </p:cNvPicPr>
          <p:nvPr/>
        </p:nvPicPr>
        <p:blipFill>
          <a:blip r:embed="rId2"/>
          <a:stretch>
            <a:fillRect/>
          </a:stretch>
        </p:blipFill>
        <p:spPr>
          <a:xfrm>
            <a:off x="760244" y="0"/>
            <a:ext cx="10671512" cy="6858000"/>
          </a:xfrm>
          <a:prstGeom prst="rect">
            <a:avLst/>
          </a:prstGeom>
        </p:spPr>
      </p:pic>
    </p:spTree>
    <p:extLst>
      <p:ext uri="{BB962C8B-B14F-4D97-AF65-F5344CB8AC3E}">
        <p14:creationId xmlns:p14="http://schemas.microsoft.com/office/powerpoint/2010/main" val="3584539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0875-922C-CE43-BA26-A12F9E4DC81D}"/>
              </a:ext>
            </a:extLst>
          </p:cNvPr>
          <p:cNvSpPr>
            <a:spLocks noGrp="1"/>
          </p:cNvSpPr>
          <p:nvPr>
            <p:ph type="title"/>
          </p:nvPr>
        </p:nvSpPr>
        <p:spPr/>
        <p:txBody>
          <a:bodyPr/>
          <a:lstStyle/>
          <a:p>
            <a:r>
              <a:rPr lang="en-US" dirty="0"/>
              <a:t>Easy spec</a:t>
            </a:r>
          </a:p>
        </p:txBody>
      </p:sp>
      <p:sp>
        <p:nvSpPr>
          <p:cNvPr id="3" name="Content Placeholder 2">
            <a:extLst>
              <a:ext uri="{FF2B5EF4-FFF2-40B4-BE49-F238E27FC236}">
                <a16:creationId xmlns:a16="http://schemas.microsoft.com/office/drawing/2014/main" id="{C6DA0F65-CD0C-6542-B4D1-BB56D552635E}"/>
              </a:ext>
            </a:extLst>
          </p:cNvPr>
          <p:cNvSpPr>
            <a:spLocks noGrp="1"/>
          </p:cNvSpPr>
          <p:nvPr>
            <p:ph idx="1"/>
          </p:nvPr>
        </p:nvSpPr>
        <p:spPr/>
        <p:txBody>
          <a:bodyPr>
            <a:normAutofit/>
          </a:bodyPr>
          <a:lstStyle/>
          <a:p>
            <a:r>
              <a:rPr lang="en-US" dirty="0"/>
              <a:t>Push the button on the remote to open the door</a:t>
            </a:r>
          </a:p>
          <a:p>
            <a:r>
              <a:rPr lang="en-US" dirty="0"/>
              <a:t>Push the button on the remote to close the door</a:t>
            </a:r>
          </a:p>
        </p:txBody>
      </p:sp>
    </p:spTree>
    <p:extLst>
      <p:ext uri="{BB962C8B-B14F-4D97-AF65-F5344CB8AC3E}">
        <p14:creationId xmlns:p14="http://schemas.microsoft.com/office/powerpoint/2010/main" val="298784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81D4-3E0A-D84A-B392-71B3C13B3788}"/>
              </a:ext>
            </a:extLst>
          </p:cNvPr>
          <p:cNvSpPr>
            <a:spLocks noGrp="1"/>
          </p:cNvSpPr>
          <p:nvPr>
            <p:ph type="title"/>
          </p:nvPr>
        </p:nvSpPr>
        <p:spPr/>
        <p:txBody>
          <a:bodyPr/>
          <a:lstStyle/>
          <a:p>
            <a:r>
              <a:rPr lang="en-US" dirty="0"/>
              <a:t>Initial design</a:t>
            </a:r>
          </a:p>
        </p:txBody>
      </p:sp>
      <p:sp>
        <p:nvSpPr>
          <p:cNvPr id="3" name="Content Placeholder 2">
            <a:extLst>
              <a:ext uri="{FF2B5EF4-FFF2-40B4-BE49-F238E27FC236}">
                <a16:creationId xmlns:a16="http://schemas.microsoft.com/office/drawing/2014/main" id="{D3655860-3379-074E-9809-B050CDE4551F}"/>
              </a:ext>
            </a:extLst>
          </p:cNvPr>
          <p:cNvSpPr>
            <a:spLocks noGrp="1"/>
          </p:cNvSpPr>
          <p:nvPr>
            <p:ph idx="1"/>
          </p:nvPr>
        </p:nvSpPr>
        <p:spPr/>
        <p:txBody>
          <a:bodyPr>
            <a:normAutofit fontScale="92500" lnSpcReduction="20000"/>
          </a:bodyPr>
          <a:lstStyle/>
          <a:p>
            <a:r>
              <a:rPr lang="en-US" dirty="0" err="1">
                <a:latin typeface="Courier New" panose="02070309020205020404" pitchFamily="49" charset="0"/>
                <a:cs typeface="Courier New" panose="02070309020205020404" pitchFamily="49" charset="0"/>
              </a:rPr>
              <a:t>DogDoor</a:t>
            </a:r>
            <a:r>
              <a:rPr lang="en-US" dirty="0"/>
              <a:t> class</a:t>
            </a:r>
          </a:p>
          <a:p>
            <a:pPr lvl="1"/>
            <a:r>
              <a:rPr lang="en-US" dirty="0"/>
              <a:t>method </a:t>
            </a:r>
            <a:r>
              <a:rPr lang="en-US" dirty="0">
                <a:latin typeface="Courier New" panose="02070309020205020404" pitchFamily="49" charset="0"/>
                <a:cs typeface="Courier New" panose="02070309020205020404" pitchFamily="49" charset="0"/>
              </a:rPr>
              <a:t>Open</a:t>
            </a:r>
          </a:p>
          <a:p>
            <a:pPr lvl="1"/>
            <a:r>
              <a:rPr lang="en-US" dirty="0"/>
              <a:t>method </a:t>
            </a:r>
            <a:r>
              <a:rPr lang="en-US" dirty="0">
                <a:latin typeface="Courier New" panose="02070309020205020404" pitchFamily="49" charset="0"/>
                <a:cs typeface="Courier New" panose="02070309020205020404" pitchFamily="49" charset="0"/>
              </a:rPr>
              <a:t>Close</a:t>
            </a:r>
          </a:p>
          <a:p>
            <a:pPr lvl="1"/>
            <a:r>
              <a:rPr lang="en-US" dirty="0"/>
              <a:t>method </a:t>
            </a:r>
            <a:r>
              <a:rPr lang="en-US" dirty="0" err="1">
                <a:latin typeface="Courier New" panose="02070309020205020404" pitchFamily="49" charset="0"/>
                <a:cs typeface="Courier New" panose="02070309020205020404" pitchFamily="49" charset="0"/>
              </a:rPr>
              <a:t>WaitForRemote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Remote</a:t>
            </a:r>
            <a:r>
              <a:rPr lang="en-US" dirty="0"/>
              <a:t> class</a:t>
            </a:r>
          </a:p>
          <a:p>
            <a:pPr lvl="1"/>
            <a:r>
              <a:rPr lang="en-US" dirty="0"/>
              <a:t>tell the </a:t>
            </a:r>
            <a:r>
              <a:rPr lang="en-US" dirty="0" err="1">
                <a:latin typeface="Courier New" panose="02070309020205020404" pitchFamily="49" charset="0"/>
                <a:cs typeface="Courier New" panose="02070309020205020404" pitchFamily="49" charset="0"/>
              </a:rPr>
              <a:t>DogDoor</a:t>
            </a:r>
            <a:r>
              <a:rPr lang="en-US" dirty="0"/>
              <a:t> to open and close</a:t>
            </a:r>
          </a:p>
          <a:p>
            <a:pPr lvl="1"/>
            <a:r>
              <a:rPr lang="en-US" dirty="0"/>
              <a:t>knows when the button is pressed.</a:t>
            </a:r>
          </a:p>
        </p:txBody>
      </p:sp>
    </p:spTree>
    <p:extLst>
      <p:ext uri="{BB962C8B-B14F-4D97-AF65-F5344CB8AC3E}">
        <p14:creationId xmlns:p14="http://schemas.microsoft.com/office/powerpoint/2010/main" val="814656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801524B-0256-CA41-8A23-578B162ABB03}"/>
              </a:ext>
            </a:extLst>
          </p:cNvPr>
          <p:cNvSpPr/>
          <p:nvPr/>
        </p:nvSpPr>
        <p:spPr>
          <a:xfrm>
            <a:off x="1612900" y="153591"/>
            <a:ext cx="8888412" cy="6555641"/>
          </a:xfrm>
          <a:prstGeom prst="rect">
            <a:avLst/>
          </a:prstGeom>
          <a:solidFill>
            <a:schemeClr val="accent2">
              <a:lumMod val="50000"/>
            </a:schemeClr>
          </a:solidFill>
        </p:spPr>
        <p:txBody>
          <a:bodyPr wrap="square">
            <a:spAutoFit/>
          </a:bodyPr>
          <a:lstStyle/>
          <a:p>
            <a:r>
              <a:rPr lang="en-US" sz="2000" b="1" dirty="0">
                <a:latin typeface="Courier New" panose="02070309020205020404" pitchFamily="49" charset="0"/>
                <a:cs typeface="Courier New" panose="02070309020205020404" pitchFamily="49" charset="0"/>
              </a:rPr>
              <a:t>public class </a:t>
            </a:r>
            <a:r>
              <a:rPr lang="en-US" sz="2000" dirty="0" err="1">
                <a:latin typeface="Courier New" panose="02070309020205020404" pitchFamily="49" charset="0"/>
                <a:cs typeface="Courier New" panose="02070309020205020404" pitchFamily="49" charset="0"/>
              </a:rPr>
              <a:t>DogDoor</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private </a:t>
            </a:r>
            <a:r>
              <a:rPr lang="en-US" sz="2000" b="1" dirty="0" err="1">
                <a:latin typeface="Courier New" panose="02070309020205020404" pitchFamily="49" charset="0"/>
                <a:cs typeface="Courier New" panose="02070309020205020404" pitchFamily="49" charset="0"/>
              </a:rPr>
              <a:t>boolean</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open;</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DogDoor</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this</a:t>
            </a:r>
            <a:r>
              <a:rPr lang="en-US" sz="2000" dirty="0" err="1">
                <a:latin typeface="Courier New" panose="02070309020205020404" pitchFamily="49" charset="0"/>
                <a:cs typeface="Courier New" panose="02070309020205020404" pitchFamily="49" charset="0"/>
              </a:rPr>
              <a:t>.open</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false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 void</a:t>
            </a:r>
            <a:r>
              <a:rPr lang="en-US" sz="2000" dirty="0">
                <a:latin typeface="Courier New" panose="02070309020205020404" pitchFamily="49" charset="0"/>
                <a:cs typeface="Courier New" panose="02070309020205020404" pitchFamily="49" charset="0"/>
              </a:rPr>
              <a:t> open() {</a:t>
            </a:r>
          </a:p>
          <a:p>
            <a:pPr lvl="2"/>
            <a:r>
              <a:rPr lang="en-US" sz="2000" dirty="0" err="1">
                <a:latin typeface="Courier New" panose="02070309020205020404" pitchFamily="49" charset="0"/>
                <a:cs typeface="Courier New" panose="02070309020205020404" pitchFamily="49" charset="0"/>
              </a:rPr>
              <a:t>Console.WriteLine</a:t>
            </a:r>
            <a:r>
              <a:rPr lang="en-US" sz="2000" dirty="0">
                <a:latin typeface="Courier New" panose="02070309020205020404" pitchFamily="49" charset="0"/>
                <a:cs typeface="Courier New" panose="02070309020205020404" pitchFamily="49" charset="0"/>
              </a:rPr>
              <a:t>("The dog door opens.");</a:t>
            </a:r>
          </a:p>
          <a:p>
            <a:r>
              <a:rPr lang="en-US" sz="2000" dirty="0">
                <a:latin typeface="Courier New" panose="02070309020205020404" pitchFamily="49" charset="0"/>
                <a:cs typeface="Courier New" panose="02070309020205020404" pitchFamily="49" charset="0"/>
              </a:rPr>
              <a:t>		open = </a:t>
            </a:r>
            <a:r>
              <a:rPr lang="en-US" sz="2000" b="1" dirty="0">
                <a:latin typeface="Courier New" panose="02070309020205020404" pitchFamily="49" charset="0"/>
                <a:cs typeface="Courier New" panose="02070309020205020404" pitchFamily="49" charset="0"/>
              </a:rPr>
              <a:t>true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a:p>
            <a:pPr lvl="1"/>
            <a:r>
              <a:rPr lang="en-US" sz="2000" b="1" dirty="0">
                <a:latin typeface="Courier New" panose="02070309020205020404" pitchFamily="49" charset="0"/>
                <a:cs typeface="Courier New" panose="02070309020205020404" pitchFamily="49" charset="0"/>
              </a:rPr>
              <a:t>public void </a:t>
            </a:r>
            <a:r>
              <a:rPr lang="en-US" sz="2000" dirty="0">
                <a:latin typeface="Courier New" panose="02070309020205020404" pitchFamily="49" charset="0"/>
                <a:cs typeface="Courier New" panose="02070309020205020404" pitchFamily="49" charset="0"/>
              </a:rPr>
              <a:t>close() {</a:t>
            </a:r>
          </a:p>
          <a:p>
            <a:pPr lvl="1"/>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Console.WriteLine</a:t>
            </a:r>
            <a:r>
              <a:rPr lang="en-US" sz="2000" dirty="0">
                <a:latin typeface="Courier New" panose="02070309020205020404" pitchFamily="49" charset="0"/>
                <a:cs typeface="Courier New" panose="02070309020205020404" pitchFamily="49" charset="0"/>
              </a:rPr>
              <a:t>("The dog door closes.");</a:t>
            </a:r>
          </a:p>
          <a:p>
            <a:pPr lvl="1"/>
            <a:r>
              <a:rPr lang="en-US" sz="2000" dirty="0">
                <a:latin typeface="Courier New" panose="02070309020205020404" pitchFamily="49" charset="0"/>
                <a:cs typeface="Courier New" panose="02070309020205020404" pitchFamily="49" charset="0"/>
              </a:rPr>
              <a:t>	open = </a:t>
            </a:r>
            <a:r>
              <a:rPr lang="en-US" sz="2000" b="1" dirty="0">
                <a:latin typeface="Courier New" panose="02070309020205020404" pitchFamily="49" charset="0"/>
                <a:cs typeface="Courier New" panose="02070309020205020404" pitchFamily="49" charset="0"/>
              </a:rPr>
              <a:t>false</a:t>
            </a:r>
            <a:r>
              <a:rPr lang="en-US" sz="2000" dirty="0">
                <a:latin typeface="Courier New" panose="02070309020205020404" pitchFamily="49" charset="0"/>
                <a:cs typeface="Courier New" panose="02070309020205020404" pitchFamily="49" charset="0"/>
              </a:rPr>
              <a:t>;</a:t>
            </a:r>
          </a:p>
          <a:p>
            <a:pPr lvl="1"/>
            <a:r>
              <a:rPr lang="en-US" sz="2000" dirty="0">
                <a:latin typeface="Courier New" panose="02070309020205020404" pitchFamily="49" charset="0"/>
                <a:cs typeface="Courier New" panose="02070309020205020404" pitchFamily="49" charset="0"/>
              </a:rPr>
              <a:t>}</a:t>
            </a:r>
          </a:p>
          <a:p>
            <a:pPr lvl="1"/>
            <a:endParaRPr lang="en-US" sz="2000" dirty="0">
              <a:latin typeface="Courier New" panose="02070309020205020404" pitchFamily="49" charset="0"/>
              <a:cs typeface="Courier New" panose="02070309020205020404" pitchFamily="49" charset="0"/>
            </a:endParaRPr>
          </a:p>
          <a:p>
            <a:pPr lvl="1"/>
            <a:r>
              <a:rPr lang="en-US" sz="2000" b="1" dirty="0">
                <a:latin typeface="Courier New" panose="02070309020205020404" pitchFamily="49" charset="0"/>
                <a:cs typeface="Courier New" panose="02070309020205020404" pitchFamily="49" charset="0"/>
              </a:rPr>
              <a:t>public </a:t>
            </a:r>
            <a:r>
              <a:rPr lang="en-US" sz="2000" b="1" dirty="0" err="1">
                <a:latin typeface="Courier New" panose="02070309020205020404" pitchFamily="49" charset="0"/>
                <a:cs typeface="Courier New" panose="02070309020205020404" pitchFamily="49" charset="0"/>
              </a:rPr>
              <a:t>boolean</a:t>
            </a:r>
            <a:r>
              <a:rPr lang="en-US" sz="2000" b="1"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isOpen</a:t>
            </a:r>
            <a:r>
              <a:rPr lang="en-US" sz="2000" dirty="0">
                <a:latin typeface="Courier New" panose="02070309020205020404" pitchFamily="49" charset="0"/>
                <a:cs typeface="Courier New" panose="02070309020205020404" pitchFamily="49" charset="0"/>
              </a:rPr>
              <a:t>() {</a:t>
            </a:r>
          </a:p>
          <a:p>
            <a:pPr lvl="1"/>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open;</a:t>
            </a:r>
          </a:p>
          <a:p>
            <a:pPr lvl="1"/>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7514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801524B-0256-CA41-8A23-578B162ABB03}"/>
              </a:ext>
            </a:extLst>
          </p:cNvPr>
          <p:cNvSpPr/>
          <p:nvPr/>
        </p:nvSpPr>
        <p:spPr>
          <a:xfrm>
            <a:off x="1627187" y="1096566"/>
            <a:ext cx="8888412" cy="4401205"/>
          </a:xfrm>
          <a:prstGeom prst="rect">
            <a:avLst/>
          </a:prstGeom>
          <a:solidFill>
            <a:schemeClr val="accent2">
              <a:lumMod val="50000"/>
            </a:schemeClr>
          </a:solidFill>
        </p:spPr>
        <p:txBody>
          <a:bodyPr wrap="square">
            <a:spAutoFit/>
          </a:bodyPr>
          <a:lstStyle/>
          <a:p>
            <a:r>
              <a:rPr lang="en-US" sz="2000" b="1" dirty="0">
                <a:latin typeface="Courier New" panose="02070309020205020404" pitchFamily="49" charset="0"/>
                <a:cs typeface="Courier New" panose="02070309020205020404" pitchFamily="49" charset="0"/>
              </a:rPr>
              <a:t>public class </a:t>
            </a:r>
            <a:r>
              <a:rPr lang="en-US" sz="2000" dirty="0">
                <a:latin typeface="Courier New" panose="02070309020205020404" pitchFamily="49" charset="0"/>
                <a:cs typeface="Courier New" panose="02070309020205020404" pitchFamily="49" charset="0"/>
              </a:rPr>
              <a:t>Remote {</a:t>
            </a:r>
          </a:p>
          <a:p>
            <a:pPr lvl="1"/>
            <a:r>
              <a:rPr lang="en-US" sz="2000" b="1" dirty="0">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DogDoor</a:t>
            </a:r>
            <a:r>
              <a:rPr lang="en-US" sz="2000" dirty="0">
                <a:latin typeface="Courier New" panose="02070309020205020404" pitchFamily="49" charset="0"/>
                <a:cs typeface="Courier New" panose="02070309020205020404" pitchFamily="49" charset="0"/>
              </a:rPr>
              <a:t> door;</a:t>
            </a:r>
          </a:p>
          <a:p>
            <a:pPr lvl="1"/>
            <a:endParaRPr lang="en-US" sz="2000" dirty="0">
              <a:latin typeface="Courier New" panose="02070309020205020404" pitchFamily="49" charset="0"/>
              <a:cs typeface="Courier New" panose="02070309020205020404" pitchFamily="49" charset="0"/>
            </a:endParaRPr>
          </a:p>
          <a:p>
            <a:pPr lvl="1"/>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Remote(</a:t>
            </a:r>
            <a:r>
              <a:rPr lang="en-US" sz="2000" dirty="0" err="1">
                <a:latin typeface="Courier New" panose="02070309020205020404" pitchFamily="49" charset="0"/>
                <a:cs typeface="Courier New" panose="02070309020205020404" pitchFamily="49" charset="0"/>
              </a:rPr>
              <a:t>DogDoor</a:t>
            </a:r>
            <a:r>
              <a:rPr lang="en-US" sz="2000" dirty="0">
                <a:latin typeface="Courier New" panose="02070309020205020404" pitchFamily="49" charset="0"/>
                <a:cs typeface="Courier New" panose="02070309020205020404" pitchFamily="49" charset="0"/>
              </a:rPr>
              <a:t> d)</a:t>
            </a:r>
          </a:p>
          <a:p>
            <a:pPr lvl="1"/>
            <a:r>
              <a:rPr lang="en-US" sz="2000" dirty="0">
                <a:latin typeface="Courier New" panose="02070309020205020404" pitchFamily="49" charset="0"/>
                <a:cs typeface="Courier New" panose="02070309020205020404" pitchFamily="49" charset="0"/>
              </a:rPr>
              <a:t>{ ... }</a:t>
            </a:r>
          </a:p>
          <a:p>
            <a:pPr lvl="1"/>
            <a:endParaRPr lang="en-US" sz="2000" dirty="0">
              <a:latin typeface="Courier New" panose="02070309020205020404" pitchFamily="49" charset="0"/>
              <a:cs typeface="Courier New" panose="02070309020205020404" pitchFamily="49" charset="0"/>
            </a:endParaRPr>
          </a:p>
          <a:p>
            <a:pPr lvl="1"/>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pressButton</a:t>
            </a:r>
            <a:r>
              <a:rPr lang="en-US" sz="2000" dirty="0">
                <a:latin typeface="Courier New" panose="02070309020205020404" pitchFamily="49" charset="0"/>
                <a:cs typeface="Courier New" panose="02070309020205020404" pitchFamily="49" charset="0"/>
              </a:rPr>
              <a:t> () {</a:t>
            </a:r>
          </a:p>
          <a:p>
            <a:pPr lvl="2"/>
            <a:r>
              <a:rPr lang="en-US" sz="2000" b="1" dirty="0">
                <a:latin typeface="Courier New" panose="02070309020205020404" pitchFamily="49" charset="0"/>
                <a:cs typeface="Courier New" panose="02070309020205020404" pitchFamily="49" charset="0"/>
              </a:rPr>
              <a:t>if</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door.isOpen</a:t>
            </a:r>
            <a:r>
              <a:rPr lang="en-US" sz="2000" dirty="0">
                <a:latin typeface="Courier New" panose="02070309020205020404" pitchFamily="49" charset="0"/>
                <a:cs typeface="Courier New" panose="02070309020205020404" pitchFamily="49" charset="0"/>
              </a:rPr>
              <a:t>()) {</a:t>
            </a:r>
          </a:p>
          <a:p>
            <a:pPr lvl="2"/>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door.close</a:t>
            </a:r>
            <a:r>
              <a:rPr lang="en-US" sz="2000" dirty="0">
                <a:latin typeface="Courier New" panose="02070309020205020404" pitchFamily="49" charset="0"/>
                <a:cs typeface="Courier New" panose="02070309020205020404" pitchFamily="49" charset="0"/>
              </a:rPr>
              <a:t>();</a:t>
            </a:r>
          </a:p>
          <a:p>
            <a:pPr lvl="2"/>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else</a:t>
            </a:r>
            <a:r>
              <a:rPr lang="en-US" sz="2000" dirty="0">
                <a:latin typeface="Courier New" panose="02070309020205020404" pitchFamily="49" charset="0"/>
                <a:cs typeface="Courier New" panose="02070309020205020404" pitchFamily="49" charset="0"/>
              </a:rPr>
              <a:t> {</a:t>
            </a:r>
          </a:p>
          <a:p>
            <a:pPr lvl="2"/>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door.open</a:t>
            </a:r>
            <a:r>
              <a:rPr lang="en-US" sz="2000" dirty="0">
                <a:latin typeface="Courier New" panose="02070309020205020404" pitchFamily="49" charset="0"/>
                <a:cs typeface="Courier New" panose="02070309020205020404" pitchFamily="49" charset="0"/>
              </a:rPr>
              <a:t>();</a:t>
            </a:r>
          </a:p>
          <a:p>
            <a:pPr lvl="2"/>
            <a:r>
              <a:rPr lang="en-US" sz="2000" dirty="0">
                <a:latin typeface="Courier New" panose="02070309020205020404" pitchFamily="49" charset="0"/>
                <a:cs typeface="Courier New" panose="02070309020205020404" pitchFamily="49" charset="0"/>
              </a:rPr>
              <a:t>}</a:t>
            </a:r>
          </a:p>
          <a:p>
            <a:pPr lvl="1"/>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03584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AD10-BA18-9444-805B-30C8DCF57B28}"/>
              </a:ext>
            </a:extLst>
          </p:cNvPr>
          <p:cNvSpPr>
            <a:spLocks noGrp="1"/>
          </p:cNvSpPr>
          <p:nvPr>
            <p:ph type="title"/>
          </p:nvPr>
        </p:nvSpPr>
        <p:spPr/>
        <p:txBody>
          <a:bodyPr/>
          <a:lstStyle/>
          <a:p>
            <a:r>
              <a:rPr lang="en-US" dirty="0"/>
              <a:t>What else?</a:t>
            </a:r>
          </a:p>
        </p:txBody>
      </p:sp>
      <p:sp>
        <p:nvSpPr>
          <p:cNvPr id="3" name="Content Placeholder 2">
            <a:extLst>
              <a:ext uri="{FF2B5EF4-FFF2-40B4-BE49-F238E27FC236}">
                <a16:creationId xmlns:a16="http://schemas.microsoft.com/office/drawing/2014/main" id="{A88680BB-36DD-524F-811C-4E582CDE7158}"/>
              </a:ext>
            </a:extLst>
          </p:cNvPr>
          <p:cNvSpPr>
            <a:spLocks noGrp="1"/>
          </p:cNvSpPr>
          <p:nvPr>
            <p:ph idx="1"/>
          </p:nvPr>
        </p:nvSpPr>
        <p:spPr/>
        <p:txBody>
          <a:bodyPr>
            <a:normAutofit/>
          </a:bodyPr>
          <a:lstStyle/>
          <a:p>
            <a:r>
              <a:rPr lang="en-US" dirty="0"/>
              <a:t>This defines the core class files</a:t>
            </a:r>
          </a:p>
          <a:p>
            <a:r>
              <a:rPr lang="en-US" dirty="0"/>
              <a:t>(I'm ignoring the interface to the door's hardware)</a:t>
            </a:r>
          </a:p>
          <a:p>
            <a:r>
              <a:rPr lang="en-US" dirty="0"/>
              <a:t>Perhaps we should write some tests?</a:t>
            </a:r>
          </a:p>
        </p:txBody>
      </p:sp>
    </p:spTree>
    <p:extLst>
      <p:ext uri="{BB962C8B-B14F-4D97-AF65-F5344CB8AC3E}">
        <p14:creationId xmlns:p14="http://schemas.microsoft.com/office/powerpoint/2010/main" val="2731879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801524B-0256-CA41-8A23-578B162ABB03}"/>
              </a:ext>
            </a:extLst>
          </p:cNvPr>
          <p:cNvSpPr/>
          <p:nvPr/>
        </p:nvSpPr>
        <p:spPr>
          <a:xfrm>
            <a:off x="1770062" y="710804"/>
            <a:ext cx="8888412" cy="5386090"/>
          </a:xfrm>
          <a:prstGeom prst="rect">
            <a:avLst/>
          </a:prstGeom>
          <a:solidFill>
            <a:schemeClr val="accent2">
              <a:lumMod val="50000"/>
            </a:schemeClr>
          </a:solidFill>
        </p:spPr>
        <p:txBody>
          <a:bodyPr wrap="square">
            <a:spAutoFit/>
          </a:bodyPr>
          <a:lstStyle/>
          <a:p>
            <a:r>
              <a:rPr lang="en-US" b="1"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DogDoorSimulator</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public static void </a:t>
            </a:r>
            <a:r>
              <a:rPr lang="en-US" dirty="0">
                <a:latin typeface="Courier New" panose="02070309020205020404" pitchFamily="49" charset="0"/>
                <a:cs typeface="Courier New" panose="02070309020205020404" pitchFamily="49" charset="0"/>
              </a:rPr>
              <a:t>main(</a:t>
            </a:r>
            <a:r>
              <a:rPr lang="en-US" b="1" dirty="0">
                <a:latin typeface="Courier New" panose="02070309020205020404" pitchFamily="49" charset="0"/>
                <a:cs typeface="Courier New" panose="02070309020205020404" pitchFamily="49" charset="0"/>
              </a:rPr>
              <a:t>String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lvl="2"/>
            <a:r>
              <a:rPr lang="en-US" dirty="0" err="1">
                <a:latin typeface="Courier New" panose="02070309020205020404" pitchFamily="49" charset="0"/>
                <a:cs typeface="Courier New" panose="02070309020205020404" pitchFamily="49" charset="0"/>
              </a:rPr>
              <a:t>DogDoor</a:t>
            </a:r>
            <a:r>
              <a:rPr lang="en-US" dirty="0">
                <a:latin typeface="Courier New" panose="02070309020205020404" pitchFamily="49" charset="0"/>
                <a:cs typeface="Courier New" panose="02070309020205020404" pitchFamily="49" charset="0"/>
              </a:rPr>
              <a:t> door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DogDoor</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Remote remote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Remote(door);</a:t>
            </a:r>
          </a:p>
          <a:p>
            <a:pPr lvl="2"/>
            <a:endParaRPr lang="en-US" dirty="0">
              <a:latin typeface="Courier New" panose="02070309020205020404" pitchFamily="49" charset="0"/>
              <a:cs typeface="Courier New" panose="02070309020205020404" pitchFamily="49" charset="0"/>
            </a:endParaRPr>
          </a:p>
          <a:p>
            <a:pPr lvl="2"/>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("Fido barks to go out.");</a:t>
            </a:r>
          </a:p>
          <a:p>
            <a:pPr lvl="2"/>
            <a:r>
              <a:rPr lang="en-US" dirty="0" err="1">
                <a:latin typeface="Courier New" panose="02070309020205020404" pitchFamily="49" charset="0"/>
                <a:cs typeface="Courier New" panose="02070309020205020404" pitchFamily="49" charset="0"/>
              </a:rPr>
              <a:t>remote.pressButton</a:t>
            </a:r>
            <a:r>
              <a:rPr lang="en-US" dirty="0">
                <a:latin typeface="Courier New" panose="02070309020205020404" pitchFamily="49" charset="0"/>
                <a:cs typeface="Courier New" panose="02070309020205020404" pitchFamily="49" charset="0"/>
              </a:rPr>
              <a:t>();</a:t>
            </a:r>
          </a:p>
          <a:p>
            <a:pPr lvl="2"/>
            <a:endParaRPr lang="en-US" dirty="0">
              <a:latin typeface="Courier New" panose="02070309020205020404" pitchFamily="49" charset="0"/>
              <a:cs typeface="Courier New" panose="02070309020205020404" pitchFamily="49" charset="0"/>
            </a:endParaRPr>
          </a:p>
          <a:p>
            <a:pPr lvl="2"/>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("Fido has gone.");</a:t>
            </a:r>
          </a:p>
          <a:p>
            <a:pPr lvl="2"/>
            <a:r>
              <a:rPr lang="en-US" dirty="0" err="1">
                <a:latin typeface="Courier New" panose="02070309020205020404" pitchFamily="49" charset="0"/>
                <a:cs typeface="Courier New" panose="02070309020205020404" pitchFamily="49" charset="0"/>
              </a:rPr>
              <a:t>remote.pressButton</a:t>
            </a:r>
            <a:r>
              <a:rPr lang="en-US" dirty="0">
                <a:latin typeface="Courier New" panose="02070309020205020404" pitchFamily="49" charset="0"/>
                <a:cs typeface="Courier New" panose="02070309020205020404" pitchFamily="49" charset="0"/>
              </a:rPr>
              <a:t>();</a:t>
            </a:r>
          </a:p>
          <a:p>
            <a:pPr lvl="2"/>
            <a:endParaRPr lang="en-US" dirty="0">
              <a:latin typeface="Courier New" panose="02070309020205020404" pitchFamily="49" charset="0"/>
              <a:cs typeface="Courier New" panose="02070309020205020404" pitchFamily="49" charset="0"/>
            </a:endParaRPr>
          </a:p>
          <a:p>
            <a:pPr lvl="2"/>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("Fido's all done.");</a:t>
            </a:r>
          </a:p>
          <a:p>
            <a:pPr lvl="2"/>
            <a:r>
              <a:rPr lang="en-US" dirty="0" err="1">
                <a:latin typeface="Courier New" panose="02070309020205020404" pitchFamily="49" charset="0"/>
                <a:cs typeface="Courier New" panose="02070309020205020404" pitchFamily="49" charset="0"/>
              </a:rPr>
              <a:t>remote.pressButton</a:t>
            </a:r>
            <a:r>
              <a:rPr lang="en-US" dirty="0">
                <a:latin typeface="Courier New" panose="02070309020205020404" pitchFamily="49" charset="0"/>
                <a:cs typeface="Courier New" panose="02070309020205020404" pitchFamily="49" charset="0"/>
              </a:rPr>
              <a:t>();</a:t>
            </a:r>
          </a:p>
          <a:p>
            <a:pPr lvl="2"/>
            <a:endParaRPr lang="en-US" dirty="0">
              <a:latin typeface="Courier New" panose="02070309020205020404" pitchFamily="49" charset="0"/>
              <a:cs typeface="Courier New" panose="02070309020205020404" pitchFamily="49" charset="0"/>
            </a:endParaRPr>
          </a:p>
          <a:p>
            <a:pPr lvl="2"/>
            <a:r>
              <a:rPr lang="en-US" dirty="0" err="1">
                <a:latin typeface="Courier New" panose="02070309020205020404" pitchFamily="49" charset="0"/>
                <a:cs typeface="Courier New" panose="02070309020205020404" pitchFamily="49" charset="0"/>
              </a:rPr>
              <a:t>Console.WriteLine</a:t>
            </a:r>
            <a:r>
              <a:rPr lang="en-US" dirty="0">
                <a:latin typeface="Courier New" panose="02070309020205020404" pitchFamily="49" charset="0"/>
                <a:cs typeface="Courier New" panose="02070309020205020404" pitchFamily="49" charset="0"/>
              </a:rPr>
              <a:t>("Fido's back inside.");</a:t>
            </a:r>
          </a:p>
          <a:p>
            <a:pPr lvl="2"/>
            <a:r>
              <a:rPr lang="en-US" dirty="0" err="1">
                <a:latin typeface="Courier New" panose="02070309020205020404" pitchFamily="49" charset="0"/>
                <a:cs typeface="Courier New" panose="02070309020205020404" pitchFamily="49" charset="0"/>
              </a:rPr>
              <a:t>remote.pressButton</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8714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6860-F423-BF4F-95F6-8DF1BBB76093}"/>
              </a:ext>
            </a:extLst>
          </p:cNvPr>
          <p:cNvSpPr>
            <a:spLocks noGrp="1"/>
          </p:cNvSpPr>
          <p:nvPr>
            <p:ph type="title"/>
          </p:nvPr>
        </p:nvSpPr>
        <p:spPr/>
        <p:txBody>
          <a:bodyPr/>
          <a:lstStyle/>
          <a:p>
            <a:r>
              <a:rPr lang="en-US" dirty="0"/>
              <a:t>So we’re done!</a:t>
            </a:r>
          </a:p>
        </p:txBody>
      </p:sp>
      <p:sp>
        <p:nvSpPr>
          <p:cNvPr id="3" name="Content Placeholder 2">
            <a:extLst>
              <a:ext uri="{FF2B5EF4-FFF2-40B4-BE49-F238E27FC236}">
                <a16:creationId xmlns:a16="http://schemas.microsoft.com/office/drawing/2014/main" id="{D952BADB-946B-FC4E-8C95-AA9B17514A04}"/>
              </a:ext>
            </a:extLst>
          </p:cNvPr>
          <p:cNvSpPr>
            <a:spLocks noGrp="1"/>
          </p:cNvSpPr>
          <p:nvPr>
            <p:ph idx="1"/>
          </p:nvPr>
        </p:nvSpPr>
        <p:spPr/>
        <p:txBody>
          <a:bodyPr>
            <a:normAutofit/>
          </a:bodyPr>
          <a:lstStyle/>
          <a:p>
            <a:r>
              <a:rPr lang="en-US" dirty="0"/>
              <a:t>We have talked to our customer to establish some requirements</a:t>
            </a:r>
          </a:p>
          <a:p>
            <a:r>
              <a:rPr lang="en-US" dirty="0"/>
              <a:t>We have implemented a system that satisfies these requirements</a:t>
            </a:r>
          </a:p>
          <a:p>
            <a:r>
              <a:rPr lang="en-US" dirty="0"/>
              <a:t>We have tested that our system behaves as expected</a:t>
            </a:r>
          </a:p>
        </p:txBody>
      </p:sp>
    </p:spTree>
    <p:extLst>
      <p:ext uri="{BB962C8B-B14F-4D97-AF65-F5344CB8AC3E}">
        <p14:creationId xmlns:p14="http://schemas.microsoft.com/office/powerpoint/2010/main" val="2888741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18CF6A-B64E-074C-9718-8BB33F0EAE0D}"/>
              </a:ext>
            </a:extLst>
          </p:cNvPr>
          <p:cNvPicPr>
            <a:picLocks noChangeAspect="1"/>
          </p:cNvPicPr>
          <p:nvPr/>
        </p:nvPicPr>
        <p:blipFill>
          <a:blip r:embed="rId2"/>
          <a:stretch>
            <a:fillRect/>
          </a:stretch>
        </p:blipFill>
        <p:spPr>
          <a:xfrm>
            <a:off x="695960" y="0"/>
            <a:ext cx="10800080" cy="6858000"/>
          </a:xfrm>
          <a:prstGeom prst="rect">
            <a:avLst/>
          </a:prstGeom>
        </p:spPr>
      </p:pic>
    </p:spTree>
    <p:extLst>
      <p:ext uri="{BB962C8B-B14F-4D97-AF65-F5344CB8AC3E}">
        <p14:creationId xmlns:p14="http://schemas.microsoft.com/office/powerpoint/2010/main" val="3944211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6FC9-4057-9646-94FC-3324425818B3}"/>
              </a:ext>
            </a:extLst>
          </p:cNvPr>
          <p:cNvSpPr>
            <a:spLocks noGrp="1"/>
          </p:cNvSpPr>
          <p:nvPr>
            <p:ph type="title"/>
          </p:nvPr>
        </p:nvSpPr>
        <p:spPr/>
        <p:txBody>
          <a:bodyPr/>
          <a:lstStyle/>
          <a:p>
            <a:r>
              <a:rPr lang="en-US" dirty="0"/>
              <a:t>What went wrong?</a:t>
            </a:r>
          </a:p>
        </p:txBody>
      </p:sp>
      <p:sp>
        <p:nvSpPr>
          <p:cNvPr id="3" name="Content Placeholder 2">
            <a:extLst>
              <a:ext uri="{FF2B5EF4-FFF2-40B4-BE49-F238E27FC236}">
                <a16:creationId xmlns:a16="http://schemas.microsoft.com/office/drawing/2014/main" id="{E16FD620-BF17-2245-96E6-615FE7FD8B7A}"/>
              </a:ext>
            </a:extLst>
          </p:cNvPr>
          <p:cNvSpPr>
            <a:spLocks noGrp="1"/>
          </p:cNvSpPr>
          <p:nvPr>
            <p:ph idx="1"/>
          </p:nvPr>
        </p:nvSpPr>
        <p:spPr/>
        <p:txBody>
          <a:bodyPr>
            <a:normAutofit lnSpcReduction="10000"/>
          </a:bodyPr>
          <a:lstStyle/>
          <a:p>
            <a:r>
              <a:rPr lang="en-US" dirty="0"/>
              <a:t>We implemented what we were asked</a:t>
            </a:r>
          </a:p>
          <a:p>
            <a:pPr lvl="1"/>
            <a:r>
              <a:rPr lang="en-US" dirty="0"/>
              <a:t>The hardware works</a:t>
            </a:r>
          </a:p>
          <a:p>
            <a:pPr lvl="1"/>
            <a:r>
              <a:rPr lang="en-US" dirty="0"/>
              <a:t>The software works</a:t>
            </a:r>
          </a:p>
          <a:p>
            <a:pPr lvl="1"/>
            <a:r>
              <a:rPr lang="en-US" dirty="0"/>
              <a:t>Our test suite passes</a:t>
            </a:r>
          </a:p>
          <a:p>
            <a:r>
              <a:rPr lang="en-US" dirty="0"/>
              <a:t>Getting the requirements right is not just the customer’s responsibility!</a:t>
            </a:r>
          </a:p>
        </p:txBody>
      </p:sp>
    </p:spTree>
    <p:extLst>
      <p:ext uri="{BB962C8B-B14F-4D97-AF65-F5344CB8AC3E}">
        <p14:creationId xmlns:p14="http://schemas.microsoft.com/office/powerpoint/2010/main" val="2183439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95C0-1D00-5243-9ACB-B6DA141CB231}"/>
              </a:ext>
            </a:extLst>
          </p:cNvPr>
          <p:cNvSpPr>
            <a:spLocks noGrp="1"/>
          </p:cNvSpPr>
          <p:nvPr>
            <p:ph type="title"/>
          </p:nvPr>
        </p:nvSpPr>
        <p:spPr/>
        <p:txBody>
          <a:bodyPr/>
          <a:lstStyle/>
          <a:p>
            <a:r>
              <a:rPr lang="en-US" dirty="0"/>
              <a:t>Development process: Requirements engineering</a:t>
            </a:r>
          </a:p>
        </p:txBody>
      </p:sp>
      <p:sp>
        <p:nvSpPr>
          <p:cNvPr id="3" name="Content Placeholder 2">
            <a:extLst>
              <a:ext uri="{FF2B5EF4-FFF2-40B4-BE49-F238E27FC236}">
                <a16:creationId xmlns:a16="http://schemas.microsoft.com/office/drawing/2014/main" id="{0E28AE69-31E3-C44D-9BEB-831E031A3530}"/>
              </a:ext>
            </a:extLst>
          </p:cNvPr>
          <p:cNvSpPr>
            <a:spLocks noGrp="1"/>
          </p:cNvSpPr>
          <p:nvPr>
            <p:ph idx="1"/>
          </p:nvPr>
        </p:nvSpPr>
        <p:spPr>
          <a:xfrm>
            <a:off x="1141412" y="2571750"/>
            <a:ext cx="9905999" cy="3219451"/>
          </a:xfrm>
        </p:spPr>
        <p:txBody>
          <a:bodyPr>
            <a:normAutofit/>
          </a:bodyPr>
          <a:lstStyle/>
          <a:p>
            <a:pPr marL="0" indent="0">
              <a:buNone/>
            </a:pPr>
            <a:r>
              <a:rPr lang="en-US" i="1" dirty="0"/>
              <a:t>Requirements Engineering </a:t>
            </a:r>
            <a:r>
              <a:rPr lang="en-US" dirty="0"/>
              <a:t>aims to describe </a:t>
            </a:r>
            <a:r>
              <a:rPr lang="en-US" i="1" dirty="0"/>
              <a:t>what</a:t>
            </a:r>
            <a:r>
              <a:rPr lang="en-US" dirty="0"/>
              <a:t> the system should do, allowing customers and developers to agree on that description.</a:t>
            </a:r>
          </a:p>
          <a:p>
            <a:pPr marL="0" indent="0">
              <a:buNone/>
            </a:pPr>
            <a:endParaRPr lang="en-US" sz="2800" dirty="0"/>
          </a:p>
        </p:txBody>
      </p:sp>
    </p:spTree>
    <p:extLst>
      <p:ext uri="{BB962C8B-B14F-4D97-AF65-F5344CB8AC3E}">
        <p14:creationId xmlns:p14="http://schemas.microsoft.com/office/powerpoint/2010/main" val="1384573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149665-0ECC-6B45-A23F-ACEC31D98484}"/>
              </a:ext>
            </a:extLst>
          </p:cNvPr>
          <p:cNvPicPr>
            <a:picLocks noChangeAspect="1"/>
          </p:cNvPicPr>
          <p:nvPr/>
        </p:nvPicPr>
        <p:blipFill>
          <a:blip r:embed="rId2"/>
          <a:stretch>
            <a:fillRect/>
          </a:stretch>
        </p:blipFill>
        <p:spPr>
          <a:xfrm>
            <a:off x="1474694" y="0"/>
            <a:ext cx="9242612" cy="6858000"/>
          </a:xfrm>
          <a:prstGeom prst="rect">
            <a:avLst/>
          </a:prstGeom>
        </p:spPr>
      </p:pic>
    </p:spTree>
    <p:extLst>
      <p:ext uri="{BB962C8B-B14F-4D97-AF65-F5344CB8AC3E}">
        <p14:creationId xmlns:p14="http://schemas.microsoft.com/office/powerpoint/2010/main" val="2468810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5E3F-4D43-7A4C-820B-AB28ABE39300}"/>
              </a:ext>
            </a:extLst>
          </p:cNvPr>
          <p:cNvSpPr>
            <a:spLocks noGrp="1"/>
          </p:cNvSpPr>
          <p:nvPr>
            <p:ph type="title"/>
          </p:nvPr>
        </p:nvSpPr>
        <p:spPr/>
        <p:txBody>
          <a:bodyPr/>
          <a:lstStyle/>
          <a:p>
            <a:r>
              <a:rPr lang="en-US" dirty="0"/>
              <a:t>But what if…</a:t>
            </a:r>
          </a:p>
        </p:txBody>
      </p:sp>
      <p:sp>
        <p:nvSpPr>
          <p:cNvPr id="3" name="Content Placeholder 2">
            <a:extLst>
              <a:ext uri="{FF2B5EF4-FFF2-40B4-BE49-F238E27FC236}">
                <a16:creationId xmlns:a16="http://schemas.microsoft.com/office/drawing/2014/main" id="{D33A8DF1-7B5D-9748-A24C-ED6E24045B00}"/>
              </a:ext>
            </a:extLst>
          </p:cNvPr>
          <p:cNvSpPr>
            <a:spLocks noGrp="1"/>
          </p:cNvSpPr>
          <p:nvPr>
            <p:ph idx="1"/>
          </p:nvPr>
        </p:nvSpPr>
        <p:spPr/>
        <p:txBody>
          <a:bodyPr>
            <a:normAutofit/>
          </a:bodyPr>
          <a:lstStyle/>
          <a:p>
            <a:pPr marL="0" indent="0">
              <a:buNone/>
            </a:pPr>
            <a:r>
              <a:rPr lang="en-US" b="1" dirty="0"/>
              <a:t>Question: </a:t>
            </a:r>
            <a:r>
              <a:rPr lang="en-US" dirty="0"/>
              <a:t>what else could possibly go wrong?</a:t>
            </a:r>
          </a:p>
        </p:txBody>
      </p:sp>
    </p:spTree>
    <p:extLst>
      <p:ext uri="{BB962C8B-B14F-4D97-AF65-F5344CB8AC3E}">
        <p14:creationId xmlns:p14="http://schemas.microsoft.com/office/powerpoint/2010/main" val="3280420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5E3F-4D43-7A4C-820B-AB28ABE39300}"/>
              </a:ext>
            </a:extLst>
          </p:cNvPr>
          <p:cNvSpPr>
            <a:spLocks noGrp="1"/>
          </p:cNvSpPr>
          <p:nvPr>
            <p:ph type="title"/>
          </p:nvPr>
        </p:nvSpPr>
        <p:spPr/>
        <p:txBody>
          <a:bodyPr/>
          <a:lstStyle/>
          <a:p>
            <a:r>
              <a:rPr lang="en-US" dirty="0"/>
              <a:t>But what if…</a:t>
            </a:r>
          </a:p>
        </p:txBody>
      </p:sp>
      <p:sp>
        <p:nvSpPr>
          <p:cNvPr id="3" name="Content Placeholder 2">
            <a:extLst>
              <a:ext uri="{FF2B5EF4-FFF2-40B4-BE49-F238E27FC236}">
                <a16:creationId xmlns:a16="http://schemas.microsoft.com/office/drawing/2014/main" id="{D33A8DF1-7B5D-9748-A24C-ED6E24045B00}"/>
              </a:ext>
            </a:extLst>
          </p:cNvPr>
          <p:cNvSpPr>
            <a:spLocks noGrp="1"/>
          </p:cNvSpPr>
          <p:nvPr>
            <p:ph idx="1"/>
          </p:nvPr>
        </p:nvSpPr>
        <p:spPr/>
        <p:txBody>
          <a:bodyPr>
            <a:normAutofit fontScale="77500" lnSpcReduction="20000"/>
          </a:bodyPr>
          <a:lstStyle/>
          <a:p>
            <a:r>
              <a:rPr lang="en-US" dirty="0"/>
              <a:t>Fido does not bark to go outside?</a:t>
            </a:r>
          </a:p>
          <a:p>
            <a:r>
              <a:rPr lang="en-US" dirty="0"/>
              <a:t>Todd and Gina don't hear Fido barking?</a:t>
            </a:r>
          </a:p>
          <a:p>
            <a:r>
              <a:rPr lang="en-US" dirty="0"/>
              <a:t>Fido is barking, but does not want to go outside?</a:t>
            </a:r>
          </a:p>
          <a:p>
            <a:r>
              <a:rPr lang="en-US" dirty="0"/>
              <a:t>the door is closed before Fido returns?</a:t>
            </a:r>
          </a:p>
          <a:p>
            <a:r>
              <a:rPr lang="en-US" dirty="0"/>
              <a:t>the door jams?</a:t>
            </a:r>
          </a:p>
          <a:p>
            <a:r>
              <a:rPr lang="en-US" dirty="0"/>
              <a:t>the door closes as Fido is going outside?</a:t>
            </a:r>
          </a:p>
          <a:p>
            <a:r>
              <a:rPr lang="en-US" dirty="0"/>
              <a:t>. . .</a:t>
            </a:r>
          </a:p>
        </p:txBody>
      </p:sp>
    </p:spTree>
    <p:extLst>
      <p:ext uri="{BB962C8B-B14F-4D97-AF65-F5344CB8AC3E}">
        <p14:creationId xmlns:p14="http://schemas.microsoft.com/office/powerpoint/2010/main" val="3504508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10DC-7EC0-9443-BF42-2E8DD8374D5B}"/>
              </a:ext>
            </a:extLst>
          </p:cNvPr>
          <p:cNvSpPr>
            <a:spLocks noGrp="1"/>
          </p:cNvSpPr>
          <p:nvPr>
            <p:ph type="title"/>
          </p:nvPr>
        </p:nvSpPr>
        <p:spPr/>
        <p:txBody>
          <a:bodyPr/>
          <a:lstStyle/>
          <a:p>
            <a:r>
              <a:rPr lang="en-US" dirty="0"/>
              <a:t>Why this example is important</a:t>
            </a:r>
          </a:p>
        </p:txBody>
      </p:sp>
      <p:sp>
        <p:nvSpPr>
          <p:cNvPr id="3" name="Content Placeholder 2">
            <a:extLst>
              <a:ext uri="{FF2B5EF4-FFF2-40B4-BE49-F238E27FC236}">
                <a16:creationId xmlns:a16="http://schemas.microsoft.com/office/drawing/2014/main" id="{C26CC0C9-1127-3840-BD95-C8260103B0DC}"/>
              </a:ext>
            </a:extLst>
          </p:cNvPr>
          <p:cNvSpPr>
            <a:spLocks noGrp="1"/>
          </p:cNvSpPr>
          <p:nvPr>
            <p:ph idx="1"/>
          </p:nvPr>
        </p:nvSpPr>
        <p:spPr/>
        <p:txBody>
          <a:bodyPr>
            <a:normAutofit/>
          </a:bodyPr>
          <a:lstStyle/>
          <a:p>
            <a:r>
              <a:rPr lang="en-US" dirty="0"/>
              <a:t>The implementation of the </a:t>
            </a:r>
            <a:r>
              <a:rPr lang="en-US" dirty="0" err="1">
                <a:latin typeface="Courier New" panose="02070309020205020404" pitchFamily="49" charset="0"/>
                <a:cs typeface="Courier New" panose="02070309020205020404" pitchFamily="49" charset="0"/>
              </a:rPr>
              <a:t>DogDoor</a:t>
            </a:r>
            <a:r>
              <a:rPr lang="en-US" dirty="0"/>
              <a:t> is super simple - it is essentially a single </a:t>
            </a:r>
            <a:r>
              <a:rPr lang="en-US" dirty="0" err="1"/>
              <a:t>boolean</a:t>
            </a:r>
            <a:endParaRPr lang="en-US" dirty="0"/>
          </a:p>
          <a:p>
            <a:r>
              <a:rPr lang="en-US" dirty="0"/>
              <a:t>But figuring out what the customers want is really hard!</a:t>
            </a:r>
          </a:p>
          <a:p>
            <a:r>
              <a:rPr lang="en-US" dirty="0"/>
              <a:t>How can we figure out what the customer wants?</a:t>
            </a:r>
          </a:p>
        </p:txBody>
      </p:sp>
    </p:spTree>
    <p:extLst>
      <p:ext uri="{BB962C8B-B14F-4D97-AF65-F5344CB8AC3E}">
        <p14:creationId xmlns:p14="http://schemas.microsoft.com/office/powerpoint/2010/main" val="2937950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584B-70DF-8C47-A3F8-8CF9E9B5E661}"/>
              </a:ext>
            </a:extLst>
          </p:cNvPr>
          <p:cNvSpPr>
            <a:spLocks noGrp="1"/>
          </p:cNvSpPr>
          <p:nvPr>
            <p:ph type="title"/>
          </p:nvPr>
        </p:nvSpPr>
        <p:spPr/>
        <p:txBody>
          <a:bodyPr/>
          <a:lstStyle/>
          <a:p>
            <a:r>
              <a:rPr lang="en-US" dirty="0"/>
              <a:t>Finding requirements</a:t>
            </a:r>
          </a:p>
        </p:txBody>
      </p:sp>
      <p:sp>
        <p:nvSpPr>
          <p:cNvPr id="3" name="Content Placeholder 2">
            <a:extLst>
              <a:ext uri="{FF2B5EF4-FFF2-40B4-BE49-F238E27FC236}">
                <a16:creationId xmlns:a16="http://schemas.microsoft.com/office/drawing/2014/main" id="{429222F7-B2A0-A543-8CEB-305EE7CCB68E}"/>
              </a:ext>
            </a:extLst>
          </p:cNvPr>
          <p:cNvSpPr>
            <a:spLocks noGrp="1"/>
          </p:cNvSpPr>
          <p:nvPr>
            <p:ph idx="1"/>
          </p:nvPr>
        </p:nvSpPr>
        <p:spPr/>
        <p:txBody>
          <a:bodyPr>
            <a:normAutofit fontScale="77500" lnSpcReduction="20000"/>
          </a:bodyPr>
          <a:lstStyle/>
          <a:p>
            <a:r>
              <a:rPr lang="en-US" dirty="0"/>
              <a:t>Elicitation</a:t>
            </a:r>
          </a:p>
          <a:p>
            <a:pPr lvl="1"/>
            <a:r>
              <a:rPr lang="en-US" dirty="0"/>
              <a:t>talk to clients and end-users</a:t>
            </a:r>
          </a:p>
          <a:p>
            <a:pPr lvl="1"/>
            <a:r>
              <a:rPr lang="en-US" dirty="0"/>
              <a:t>gather existing documentation</a:t>
            </a:r>
          </a:p>
          <a:p>
            <a:pPr lvl="1"/>
            <a:r>
              <a:rPr lang="en-US" dirty="0"/>
              <a:t>observe how future users work now</a:t>
            </a:r>
          </a:p>
          <a:p>
            <a:r>
              <a:rPr lang="en-US" dirty="0"/>
              <a:t>But be careful:</a:t>
            </a:r>
          </a:p>
          <a:p>
            <a:pPr lvl="1"/>
            <a:r>
              <a:rPr lang="en-US" dirty="0"/>
              <a:t>`Customers can check bank balances’ - but only their own!</a:t>
            </a:r>
          </a:p>
          <a:p>
            <a:pPr lvl="1"/>
            <a:r>
              <a:rPr lang="en-US" dirty="0"/>
              <a:t>`A grade above 6.0 is a pass’ - but so is a 6.0!</a:t>
            </a:r>
          </a:p>
          <a:p>
            <a:pPr lvl="1"/>
            <a:r>
              <a:rPr lang="en-US" dirty="0"/>
              <a:t>`Every telephone number starts with an area code’ - unless it’s for a cell phone</a:t>
            </a:r>
          </a:p>
        </p:txBody>
      </p:sp>
    </p:spTree>
    <p:extLst>
      <p:ext uri="{BB962C8B-B14F-4D97-AF65-F5344CB8AC3E}">
        <p14:creationId xmlns:p14="http://schemas.microsoft.com/office/powerpoint/2010/main" val="582613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584B-70DF-8C47-A3F8-8CF9E9B5E661}"/>
              </a:ext>
            </a:extLst>
          </p:cNvPr>
          <p:cNvSpPr>
            <a:spLocks noGrp="1"/>
          </p:cNvSpPr>
          <p:nvPr>
            <p:ph type="title"/>
          </p:nvPr>
        </p:nvSpPr>
        <p:spPr/>
        <p:txBody>
          <a:bodyPr/>
          <a:lstStyle/>
          <a:p>
            <a:r>
              <a:rPr lang="en-US" dirty="0"/>
              <a:t>Inception – what it is and what it isn’t</a:t>
            </a:r>
          </a:p>
        </p:txBody>
      </p:sp>
      <p:sp>
        <p:nvSpPr>
          <p:cNvPr id="3" name="Content Placeholder 2">
            <a:extLst>
              <a:ext uri="{FF2B5EF4-FFF2-40B4-BE49-F238E27FC236}">
                <a16:creationId xmlns:a16="http://schemas.microsoft.com/office/drawing/2014/main" id="{429222F7-B2A0-A543-8CEB-305EE7CCB68E}"/>
              </a:ext>
            </a:extLst>
          </p:cNvPr>
          <p:cNvSpPr>
            <a:spLocks noGrp="1"/>
          </p:cNvSpPr>
          <p:nvPr>
            <p:ph idx="1"/>
          </p:nvPr>
        </p:nvSpPr>
        <p:spPr/>
        <p:txBody>
          <a:bodyPr>
            <a:normAutofit/>
          </a:bodyPr>
          <a:lstStyle/>
          <a:p>
            <a:r>
              <a:rPr lang="en-US" dirty="0"/>
              <a:t>It's not about identifying every possible interaction that every imaginable user can have with your system</a:t>
            </a:r>
          </a:p>
          <a:p>
            <a:r>
              <a:rPr lang="en-US" dirty="0"/>
              <a:t>You want to have an idea of which people will end up using the system</a:t>
            </a:r>
          </a:p>
          <a:p>
            <a:r>
              <a:rPr lang="en-US" dirty="0"/>
              <a:t>You should have a few carefully thought out use cases</a:t>
            </a:r>
          </a:p>
        </p:txBody>
      </p:sp>
    </p:spTree>
    <p:extLst>
      <p:ext uri="{BB962C8B-B14F-4D97-AF65-F5344CB8AC3E}">
        <p14:creationId xmlns:p14="http://schemas.microsoft.com/office/powerpoint/2010/main" val="192717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584B-70DF-8C47-A3F8-8CF9E9B5E661}"/>
              </a:ext>
            </a:extLst>
          </p:cNvPr>
          <p:cNvSpPr>
            <a:spLocks noGrp="1"/>
          </p:cNvSpPr>
          <p:nvPr>
            <p:ph type="title"/>
          </p:nvPr>
        </p:nvSpPr>
        <p:spPr/>
        <p:txBody>
          <a:bodyPr/>
          <a:lstStyle/>
          <a:p>
            <a:r>
              <a:rPr lang="en-US" dirty="0"/>
              <a:t>Elicitation techniques - I</a:t>
            </a:r>
          </a:p>
        </p:txBody>
      </p:sp>
      <p:sp>
        <p:nvSpPr>
          <p:cNvPr id="3" name="Content Placeholder 2">
            <a:extLst>
              <a:ext uri="{FF2B5EF4-FFF2-40B4-BE49-F238E27FC236}">
                <a16:creationId xmlns:a16="http://schemas.microsoft.com/office/drawing/2014/main" id="{429222F7-B2A0-A543-8CEB-305EE7CCB68E}"/>
              </a:ext>
            </a:extLst>
          </p:cNvPr>
          <p:cNvSpPr>
            <a:spLocks noGrp="1"/>
          </p:cNvSpPr>
          <p:nvPr>
            <p:ph idx="1"/>
          </p:nvPr>
        </p:nvSpPr>
        <p:spPr/>
        <p:txBody>
          <a:bodyPr>
            <a:normAutofit lnSpcReduction="10000"/>
          </a:bodyPr>
          <a:lstStyle/>
          <a:p>
            <a:r>
              <a:rPr lang="en-US" i="1" dirty="0"/>
              <a:t>Asking:</a:t>
            </a:r>
          </a:p>
          <a:p>
            <a:pPr lvl="1"/>
            <a:r>
              <a:rPr lang="en-US" dirty="0"/>
              <a:t>What do you expect from the system?</a:t>
            </a:r>
          </a:p>
          <a:p>
            <a:pPr lvl="1"/>
            <a:r>
              <a:rPr lang="en-US" dirty="0"/>
              <a:t>Interview, brainstorm, questionnaire, . . .</a:t>
            </a:r>
          </a:p>
          <a:p>
            <a:r>
              <a:rPr lang="en-US" i="1" dirty="0"/>
              <a:t>Task analysis:</a:t>
            </a:r>
          </a:p>
          <a:p>
            <a:pPr lvl="1"/>
            <a:r>
              <a:rPr lang="en-US" dirty="0"/>
              <a:t>Which subtasks can you identify?</a:t>
            </a:r>
          </a:p>
          <a:p>
            <a:pPr lvl="1"/>
            <a:r>
              <a:rPr lang="en-US" dirty="0"/>
              <a:t>How can you organize tasks into a hierarchy?</a:t>
            </a:r>
          </a:p>
        </p:txBody>
      </p:sp>
    </p:spTree>
    <p:extLst>
      <p:ext uri="{BB962C8B-B14F-4D97-AF65-F5344CB8AC3E}">
        <p14:creationId xmlns:p14="http://schemas.microsoft.com/office/powerpoint/2010/main" val="1296415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584B-70DF-8C47-A3F8-8CF9E9B5E661}"/>
              </a:ext>
            </a:extLst>
          </p:cNvPr>
          <p:cNvSpPr>
            <a:spLocks noGrp="1"/>
          </p:cNvSpPr>
          <p:nvPr>
            <p:ph type="title"/>
          </p:nvPr>
        </p:nvSpPr>
        <p:spPr/>
        <p:txBody>
          <a:bodyPr/>
          <a:lstStyle/>
          <a:p>
            <a:r>
              <a:rPr lang="en-US" dirty="0"/>
              <a:t>Elicitation techniques - II</a:t>
            </a:r>
          </a:p>
        </p:txBody>
      </p:sp>
      <p:sp>
        <p:nvSpPr>
          <p:cNvPr id="3" name="Content Placeholder 2">
            <a:extLst>
              <a:ext uri="{FF2B5EF4-FFF2-40B4-BE49-F238E27FC236}">
                <a16:creationId xmlns:a16="http://schemas.microsoft.com/office/drawing/2014/main" id="{429222F7-B2A0-A543-8CEB-305EE7CCB68E}"/>
              </a:ext>
            </a:extLst>
          </p:cNvPr>
          <p:cNvSpPr>
            <a:spLocks noGrp="1"/>
          </p:cNvSpPr>
          <p:nvPr>
            <p:ph idx="1"/>
          </p:nvPr>
        </p:nvSpPr>
        <p:spPr/>
        <p:txBody>
          <a:bodyPr>
            <a:normAutofit lnSpcReduction="10000"/>
          </a:bodyPr>
          <a:lstStyle/>
          <a:p>
            <a:r>
              <a:rPr lang="en-US" i="1" dirty="0"/>
              <a:t>Scenario-based analysis</a:t>
            </a:r>
          </a:p>
          <a:p>
            <a:pPr lvl="1"/>
            <a:r>
              <a:rPr lang="en-US" dirty="0"/>
              <a:t>How do you do Y?</a:t>
            </a:r>
          </a:p>
          <a:p>
            <a:pPr lvl="1"/>
            <a:r>
              <a:rPr lang="en-US" dirty="0"/>
              <a:t>But what happens if . . . ?</a:t>
            </a:r>
          </a:p>
          <a:p>
            <a:r>
              <a:rPr lang="en-US" i="1" dirty="0"/>
              <a:t>Ethnography</a:t>
            </a:r>
          </a:p>
          <a:p>
            <a:pPr lvl="1"/>
            <a:r>
              <a:rPr lang="en-US" dirty="0"/>
              <a:t>Actively observing users do their work</a:t>
            </a:r>
          </a:p>
          <a:p>
            <a:pPr lvl="1"/>
            <a:r>
              <a:rPr lang="en-US" dirty="0"/>
              <a:t>May be more reliable than asking them</a:t>
            </a:r>
          </a:p>
        </p:txBody>
      </p:sp>
    </p:spTree>
    <p:extLst>
      <p:ext uri="{BB962C8B-B14F-4D97-AF65-F5344CB8AC3E}">
        <p14:creationId xmlns:p14="http://schemas.microsoft.com/office/powerpoint/2010/main" val="2891664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584B-70DF-8C47-A3F8-8CF9E9B5E661}"/>
              </a:ext>
            </a:extLst>
          </p:cNvPr>
          <p:cNvSpPr>
            <a:spLocks noGrp="1"/>
          </p:cNvSpPr>
          <p:nvPr>
            <p:ph type="title"/>
          </p:nvPr>
        </p:nvSpPr>
        <p:spPr/>
        <p:txBody>
          <a:bodyPr/>
          <a:lstStyle/>
          <a:p>
            <a:r>
              <a:rPr lang="en-US" dirty="0"/>
              <a:t>Elicitation techniques - III</a:t>
            </a:r>
          </a:p>
        </p:txBody>
      </p:sp>
      <p:sp>
        <p:nvSpPr>
          <p:cNvPr id="3" name="Content Placeholder 2">
            <a:extLst>
              <a:ext uri="{FF2B5EF4-FFF2-40B4-BE49-F238E27FC236}">
                <a16:creationId xmlns:a16="http://schemas.microsoft.com/office/drawing/2014/main" id="{429222F7-B2A0-A543-8CEB-305EE7CCB68E}"/>
              </a:ext>
            </a:extLst>
          </p:cNvPr>
          <p:cNvSpPr>
            <a:spLocks noGrp="1"/>
          </p:cNvSpPr>
          <p:nvPr>
            <p:ph idx="1"/>
          </p:nvPr>
        </p:nvSpPr>
        <p:spPr/>
        <p:txBody>
          <a:bodyPr>
            <a:normAutofit/>
          </a:bodyPr>
          <a:lstStyle/>
          <a:p>
            <a:r>
              <a:rPr lang="en-US" i="1" dirty="0"/>
              <a:t>Analyzing existing documents and systems</a:t>
            </a:r>
          </a:p>
          <a:p>
            <a:pPr lvl="1"/>
            <a:r>
              <a:rPr lang="en-US" dirty="0"/>
              <a:t>What problems do the existing systems have?</a:t>
            </a:r>
          </a:p>
          <a:p>
            <a:r>
              <a:rPr lang="en-US" i="1" dirty="0"/>
              <a:t>Prototyping</a:t>
            </a:r>
            <a:r>
              <a:rPr lang="en-US" dirty="0"/>
              <a:t> - is this what you had in mind?</a:t>
            </a:r>
          </a:p>
          <a:p>
            <a:r>
              <a:rPr lang="en-US" i="1" dirty="0"/>
              <a:t>Domain analysis</a:t>
            </a:r>
            <a:r>
              <a:rPr lang="en-US" dirty="0"/>
              <a:t> - how are other systems in this domain built?</a:t>
            </a:r>
          </a:p>
          <a:p>
            <a:pPr marL="457200" lvl="1" indent="0">
              <a:buNone/>
            </a:pPr>
            <a:endParaRPr lang="en-US" dirty="0"/>
          </a:p>
        </p:txBody>
      </p:sp>
    </p:spTree>
    <p:extLst>
      <p:ext uri="{BB962C8B-B14F-4D97-AF65-F5344CB8AC3E}">
        <p14:creationId xmlns:p14="http://schemas.microsoft.com/office/powerpoint/2010/main" val="3064947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5A4-3F3E-B649-9EA9-F12282C0834C}"/>
              </a:ext>
            </a:extLst>
          </p:cNvPr>
          <p:cNvSpPr>
            <a:spLocks noGrp="1"/>
          </p:cNvSpPr>
          <p:nvPr>
            <p:ph type="title"/>
          </p:nvPr>
        </p:nvSpPr>
        <p:spPr/>
        <p:txBody>
          <a:bodyPr/>
          <a:lstStyle/>
          <a:p>
            <a:r>
              <a:rPr lang="en-US" dirty="0"/>
              <a:t>What makes a good set of requirements?</a:t>
            </a:r>
          </a:p>
        </p:txBody>
      </p:sp>
      <p:sp>
        <p:nvSpPr>
          <p:cNvPr id="3" name="Content Placeholder 2">
            <a:extLst>
              <a:ext uri="{FF2B5EF4-FFF2-40B4-BE49-F238E27FC236}">
                <a16:creationId xmlns:a16="http://schemas.microsoft.com/office/drawing/2014/main" id="{38D79260-7BE2-2C4C-9743-E5D1A6882D75}"/>
              </a:ext>
            </a:extLst>
          </p:cNvPr>
          <p:cNvSpPr>
            <a:spLocks noGrp="1"/>
          </p:cNvSpPr>
          <p:nvPr>
            <p:ph idx="1"/>
          </p:nvPr>
        </p:nvSpPr>
        <p:spPr>
          <a:xfrm>
            <a:off x="1141412" y="1903751"/>
            <a:ext cx="9905999" cy="4347147"/>
          </a:xfrm>
        </p:spPr>
        <p:txBody>
          <a:bodyPr>
            <a:normAutofit/>
          </a:bodyPr>
          <a:lstStyle/>
          <a:p>
            <a:r>
              <a:rPr lang="en-US" i="1" dirty="0"/>
              <a:t>Correctness:</a:t>
            </a:r>
            <a:r>
              <a:rPr lang="en-US" dirty="0"/>
              <a:t> it accurately captures the client's views</a:t>
            </a:r>
          </a:p>
          <a:p>
            <a:r>
              <a:rPr lang="en-US" i="1" dirty="0"/>
              <a:t>Consistency: </a:t>
            </a:r>
            <a:r>
              <a:rPr lang="en-US" dirty="0"/>
              <a:t>it does not contradict other requirements</a:t>
            </a:r>
          </a:p>
          <a:p>
            <a:r>
              <a:rPr lang="en-US" i="1" dirty="0"/>
              <a:t>Completeness: </a:t>
            </a:r>
            <a:r>
              <a:rPr lang="en-US" dirty="0"/>
              <a:t>all possible scenarios are accounted for</a:t>
            </a:r>
          </a:p>
          <a:p>
            <a:r>
              <a:rPr lang="en-US" i="1" dirty="0"/>
              <a:t>Clarity: </a:t>
            </a:r>
            <a:r>
              <a:rPr lang="en-US" dirty="0"/>
              <a:t>unambiguously formulated</a:t>
            </a:r>
          </a:p>
          <a:p>
            <a:r>
              <a:rPr lang="en-US" i="1" dirty="0"/>
              <a:t>Realism: </a:t>
            </a:r>
            <a:r>
              <a:rPr lang="en-US" dirty="0"/>
              <a:t>it can be implemented and delivered</a:t>
            </a:r>
          </a:p>
          <a:p>
            <a:r>
              <a:rPr lang="en-US" i="1" dirty="0"/>
              <a:t>Verifiability: </a:t>
            </a:r>
            <a:r>
              <a:rPr lang="en-US" dirty="0"/>
              <a:t>it can be (automatically) tested</a:t>
            </a:r>
          </a:p>
        </p:txBody>
      </p:sp>
    </p:spTree>
    <p:extLst>
      <p:ext uri="{BB962C8B-B14F-4D97-AF65-F5344CB8AC3E}">
        <p14:creationId xmlns:p14="http://schemas.microsoft.com/office/powerpoint/2010/main" val="349684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1ADE-7E32-AF40-8A85-12A9998B8F36}"/>
              </a:ext>
            </a:extLst>
          </p:cNvPr>
          <p:cNvSpPr>
            <a:spLocks noGrp="1"/>
          </p:cNvSpPr>
          <p:nvPr>
            <p:ph type="title"/>
          </p:nvPr>
        </p:nvSpPr>
        <p:spPr/>
        <p:txBody>
          <a:bodyPr/>
          <a:lstStyle/>
          <a:p>
            <a:r>
              <a:rPr lang="en-US" dirty="0"/>
              <a:t>Requirements – why?</a:t>
            </a:r>
          </a:p>
        </p:txBody>
      </p:sp>
      <p:sp>
        <p:nvSpPr>
          <p:cNvPr id="3" name="Content Placeholder 2">
            <a:extLst>
              <a:ext uri="{FF2B5EF4-FFF2-40B4-BE49-F238E27FC236}">
                <a16:creationId xmlns:a16="http://schemas.microsoft.com/office/drawing/2014/main" id="{3F5E5FF7-6A21-9842-B3E4-4E7953F6859E}"/>
              </a:ext>
            </a:extLst>
          </p:cNvPr>
          <p:cNvSpPr>
            <a:spLocks noGrp="1"/>
          </p:cNvSpPr>
          <p:nvPr>
            <p:ph idx="1"/>
          </p:nvPr>
        </p:nvSpPr>
        <p:spPr>
          <a:xfrm>
            <a:off x="1141412" y="1888762"/>
            <a:ext cx="9905999" cy="4392118"/>
          </a:xfrm>
        </p:spPr>
        <p:txBody>
          <a:bodyPr>
            <a:normAutofit fontScale="77500" lnSpcReduction="20000"/>
          </a:bodyPr>
          <a:lstStyle/>
          <a:p>
            <a:r>
              <a:rPr lang="en-US" dirty="0"/>
              <a:t>Software errors cost the American economy about $60 billion each year</a:t>
            </a:r>
          </a:p>
          <a:p>
            <a:r>
              <a:rPr lang="en-US" dirty="0"/>
              <a:t>84% of all software projects are unsuccessful (late, over budget, cancelled, etc.)</a:t>
            </a:r>
          </a:p>
          <a:p>
            <a:r>
              <a:rPr lang="en-US" dirty="0"/>
              <a:t>Three of the top reasons for failure:</a:t>
            </a:r>
          </a:p>
          <a:p>
            <a:pPr lvl="1"/>
            <a:r>
              <a:rPr lang="en-US" dirty="0"/>
              <a:t>Poor user input 13%</a:t>
            </a:r>
          </a:p>
          <a:p>
            <a:pPr lvl="1"/>
            <a:r>
              <a:rPr lang="en-US" dirty="0"/>
              <a:t>Incomplete requirements 12%</a:t>
            </a:r>
          </a:p>
          <a:p>
            <a:pPr lvl="1"/>
            <a:r>
              <a:rPr lang="en-US" dirty="0"/>
              <a:t>Changing requirements 7%</a:t>
            </a:r>
          </a:p>
          <a:p>
            <a:pPr marL="0" indent="0">
              <a:buNone/>
            </a:pPr>
            <a:endParaRPr lang="en-US" dirty="0"/>
          </a:p>
          <a:p>
            <a:pPr marL="0" indent="0" algn="ctr">
              <a:buNone/>
            </a:pPr>
            <a:r>
              <a:rPr lang="en-US" i="1" dirty="0"/>
              <a:t>Requirements are really important!</a:t>
            </a:r>
          </a:p>
        </p:txBody>
      </p:sp>
    </p:spTree>
    <p:extLst>
      <p:ext uri="{BB962C8B-B14F-4D97-AF65-F5344CB8AC3E}">
        <p14:creationId xmlns:p14="http://schemas.microsoft.com/office/powerpoint/2010/main" val="3800629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9609-A9C1-E240-BC7C-CD21AC1AD33D}"/>
              </a:ext>
            </a:extLst>
          </p:cNvPr>
          <p:cNvSpPr>
            <a:spLocks noGrp="1"/>
          </p:cNvSpPr>
          <p:nvPr>
            <p:ph type="title"/>
          </p:nvPr>
        </p:nvSpPr>
        <p:spPr/>
        <p:txBody>
          <a:bodyPr/>
          <a:lstStyle/>
          <a:p>
            <a:r>
              <a:rPr lang="en-US" dirty="0"/>
              <a:t>Examples of poor requirements</a:t>
            </a:r>
          </a:p>
        </p:txBody>
      </p:sp>
      <p:sp>
        <p:nvSpPr>
          <p:cNvPr id="3" name="Content Placeholder 2">
            <a:extLst>
              <a:ext uri="{FF2B5EF4-FFF2-40B4-BE49-F238E27FC236}">
                <a16:creationId xmlns:a16="http://schemas.microsoft.com/office/drawing/2014/main" id="{60D50AF8-C045-F642-B95D-0922FFA3CFFA}"/>
              </a:ext>
            </a:extLst>
          </p:cNvPr>
          <p:cNvSpPr>
            <a:spLocks noGrp="1"/>
          </p:cNvSpPr>
          <p:nvPr>
            <p:ph idx="1"/>
          </p:nvPr>
        </p:nvSpPr>
        <p:spPr>
          <a:xfrm>
            <a:off x="1141412" y="1800225"/>
            <a:ext cx="9905999" cy="4672013"/>
          </a:xfrm>
        </p:spPr>
        <p:txBody>
          <a:bodyPr>
            <a:normAutofit fontScale="85000" lnSpcReduction="20000"/>
          </a:bodyPr>
          <a:lstStyle/>
          <a:p>
            <a:r>
              <a:rPr lang="en-US" i="1" dirty="0"/>
              <a:t>The system should be usable by elderly people</a:t>
            </a:r>
          </a:p>
          <a:p>
            <a:pPr lvl="1"/>
            <a:r>
              <a:rPr lang="en-US" dirty="0"/>
              <a:t>Not verifiable and unclear</a:t>
            </a:r>
          </a:p>
          <a:p>
            <a:pPr lvl="1"/>
            <a:r>
              <a:rPr lang="en-US" dirty="0"/>
              <a:t>Better: All text should be in at least 14pt font</a:t>
            </a:r>
          </a:p>
          <a:p>
            <a:r>
              <a:rPr lang="en-US" i="1" dirty="0"/>
              <a:t>Upon completion, the final product shall not have any errors</a:t>
            </a:r>
          </a:p>
          <a:p>
            <a:pPr lvl="1"/>
            <a:r>
              <a:rPr lang="en-US" dirty="0"/>
              <a:t>Not verifiable and not realistic</a:t>
            </a:r>
          </a:p>
          <a:p>
            <a:pPr lvl="1"/>
            <a:r>
              <a:rPr lang="en-US" dirty="0"/>
              <a:t>Better: give specific test criteria</a:t>
            </a:r>
          </a:p>
          <a:p>
            <a:r>
              <a:rPr lang="en-US" i="1" dirty="0"/>
              <a:t>The product shall respond rapidly</a:t>
            </a:r>
          </a:p>
          <a:p>
            <a:pPr lvl="1"/>
            <a:r>
              <a:rPr lang="en-US" dirty="0"/>
              <a:t>Not verifiable and unclear</a:t>
            </a:r>
          </a:p>
          <a:p>
            <a:pPr lvl="1"/>
            <a:r>
              <a:rPr lang="en-US" dirty="0"/>
              <a:t>Better: The system shall respond in less than 2s</a:t>
            </a:r>
          </a:p>
          <a:p>
            <a:pPr lvl="1"/>
            <a:r>
              <a:rPr lang="en-US" dirty="0"/>
              <a:t>Best: The system shall respond in less than 2s in 99% of the cases</a:t>
            </a:r>
          </a:p>
        </p:txBody>
      </p:sp>
    </p:spTree>
    <p:extLst>
      <p:ext uri="{BB962C8B-B14F-4D97-AF65-F5344CB8AC3E}">
        <p14:creationId xmlns:p14="http://schemas.microsoft.com/office/powerpoint/2010/main" val="3760323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9609-A9C1-E240-BC7C-CD21AC1AD33D}"/>
              </a:ext>
            </a:extLst>
          </p:cNvPr>
          <p:cNvSpPr>
            <a:spLocks noGrp="1"/>
          </p:cNvSpPr>
          <p:nvPr>
            <p:ph type="title"/>
          </p:nvPr>
        </p:nvSpPr>
        <p:spPr/>
        <p:txBody>
          <a:bodyPr/>
          <a:lstStyle/>
          <a:p>
            <a:r>
              <a:rPr lang="en-US" dirty="0"/>
              <a:t>Not all requirements are created equally</a:t>
            </a:r>
          </a:p>
        </p:txBody>
      </p:sp>
      <p:sp>
        <p:nvSpPr>
          <p:cNvPr id="3" name="Content Placeholder 2">
            <a:extLst>
              <a:ext uri="{FF2B5EF4-FFF2-40B4-BE49-F238E27FC236}">
                <a16:creationId xmlns:a16="http://schemas.microsoft.com/office/drawing/2014/main" id="{60D50AF8-C045-F642-B95D-0922FFA3CFFA}"/>
              </a:ext>
            </a:extLst>
          </p:cNvPr>
          <p:cNvSpPr>
            <a:spLocks noGrp="1"/>
          </p:cNvSpPr>
          <p:nvPr>
            <p:ph idx="1"/>
          </p:nvPr>
        </p:nvSpPr>
        <p:spPr/>
        <p:txBody>
          <a:bodyPr>
            <a:normAutofit/>
          </a:bodyPr>
          <a:lstStyle/>
          <a:p>
            <a:r>
              <a:rPr lang="en-US" dirty="0"/>
              <a:t>Everyone wants a system that is up 24/7, is easy to take down for maintenance, cheap to implement, immediately responsive, and that looks pretty</a:t>
            </a:r>
          </a:p>
          <a:p>
            <a:r>
              <a:rPr lang="en-US" dirty="0"/>
              <a:t>Trying to identify what is really important can save you a lot of development time down the road</a:t>
            </a:r>
          </a:p>
        </p:txBody>
      </p:sp>
    </p:spTree>
    <p:extLst>
      <p:ext uri="{BB962C8B-B14F-4D97-AF65-F5344CB8AC3E}">
        <p14:creationId xmlns:p14="http://schemas.microsoft.com/office/powerpoint/2010/main" val="3697261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FA51A-DD3B-F640-9858-521B0C2E1374}"/>
              </a:ext>
            </a:extLst>
          </p:cNvPr>
          <p:cNvSpPr>
            <a:spLocks noGrp="1"/>
          </p:cNvSpPr>
          <p:nvPr>
            <p:ph type="title"/>
          </p:nvPr>
        </p:nvSpPr>
        <p:spPr/>
        <p:txBody>
          <a:bodyPr/>
          <a:lstStyle/>
          <a:p>
            <a:r>
              <a:rPr lang="en-US" dirty="0"/>
              <a:t>Requirements are not a wish list</a:t>
            </a:r>
          </a:p>
        </p:txBody>
      </p:sp>
      <p:sp>
        <p:nvSpPr>
          <p:cNvPr id="3" name="Content Placeholder 2">
            <a:extLst>
              <a:ext uri="{FF2B5EF4-FFF2-40B4-BE49-F238E27FC236}">
                <a16:creationId xmlns:a16="http://schemas.microsoft.com/office/drawing/2014/main" id="{30A8363C-8793-6845-83F0-7E4FD5BC3695}"/>
              </a:ext>
            </a:extLst>
          </p:cNvPr>
          <p:cNvSpPr>
            <a:spLocks noGrp="1"/>
          </p:cNvSpPr>
          <p:nvPr>
            <p:ph idx="1"/>
          </p:nvPr>
        </p:nvSpPr>
        <p:spPr>
          <a:xfrm>
            <a:off x="1141412" y="1934693"/>
            <a:ext cx="9905999" cy="4241254"/>
          </a:xfrm>
        </p:spPr>
        <p:txBody>
          <a:bodyPr>
            <a:normAutofit/>
          </a:bodyPr>
          <a:lstStyle/>
          <a:p>
            <a:r>
              <a:rPr lang="en-US" dirty="0"/>
              <a:t>In the Software Project that CS students do in to complete their BSc, many students make the same mistake:</a:t>
            </a:r>
          </a:p>
          <a:p>
            <a:pPr marL="0" indent="0">
              <a:buNone/>
            </a:pPr>
            <a:r>
              <a:rPr lang="en-US" i="1" dirty="0"/>
              <a:t>	Requirements are not a wish list</a:t>
            </a:r>
          </a:p>
          <a:p>
            <a:r>
              <a:rPr lang="en-US" dirty="0"/>
              <a:t>Requirements are a contract for the minimal functionality that you can promise to deliver</a:t>
            </a:r>
          </a:p>
        </p:txBody>
      </p:sp>
    </p:spTree>
    <p:extLst>
      <p:ext uri="{BB962C8B-B14F-4D97-AF65-F5344CB8AC3E}">
        <p14:creationId xmlns:p14="http://schemas.microsoft.com/office/powerpoint/2010/main" val="3530195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9609-A9C1-E240-BC7C-CD21AC1AD33D}"/>
              </a:ext>
            </a:extLst>
          </p:cNvPr>
          <p:cNvSpPr>
            <a:spLocks noGrp="1"/>
          </p:cNvSpPr>
          <p:nvPr>
            <p:ph type="title"/>
          </p:nvPr>
        </p:nvSpPr>
        <p:spPr/>
        <p:txBody>
          <a:bodyPr/>
          <a:lstStyle/>
          <a:p>
            <a:r>
              <a:rPr lang="en-US" dirty="0"/>
              <a:t>Try different techniques</a:t>
            </a:r>
          </a:p>
        </p:txBody>
      </p:sp>
      <p:sp>
        <p:nvSpPr>
          <p:cNvPr id="3" name="Content Placeholder 2">
            <a:extLst>
              <a:ext uri="{FF2B5EF4-FFF2-40B4-BE49-F238E27FC236}">
                <a16:creationId xmlns:a16="http://schemas.microsoft.com/office/drawing/2014/main" id="{60D50AF8-C045-F642-B95D-0922FFA3CFFA}"/>
              </a:ext>
            </a:extLst>
          </p:cNvPr>
          <p:cNvSpPr>
            <a:spLocks noGrp="1"/>
          </p:cNvSpPr>
          <p:nvPr>
            <p:ph idx="1"/>
          </p:nvPr>
        </p:nvSpPr>
        <p:spPr>
          <a:xfrm>
            <a:off x="1141412" y="2249487"/>
            <a:ext cx="9905999" cy="4046210"/>
          </a:xfrm>
        </p:spPr>
        <p:txBody>
          <a:bodyPr>
            <a:normAutofit/>
          </a:bodyPr>
          <a:lstStyle/>
          <a:p>
            <a:r>
              <a:rPr lang="en-US" dirty="0"/>
              <a:t>The more information you have...</a:t>
            </a:r>
          </a:p>
          <a:p>
            <a:pPr lvl="1"/>
            <a:r>
              <a:rPr lang="en-US" dirty="0"/>
              <a:t>the better you understand the domain,</a:t>
            </a:r>
          </a:p>
          <a:p>
            <a:pPr lvl="1"/>
            <a:r>
              <a:rPr lang="en-US" dirty="0"/>
              <a:t>the better you can write and prioritize your scenarios,</a:t>
            </a:r>
          </a:p>
          <a:p>
            <a:pPr lvl="1"/>
            <a:r>
              <a:rPr lang="en-US" dirty="0"/>
              <a:t>the greater the chance of success.</a:t>
            </a:r>
          </a:p>
        </p:txBody>
      </p:sp>
    </p:spTree>
    <p:extLst>
      <p:ext uri="{BB962C8B-B14F-4D97-AF65-F5344CB8AC3E}">
        <p14:creationId xmlns:p14="http://schemas.microsoft.com/office/powerpoint/2010/main" val="3294721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16DD-B7D2-DB45-B8AD-03857C6CFF0F}"/>
              </a:ext>
            </a:extLst>
          </p:cNvPr>
          <p:cNvSpPr>
            <a:spLocks noGrp="1"/>
          </p:cNvSpPr>
          <p:nvPr>
            <p:ph type="title"/>
          </p:nvPr>
        </p:nvSpPr>
        <p:spPr/>
        <p:txBody>
          <a:bodyPr/>
          <a:lstStyle/>
          <a:p>
            <a:r>
              <a:rPr lang="en-US" dirty="0"/>
              <a:t>Development process: Scenarios and use cases</a:t>
            </a:r>
          </a:p>
        </p:txBody>
      </p:sp>
      <p:sp>
        <p:nvSpPr>
          <p:cNvPr id="3" name="Content Placeholder 2">
            <a:extLst>
              <a:ext uri="{FF2B5EF4-FFF2-40B4-BE49-F238E27FC236}">
                <a16:creationId xmlns:a16="http://schemas.microsoft.com/office/drawing/2014/main" id="{E61D34FC-7E18-A243-8615-17878821FB47}"/>
              </a:ext>
            </a:extLst>
          </p:cNvPr>
          <p:cNvSpPr>
            <a:spLocks noGrp="1"/>
          </p:cNvSpPr>
          <p:nvPr>
            <p:ph idx="1"/>
          </p:nvPr>
        </p:nvSpPr>
        <p:spPr/>
        <p:txBody>
          <a:bodyPr>
            <a:normAutofit fontScale="85000" lnSpcReduction="10000"/>
          </a:bodyPr>
          <a:lstStyle/>
          <a:p>
            <a:r>
              <a:rPr lang="en-US" dirty="0"/>
              <a:t>One of the most popular way to establish (functional) requirements is through writing </a:t>
            </a:r>
            <a:r>
              <a:rPr lang="en-US" i="1" dirty="0"/>
              <a:t>scenarios</a:t>
            </a:r>
            <a:r>
              <a:rPr lang="en-US" dirty="0"/>
              <a:t> and </a:t>
            </a:r>
            <a:r>
              <a:rPr lang="en-US" i="1" dirty="0"/>
              <a:t>use cases</a:t>
            </a:r>
          </a:p>
          <a:p>
            <a:r>
              <a:rPr lang="en-US" dirty="0"/>
              <a:t>These document the system's behavior from the user’s point of view, in a way that customers can understand what the system does - how does the system add value to the user?</a:t>
            </a:r>
          </a:p>
          <a:p>
            <a:r>
              <a:rPr lang="en-US" dirty="0"/>
              <a:t>Use cases and scenarios are crucial if you want to agree on what the system does</a:t>
            </a:r>
          </a:p>
        </p:txBody>
      </p:sp>
    </p:spTree>
    <p:extLst>
      <p:ext uri="{BB962C8B-B14F-4D97-AF65-F5344CB8AC3E}">
        <p14:creationId xmlns:p14="http://schemas.microsoft.com/office/powerpoint/2010/main" val="1299139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DCA7-75B3-3540-BE41-976BB06343C8}"/>
              </a:ext>
            </a:extLst>
          </p:cNvPr>
          <p:cNvSpPr>
            <a:spLocks noGrp="1"/>
          </p:cNvSpPr>
          <p:nvPr>
            <p:ph type="title"/>
          </p:nvPr>
        </p:nvSpPr>
        <p:spPr/>
        <p:txBody>
          <a:bodyPr/>
          <a:lstStyle/>
          <a:p>
            <a:r>
              <a:rPr lang="en-US" dirty="0"/>
              <a:t>Scenarios: definition</a:t>
            </a:r>
          </a:p>
        </p:txBody>
      </p:sp>
      <p:sp>
        <p:nvSpPr>
          <p:cNvPr id="3" name="Content Placeholder 2">
            <a:extLst>
              <a:ext uri="{FF2B5EF4-FFF2-40B4-BE49-F238E27FC236}">
                <a16:creationId xmlns:a16="http://schemas.microsoft.com/office/drawing/2014/main" id="{DA9423FA-64A8-E04C-910F-D4561B184913}"/>
              </a:ext>
            </a:extLst>
          </p:cNvPr>
          <p:cNvSpPr>
            <a:spLocks noGrp="1"/>
          </p:cNvSpPr>
          <p:nvPr>
            <p:ph idx="1"/>
          </p:nvPr>
        </p:nvSpPr>
        <p:spPr/>
        <p:txBody>
          <a:bodyPr/>
          <a:lstStyle/>
          <a:p>
            <a:pPr marL="0" indent="0">
              <a:buNone/>
            </a:pPr>
            <a:r>
              <a:rPr lang="en-US" i="1" dirty="0"/>
              <a:t>A narrative description of what people do and experience as they try to make use of computer systems and applications - (M. Carroll, 1995)</a:t>
            </a:r>
          </a:p>
          <a:p>
            <a:endParaRPr lang="en-US" dirty="0"/>
          </a:p>
        </p:txBody>
      </p:sp>
    </p:spTree>
    <p:extLst>
      <p:ext uri="{BB962C8B-B14F-4D97-AF65-F5344CB8AC3E}">
        <p14:creationId xmlns:p14="http://schemas.microsoft.com/office/powerpoint/2010/main" val="2457435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3D23-B844-DB46-AA1E-5E545E1A069D}"/>
              </a:ext>
            </a:extLst>
          </p:cNvPr>
          <p:cNvSpPr>
            <a:spLocks noGrp="1"/>
          </p:cNvSpPr>
          <p:nvPr>
            <p:ph type="title"/>
          </p:nvPr>
        </p:nvSpPr>
        <p:spPr/>
        <p:txBody>
          <a:bodyPr/>
          <a:lstStyle/>
          <a:p>
            <a:r>
              <a:rPr lang="en-US" dirty="0"/>
              <a:t>Scenario: example</a:t>
            </a:r>
          </a:p>
        </p:txBody>
      </p:sp>
      <p:sp>
        <p:nvSpPr>
          <p:cNvPr id="3" name="Content Placeholder 2">
            <a:extLst>
              <a:ext uri="{FF2B5EF4-FFF2-40B4-BE49-F238E27FC236}">
                <a16:creationId xmlns:a16="http://schemas.microsoft.com/office/drawing/2014/main" id="{C4BCEA50-A522-AD41-A1C9-D4E3B24DCED2}"/>
              </a:ext>
            </a:extLst>
          </p:cNvPr>
          <p:cNvSpPr>
            <a:spLocks noGrp="1"/>
          </p:cNvSpPr>
          <p:nvPr>
            <p:ph idx="1"/>
          </p:nvPr>
        </p:nvSpPr>
        <p:spPr>
          <a:xfrm>
            <a:off x="1141412" y="1914526"/>
            <a:ext cx="9905999" cy="4386262"/>
          </a:xfrm>
        </p:spPr>
        <p:txBody>
          <a:bodyPr>
            <a:normAutofit fontScale="85000" lnSpcReduction="20000"/>
          </a:bodyPr>
          <a:lstStyle/>
          <a:p>
            <a:r>
              <a:rPr lang="en-US" dirty="0"/>
              <a:t>Alice goes to the cash machine</a:t>
            </a:r>
          </a:p>
          <a:p>
            <a:r>
              <a:rPr lang="en-US" dirty="0"/>
              <a:t>She enters her card and PIN</a:t>
            </a:r>
          </a:p>
          <a:p>
            <a:r>
              <a:rPr lang="en-US" dirty="0"/>
              <a:t>She requests to see her bank balance and withdraws 20 euros</a:t>
            </a:r>
          </a:p>
          <a:p>
            <a:r>
              <a:rPr lang="en-US" dirty="0"/>
              <a:t>She takes her money, card and a printed receipt</a:t>
            </a:r>
          </a:p>
          <a:p>
            <a:pPr marL="0" indent="0">
              <a:buNone/>
            </a:pPr>
            <a:r>
              <a:rPr lang="en-US" dirty="0"/>
              <a:t>Note that:</a:t>
            </a:r>
          </a:p>
          <a:p>
            <a:r>
              <a:rPr lang="en-US" dirty="0"/>
              <a:t>This only describes a single transaction - it does not capture all possible interactions or all possible outcomes</a:t>
            </a:r>
          </a:p>
          <a:p>
            <a:r>
              <a:rPr lang="en-US" dirty="0"/>
              <a:t>The </a:t>
            </a:r>
            <a:r>
              <a:rPr lang="en-US" i="1" dirty="0"/>
              <a:t>actors</a:t>
            </a:r>
            <a:r>
              <a:rPr lang="en-US" dirty="0"/>
              <a:t> involved may be people, systems, or even organizations</a:t>
            </a:r>
          </a:p>
        </p:txBody>
      </p:sp>
    </p:spTree>
    <p:extLst>
      <p:ext uri="{BB962C8B-B14F-4D97-AF65-F5344CB8AC3E}">
        <p14:creationId xmlns:p14="http://schemas.microsoft.com/office/powerpoint/2010/main" val="2344596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0B6A-9EE6-774F-9737-A1A3E812BBE0}"/>
              </a:ext>
            </a:extLst>
          </p:cNvPr>
          <p:cNvSpPr>
            <a:spLocks noGrp="1"/>
          </p:cNvSpPr>
          <p:nvPr>
            <p:ph type="title"/>
          </p:nvPr>
        </p:nvSpPr>
        <p:spPr/>
        <p:txBody>
          <a:bodyPr/>
          <a:lstStyle/>
          <a:p>
            <a:r>
              <a:rPr lang="en-US" dirty="0"/>
              <a:t>Use cases - definition</a:t>
            </a:r>
          </a:p>
        </p:txBody>
      </p:sp>
      <p:sp>
        <p:nvSpPr>
          <p:cNvPr id="3" name="Content Placeholder 2">
            <a:extLst>
              <a:ext uri="{FF2B5EF4-FFF2-40B4-BE49-F238E27FC236}">
                <a16:creationId xmlns:a16="http://schemas.microsoft.com/office/drawing/2014/main" id="{744BAB19-D980-7345-8641-749E53653D2F}"/>
              </a:ext>
            </a:extLst>
          </p:cNvPr>
          <p:cNvSpPr>
            <a:spLocks noGrp="1"/>
          </p:cNvSpPr>
          <p:nvPr>
            <p:ph idx="1"/>
          </p:nvPr>
        </p:nvSpPr>
        <p:spPr>
          <a:xfrm>
            <a:off x="1141412" y="2249486"/>
            <a:ext cx="9905999" cy="3865563"/>
          </a:xfrm>
        </p:spPr>
        <p:txBody>
          <a:bodyPr>
            <a:normAutofit fontScale="77500" lnSpcReduction="20000"/>
          </a:bodyPr>
          <a:lstStyle/>
          <a:p>
            <a:pPr marL="0" indent="0">
              <a:buNone/>
            </a:pPr>
            <a:r>
              <a:rPr lang="en-US" dirty="0"/>
              <a:t>A </a:t>
            </a:r>
            <a:r>
              <a:rPr lang="en-US" i="1" dirty="0"/>
              <a:t>use case </a:t>
            </a:r>
            <a:r>
              <a:rPr lang="en-US" dirty="0"/>
              <a:t>is more general than a scenario. It documents an interaction between users and the system that yields an observable result or value.</a:t>
            </a:r>
          </a:p>
          <a:p>
            <a:pPr marL="0" indent="0">
              <a:buNone/>
            </a:pPr>
            <a:r>
              <a:rPr lang="en-US" dirty="0"/>
              <a:t>When writing use cases, many authors distinguish different levels:</a:t>
            </a:r>
          </a:p>
          <a:p>
            <a:r>
              <a:rPr lang="en-US" dirty="0"/>
              <a:t>Brief - a one paragraph summary of the main success scenario</a:t>
            </a:r>
          </a:p>
          <a:p>
            <a:r>
              <a:rPr lang="en-US" dirty="0"/>
              <a:t>Casual - a few paragraphs that cover various scenarios</a:t>
            </a:r>
          </a:p>
          <a:p>
            <a:r>
              <a:rPr lang="en-US" dirty="0"/>
              <a:t>Fully dressed - a detailed account of all possible steps and variations, including entry conditions, exit conditions and special requirements</a:t>
            </a:r>
          </a:p>
          <a:p>
            <a:endParaRPr lang="en-US" dirty="0"/>
          </a:p>
        </p:txBody>
      </p:sp>
    </p:spTree>
    <p:extLst>
      <p:ext uri="{BB962C8B-B14F-4D97-AF65-F5344CB8AC3E}">
        <p14:creationId xmlns:p14="http://schemas.microsoft.com/office/powerpoint/2010/main" val="3465971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41E5-D344-1442-A1FF-FB16507B0D89}"/>
              </a:ext>
            </a:extLst>
          </p:cNvPr>
          <p:cNvSpPr>
            <a:spLocks noGrp="1"/>
          </p:cNvSpPr>
          <p:nvPr>
            <p:ph type="title"/>
          </p:nvPr>
        </p:nvSpPr>
        <p:spPr/>
        <p:txBody>
          <a:bodyPr/>
          <a:lstStyle/>
          <a:p>
            <a:r>
              <a:rPr lang="en-US" dirty="0"/>
              <a:t>Use cases: brief</a:t>
            </a:r>
          </a:p>
        </p:txBody>
      </p:sp>
      <p:sp>
        <p:nvSpPr>
          <p:cNvPr id="3" name="Content Placeholder 2">
            <a:extLst>
              <a:ext uri="{FF2B5EF4-FFF2-40B4-BE49-F238E27FC236}">
                <a16:creationId xmlns:a16="http://schemas.microsoft.com/office/drawing/2014/main" id="{82665B2B-907A-8844-8245-CC2C4D2AFE5B}"/>
              </a:ext>
            </a:extLst>
          </p:cNvPr>
          <p:cNvSpPr>
            <a:spLocks noGrp="1"/>
          </p:cNvSpPr>
          <p:nvPr>
            <p:ph idx="1"/>
          </p:nvPr>
        </p:nvSpPr>
        <p:spPr>
          <a:xfrm>
            <a:off x="1141412" y="2097088"/>
            <a:ext cx="9905999" cy="4146550"/>
          </a:xfrm>
        </p:spPr>
        <p:txBody>
          <a:bodyPr>
            <a:normAutofit fontScale="92500" lnSpcReduction="20000"/>
          </a:bodyPr>
          <a:lstStyle/>
          <a:p>
            <a:pPr marL="0" indent="0">
              <a:buNone/>
            </a:pPr>
            <a:r>
              <a:rPr lang="en-US" dirty="0"/>
              <a:t>Bank Customers should be able to go to the ATM and withdraw money from their account. To do so successfully, they start by identifying themselves using their bank card and PIN.</a:t>
            </a:r>
          </a:p>
          <a:p>
            <a:pPr marL="0" indent="0">
              <a:buNone/>
            </a:pPr>
            <a:r>
              <a:rPr lang="en-US" dirty="0"/>
              <a:t>After selecting the account from which they wish to withdraw money, the necessary information is transmitted to the bank.</a:t>
            </a:r>
          </a:p>
          <a:p>
            <a:pPr marL="0" indent="0">
              <a:buNone/>
            </a:pPr>
            <a:r>
              <a:rPr lang="en-US" dirty="0"/>
              <a:t>Once the bank verifies that there is sufficient money in the account, the money is dispensed, together with the bank card and a receipt.</a:t>
            </a:r>
          </a:p>
        </p:txBody>
      </p:sp>
    </p:spTree>
    <p:extLst>
      <p:ext uri="{BB962C8B-B14F-4D97-AF65-F5344CB8AC3E}">
        <p14:creationId xmlns:p14="http://schemas.microsoft.com/office/powerpoint/2010/main" val="2173019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3A44-563B-B446-9A7E-A7589D9B8AAB}"/>
              </a:ext>
            </a:extLst>
          </p:cNvPr>
          <p:cNvSpPr>
            <a:spLocks noGrp="1"/>
          </p:cNvSpPr>
          <p:nvPr>
            <p:ph type="title"/>
          </p:nvPr>
        </p:nvSpPr>
        <p:spPr/>
        <p:txBody>
          <a:bodyPr/>
          <a:lstStyle/>
          <a:p>
            <a:r>
              <a:rPr lang="en-US" dirty="0"/>
              <a:t>Use cases: casual</a:t>
            </a:r>
          </a:p>
        </p:txBody>
      </p:sp>
      <p:sp>
        <p:nvSpPr>
          <p:cNvPr id="3" name="Content Placeholder 2">
            <a:extLst>
              <a:ext uri="{FF2B5EF4-FFF2-40B4-BE49-F238E27FC236}">
                <a16:creationId xmlns:a16="http://schemas.microsoft.com/office/drawing/2014/main" id="{6D07A8E0-F3C7-D04B-B8B8-1DB37203BC7F}"/>
              </a:ext>
            </a:extLst>
          </p:cNvPr>
          <p:cNvSpPr>
            <a:spLocks noGrp="1"/>
          </p:cNvSpPr>
          <p:nvPr>
            <p:ph idx="1"/>
          </p:nvPr>
        </p:nvSpPr>
        <p:spPr/>
        <p:txBody>
          <a:bodyPr>
            <a:normAutofit fontScale="92500" lnSpcReduction="20000"/>
          </a:bodyPr>
          <a:lstStyle/>
          <a:p>
            <a:pPr marL="0" indent="0">
              <a:buNone/>
            </a:pPr>
            <a:r>
              <a:rPr lang="en-US" dirty="0"/>
              <a:t>Give a brief account of several different scenarios:</a:t>
            </a:r>
          </a:p>
          <a:p>
            <a:r>
              <a:rPr lang="en-US" dirty="0"/>
              <a:t>What if the PIN number is wrong?</a:t>
            </a:r>
          </a:p>
          <a:p>
            <a:r>
              <a:rPr lang="en-US" dirty="0"/>
              <a:t>What if the ATM is out of money? Or cannot dispense the requested amount?</a:t>
            </a:r>
          </a:p>
          <a:p>
            <a:r>
              <a:rPr lang="en-US" dirty="0"/>
              <a:t>What if the user does not have enough money on his account?</a:t>
            </a:r>
          </a:p>
          <a:p>
            <a:r>
              <a:rPr lang="en-US" dirty="0"/>
              <a:t>. . .</a:t>
            </a:r>
          </a:p>
        </p:txBody>
      </p:sp>
    </p:spTree>
    <p:extLst>
      <p:ext uri="{BB962C8B-B14F-4D97-AF65-F5344CB8AC3E}">
        <p14:creationId xmlns:p14="http://schemas.microsoft.com/office/powerpoint/2010/main" val="2348767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EE2B-AC8E-684B-B566-D1CE3AAB69BB}"/>
              </a:ext>
            </a:extLst>
          </p:cNvPr>
          <p:cNvSpPr>
            <a:spLocks noGrp="1"/>
          </p:cNvSpPr>
          <p:nvPr>
            <p:ph type="title"/>
          </p:nvPr>
        </p:nvSpPr>
        <p:spPr/>
        <p:txBody>
          <a:bodyPr/>
          <a:lstStyle/>
          <a:p>
            <a:r>
              <a:rPr lang="en-US" dirty="0"/>
              <a:t>Stakeholders and concerns</a:t>
            </a:r>
          </a:p>
        </p:txBody>
      </p:sp>
      <p:sp>
        <p:nvSpPr>
          <p:cNvPr id="3" name="Content Placeholder 2">
            <a:extLst>
              <a:ext uri="{FF2B5EF4-FFF2-40B4-BE49-F238E27FC236}">
                <a16:creationId xmlns:a16="http://schemas.microsoft.com/office/drawing/2014/main" id="{41B633CA-56B3-EB45-8D91-0FF9F53C5515}"/>
              </a:ext>
            </a:extLst>
          </p:cNvPr>
          <p:cNvSpPr>
            <a:spLocks noGrp="1"/>
          </p:cNvSpPr>
          <p:nvPr>
            <p:ph idx="1"/>
          </p:nvPr>
        </p:nvSpPr>
        <p:spPr>
          <a:xfrm>
            <a:off x="1226357" y="1964674"/>
            <a:ext cx="9905999" cy="3826526"/>
          </a:xfrm>
        </p:spPr>
        <p:txBody>
          <a:bodyPr>
            <a:normAutofit/>
          </a:bodyPr>
          <a:lstStyle/>
          <a:p>
            <a:r>
              <a:rPr lang="en-US" dirty="0"/>
              <a:t>Requirements should identify relevant stakeholders and concerns</a:t>
            </a:r>
          </a:p>
          <a:p>
            <a:r>
              <a:rPr lang="en-US" dirty="0"/>
              <a:t>A stakeholder is a person, group, or entity with an interest in or concerns about the realization of the architecture</a:t>
            </a:r>
          </a:p>
          <a:p>
            <a:r>
              <a:rPr lang="en-US" dirty="0"/>
              <a:t>A concern is a requirement, an objective, an intention, or an aspiration a stakeholder has for that system</a:t>
            </a:r>
          </a:p>
        </p:txBody>
      </p:sp>
    </p:spTree>
    <p:extLst>
      <p:ext uri="{BB962C8B-B14F-4D97-AF65-F5344CB8AC3E}">
        <p14:creationId xmlns:p14="http://schemas.microsoft.com/office/powerpoint/2010/main" val="1590155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3DED-A325-F54E-802D-62C605F46CAA}"/>
              </a:ext>
            </a:extLst>
          </p:cNvPr>
          <p:cNvSpPr>
            <a:spLocks noGrp="1"/>
          </p:cNvSpPr>
          <p:nvPr>
            <p:ph type="title"/>
          </p:nvPr>
        </p:nvSpPr>
        <p:spPr>
          <a:xfrm>
            <a:off x="1141413" y="618518"/>
            <a:ext cx="9905998" cy="1478570"/>
          </a:xfrm>
        </p:spPr>
        <p:txBody>
          <a:bodyPr/>
          <a:lstStyle/>
          <a:p>
            <a:r>
              <a:rPr lang="en-US" dirty="0"/>
              <a:t>What to write?</a:t>
            </a:r>
          </a:p>
        </p:txBody>
      </p:sp>
      <p:sp>
        <p:nvSpPr>
          <p:cNvPr id="3" name="Content Placeholder 2">
            <a:extLst>
              <a:ext uri="{FF2B5EF4-FFF2-40B4-BE49-F238E27FC236}">
                <a16:creationId xmlns:a16="http://schemas.microsoft.com/office/drawing/2014/main" id="{19231C1B-DF35-9549-B108-DD4A4418D3D3}"/>
              </a:ext>
            </a:extLst>
          </p:cNvPr>
          <p:cNvSpPr>
            <a:spLocks noGrp="1"/>
          </p:cNvSpPr>
          <p:nvPr>
            <p:ph idx="1"/>
          </p:nvPr>
        </p:nvSpPr>
        <p:spPr/>
        <p:txBody>
          <a:bodyPr>
            <a:normAutofit fontScale="70000" lnSpcReduction="20000"/>
          </a:bodyPr>
          <a:lstStyle/>
          <a:p>
            <a:r>
              <a:rPr lang="en-US" dirty="0"/>
              <a:t>A fully dressed use case consists of:</a:t>
            </a:r>
          </a:p>
          <a:p>
            <a:pPr lvl="1"/>
            <a:r>
              <a:rPr lang="en-US" dirty="0"/>
              <a:t>A unique name</a:t>
            </a:r>
          </a:p>
          <a:p>
            <a:pPr lvl="1"/>
            <a:r>
              <a:rPr lang="en-US" dirty="0"/>
              <a:t>Participating actors</a:t>
            </a:r>
          </a:p>
          <a:p>
            <a:pPr lvl="1"/>
            <a:r>
              <a:rPr lang="en-US" dirty="0"/>
              <a:t>Entry conditions</a:t>
            </a:r>
          </a:p>
          <a:p>
            <a:pPr lvl="1"/>
            <a:r>
              <a:rPr lang="en-US" dirty="0"/>
              <a:t>Flow of events</a:t>
            </a:r>
          </a:p>
          <a:p>
            <a:pPr lvl="1"/>
            <a:r>
              <a:rPr lang="en-US" dirty="0"/>
              <a:t>Exit conditions</a:t>
            </a:r>
          </a:p>
          <a:p>
            <a:pPr lvl="1"/>
            <a:r>
              <a:rPr lang="en-US" dirty="0"/>
              <a:t>Special requirements</a:t>
            </a:r>
          </a:p>
          <a:p>
            <a:r>
              <a:rPr lang="en-US" dirty="0"/>
              <a:t>This general format was originally suggested by Alistair Cockburn and is used throughout </a:t>
            </a:r>
            <a:r>
              <a:rPr lang="en-US" dirty="0" err="1"/>
              <a:t>Larman's</a:t>
            </a:r>
            <a:r>
              <a:rPr lang="en-US" dirty="0"/>
              <a:t> Applying UML and Patterns.</a:t>
            </a:r>
          </a:p>
          <a:p>
            <a:endParaRPr lang="en-US" dirty="0"/>
          </a:p>
        </p:txBody>
      </p:sp>
    </p:spTree>
    <p:extLst>
      <p:ext uri="{BB962C8B-B14F-4D97-AF65-F5344CB8AC3E}">
        <p14:creationId xmlns:p14="http://schemas.microsoft.com/office/powerpoint/2010/main" val="3973556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F8AD-8D10-D045-B62E-17B31E47D6DA}"/>
              </a:ext>
            </a:extLst>
          </p:cNvPr>
          <p:cNvSpPr>
            <a:spLocks noGrp="1"/>
          </p:cNvSpPr>
          <p:nvPr>
            <p:ph type="title"/>
          </p:nvPr>
        </p:nvSpPr>
        <p:spPr/>
        <p:txBody>
          <a:bodyPr/>
          <a:lstStyle/>
          <a:p>
            <a:r>
              <a:rPr lang="en-US" dirty="0"/>
              <a:t>Example: withdrawing money</a:t>
            </a:r>
          </a:p>
        </p:txBody>
      </p:sp>
      <p:sp>
        <p:nvSpPr>
          <p:cNvPr id="3" name="Content Placeholder 2">
            <a:extLst>
              <a:ext uri="{FF2B5EF4-FFF2-40B4-BE49-F238E27FC236}">
                <a16:creationId xmlns:a16="http://schemas.microsoft.com/office/drawing/2014/main" id="{14539A2A-056E-6447-B7EF-D9B95B7020A0}"/>
              </a:ext>
            </a:extLst>
          </p:cNvPr>
          <p:cNvSpPr>
            <a:spLocks noGrp="1"/>
          </p:cNvSpPr>
          <p:nvPr>
            <p:ph idx="1"/>
          </p:nvPr>
        </p:nvSpPr>
        <p:spPr/>
        <p:txBody>
          <a:bodyPr>
            <a:normAutofit fontScale="70000" lnSpcReduction="20000"/>
          </a:bodyPr>
          <a:lstStyle/>
          <a:p>
            <a:pPr marL="0" indent="0">
              <a:buNone/>
            </a:pPr>
            <a:r>
              <a:rPr lang="en-US" i="1" dirty="0"/>
              <a:t>Brief Description</a:t>
            </a:r>
          </a:p>
          <a:p>
            <a:r>
              <a:rPr lang="en-US" dirty="0"/>
              <a:t>This use case describes how the Bank Customer uses the ATM to withdraw money to his/her bank account</a:t>
            </a:r>
          </a:p>
          <a:p>
            <a:pPr marL="0" indent="0">
              <a:buNone/>
            </a:pPr>
            <a:r>
              <a:rPr lang="en-US" i="1" dirty="0"/>
              <a:t>Actors</a:t>
            </a:r>
          </a:p>
          <a:p>
            <a:r>
              <a:rPr lang="en-US" dirty="0"/>
              <a:t>Bank Customer and Bank</a:t>
            </a:r>
          </a:p>
          <a:p>
            <a:pPr marL="0" indent="0">
              <a:buNone/>
            </a:pPr>
            <a:r>
              <a:rPr lang="en-US" i="1" dirty="0"/>
              <a:t>Entry conditions</a:t>
            </a:r>
          </a:p>
          <a:p>
            <a:r>
              <a:rPr lang="en-US" dirty="0"/>
              <a:t>There is an active network connection to the Bank</a:t>
            </a:r>
          </a:p>
          <a:p>
            <a:r>
              <a:rPr lang="en-US" dirty="0"/>
              <a:t>The ATM has cash available</a:t>
            </a:r>
          </a:p>
        </p:txBody>
      </p:sp>
    </p:spTree>
    <p:extLst>
      <p:ext uri="{BB962C8B-B14F-4D97-AF65-F5344CB8AC3E}">
        <p14:creationId xmlns:p14="http://schemas.microsoft.com/office/powerpoint/2010/main" val="3826719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49B1-3D02-EA43-8367-B5D1693BB491}"/>
              </a:ext>
            </a:extLst>
          </p:cNvPr>
          <p:cNvSpPr>
            <a:spLocks noGrp="1"/>
          </p:cNvSpPr>
          <p:nvPr>
            <p:ph type="title"/>
          </p:nvPr>
        </p:nvSpPr>
        <p:spPr/>
        <p:txBody>
          <a:bodyPr/>
          <a:lstStyle/>
          <a:p>
            <a:r>
              <a:rPr lang="en-US" dirty="0"/>
              <a:t>Example – “Happy flow”</a:t>
            </a:r>
          </a:p>
        </p:txBody>
      </p:sp>
      <p:sp>
        <p:nvSpPr>
          <p:cNvPr id="3" name="Content Placeholder 2">
            <a:extLst>
              <a:ext uri="{FF2B5EF4-FFF2-40B4-BE49-F238E27FC236}">
                <a16:creationId xmlns:a16="http://schemas.microsoft.com/office/drawing/2014/main" id="{7E2D2945-2320-3E4F-BBCC-0877B554C888}"/>
              </a:ext>
            </a:extLst>
          </p:cNvPr>
          <p:cNvSpPr>
            <a:spLocks noGrp="1"/>
          </p:cNvSpPr>
          <p:nvPr>
            <p:ph idx="1"/>
          </p:nvPr>
        </p:nvSpPr>
        <p:spPr>
          <a:xfrm>
            <a:off x="1141412" y="1814513"/>
            <a:ext cx="9905999" cy="4729162"/>
          </a:xfrm>
        </p:spPr>
        <p:txBody>
          <a:bodyPr>
            <a:normAutofit fontScale="70000" lnSpcReduction="20000"/>
          </a:bodyPr>
          <a:lstStyle/>
          <a:p>
            <a:pPr marL="514350" indent="-514350">
              <a:buFont typeface="+mj-lt"/>
              <a:buAutoNum type="arabicPeriod"/>
            </a:pPr>
            <a:r>
              <a:rPr lang="en-US" dirty="0"/>
              <a:t>Bank Customer inserts their Bank Card</a:t>
            </a:r>
          </a:p>
          <a:p>
            <a:pPr marL="514350" indent="-514350">
              <a:buFont typeface="+mj-lt"/>
              <a:buAutoNum type="arabicPeriod"/>
            </a:pPr>
            <a:r>
              <a:rPr lang="en-US" dirty="0"/>
              <a:t>Use Case: Validate User is performed</a:t>
            </a:r>
          </a:p>
          <a:p>
            <a:pPr marL="514350" indent="-514350">
              <a:buFont typeface="+mj-lt"/>
              <a:buAutoNum type="arabicPeriod"/>
            </a:pPr>
            <a:r>
              <a:rPr lang="en-US" dirty="0"/>
              <a:t>The ATM displays the different alternatives that are available on this unit; in this case the Bank Customer always selects “Withdraw Cash"</a:t>
            </a:r>
          </a:p>
          <a:p>
            <a:pPr marL="514350" indent="-514350">
              <a:buFont typeface="+mj-lt"/>
              <a:buAutoNum type="arabicPeriod"/>
            </a:pPr>
            <a:r>
              <a:rPr lang="en-US" dirty="0"/>
              <a:t>Card ID, PIN, amount and account are sent to Bank as a transaction; the Bank Consortium replies with a go/no go reply telling if the transaction is ok</a:t>
            </a:r>
          </a:p>
          <a:p>
            <a:pPr marL="514350" indent="-514350">
              <a:buFont typeface="+mj-lt"/>
              <a:buAutoNum type="arabicPeriod"/>
            </a:pPr>
            <a:r>
              <a:rPr lang="en-US" dirty="0"/>
              <a:t>The Bank Card is returned</a:t>
            </a:r>
          </a:p>
          <a:p>
            <a:pPr marL="514350" indent="-514350">
              <a:buFont typeface="+mj-lt"/>
              <a:buAutoNum type="arabicPeriod"/>
            </a:pPr>
            <a:r>
              <a:rPr lang="en-US" dirty="0"/>
              <a:t>The money is dispensed</a:t>
            </a:r>
          </a:p>
          <a:p>
            <a:pPr marL="514350" indent="-514350">
              <a:buFont typeface="+mj-lt"/>
              <a:buAutoNum type="arabicPeriod"/>
            </a:pPr>
            <a:r>
              <a:rPr lang="en-US" dirty="0"/>
              <a:t>The receipt is printed</a:t>
            </a:r>
          </a:p>
          <a:p>
            <a:pPr marL="514350" indent="-514350">
              <a:buFont typeface="+mj-lt"/>
              <a:buAutoNum type="arabicPeriod"/>
            </a:pPr>
            <a:r>
              <a:rPr lang="en-US" dirty="0"/>
              <a:t>The use case ends successfully</a:t>
            </a:r>
          </a:p>
          <a:p>
            <a:endParaRPr lang="en-US" dirty="0"/>
          </a:p>
        </p:txBody>
      </p:sp>
    </p:spTree>
    <p:extLst>
      <p:ext uri="{BB962C8B-B14F-4D97-AF65-F5344CB8AC3E}">
        <p14:creationId xmlns:p14="http://schemas.microsoft.com/office/powerpoint/2010/main" val="2945790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9A1F-E73D-5947-9C98-09DB5BA11B18}"/>
              </a:ext>
            </a:extLst>
          </p:cNvPr>
          <p:cNvSpPr>
            <a:spLocks noGrp="1"/>
          </p:cNvSpPr>
          <p:nvPr>
            <p:ph type="title"/>
          </p:nvPr>
        </p:nvSpPr>
        <p:spPr/>
        <p:txBody>
          <a:bodyPr/>
          <a:lstStyle/>
          <a:p>
            <a:r>
              <a:rPr lang="en-US" dirty="0"/>
              <a:t>Alternative flows</a:t>
            </a:r>
          </a:p>
        </p:txBody>
      </p:sp>
      <p:sp>
        <p:nvSpPr>
          <p:cNvPr id="3" name="Content Placeholder 2">
            <a:extLst>
              <a:ext uri="{FF2B5EF4-FFF2-40B4-BE49-F238E27FC236}">
                <a16:creationId xmlns:a16="http://schemas.microsoft.com/office/drawing/2014/main" id="{089C0848-3A75-E145-B3D0-E8EC79F4C5AF}"/>
              </a:ext>
            </a:extLst>
          </p:cNvPr>
          <p:cNvSpPr>
            <a:spLocks noGrp="1"/>
          </p:cNvSpPr>
          <p:nvPr>
            <p:ph idx="1"/>
          </p:nvPr>
        </p:nvSpPr>
        <p:spPr>
          <a:xfrm>
            <a:off x="1141412" y="1857374"/>
            <a:ext cx="9905999" cy="4557713"/>
          </a:xfrm>
        </p:spPr>
        <p:txBody>
          <a:bodyPr>
            <a:normAutofit fontScale="70000" lnSpcReduction="20000"/>
          </a:bodyPr>
          <a:lstStyle/>
          <a:p>
            <a:pPr marL="0" indent="0">
              <a:buNone/>
            </a:pPr>
            <a:r>
              <a:rPr lang="en-US" i="1" dirty="0"/>
              <a:t>Invalid User</a:t>
            </a:r>
          </a:p>
          <a:p>
            <a:pPr marL="0" indent="0">
              <a:buNone/>
            </a:pPr>
            <a:r>
              <a:rPr lang="en-US" dirty="0"/>
              <a:t>If in step 2 of the basic ow Bank Customer the use case: Validate User does not complete successfully, then:</a:t>
            </a:r>
          </a:p>
          <a:p>
            <a:pPr marL="514350" indent="-514350">
              <a:buFont typeface="+mj-lt"/>
              <a:buAutoNum type="arabicPeriod"/>
            </a:pPr>
            <a:r>
              <a:rPr lang="en-US" dirty="0"/>
              <a:t>The use case ends with a failure condition</a:t>
            </a:r>
          </a:p>
          <a:p>
            <a:pPr marL="0" indent="0">
              <a:buNone/>
            </a:pPr>
            <a:r>
              <a:rPr lang="en-US" i="1" dirty="0"/>
              <a:t>Insufficient cash</a:t>
            </a:r>
          </a:p>
          <a:p>
            <a:pPr marL="0" indent="0">
              <a:buNone/>
            </a:pPr>
            <a:r>
              <a:rPr lang="en-US" dirty="0"/>
              <a:t>If in step 5 in the basic ow, the Bank Customer enters an amount that exceeds the amount of cash available in the ATM, then</a:t>
            </a:r>
          </a:p>
          <a:p>
            <a:pPr marL="514350" indent="-514350">
              <a:buFont typeface="+mj-lt"/>
              <a:buAutoNum type="arabicPeriod"/>
            </a:pPr>
            <a:r>
              <a:rPr lang="en-US" dirty="0"/>
              <a:t>The ATM will display a warning message, and ask the Bank Customer to reenter a lower amount</a:t>
            </a:r>
          </a:p>
          <a:p>
            <a:pPr marL="514350" indent="-514350">
              <a:buFont typeface="+mj-lt"/>
              <a:buAutoNum type="arabicPeriod"/>
            </a:pPr>
            <a:r>
              <a:rPr lang="en-US" dirty="0"/>
              <a:t>The use case resumes at step 5</a:t>
            </a:r>
          </a:p>
        </p:txBody>
      </p:sp>
    </p:spTree>
    <p:extLst>
      <p:ext uri="{BB962C8B-B14F-4D97-AF65-F5344CB8AC3E}">
        <p14:creationId xmlns:p14="http://schemas.microsoft.com/office/powerpoint/2010/main" val="3330668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61E6-BD5D-C149-9315-F0A9F8DFC08F}"/>
              </a:ext>
            </a:extLst>
          </p:cNvPr>
          <p:cNvSpPr>
            <a:spLocks noGrp="1"/>
          </p:cNvSpPr>
          <p:nvPr>
            <p:ph type="title"/>
          </p:nvPr>
        </p:nvSpPr>
        <p:spPr/>
        <p:txBody>
          <a:bodyPr/>
          <a:lstStyle/>
          <a:p>
            <a:r>
              <a:rPr lang="en-US" dirty="0"/>
              <a:t>Alternative flows</a:t>
            </a:r>
          </a:p>
        </p:txBody>
      </p:sp>
      <p:sp>
        <p:nvSpPr>
          <p:cNvPr id="3" name="Content Placeholder 2">
            <a:extLst>
              <a:ext uri="{FF2B5EF4-FFF2-40B4-BE49-F238E27FC236}">
                <a16:creationId xmlns:a16="http://schemas.microsoft.com/office/drawing/2014/main" id="{35DFD7D2-7F5D-6342-8F8B-153E7FB9D60E}"/>
              </a:ext>
            </a:extLst>
          </p:cNvPr>
          <p:cNvSpPr>
            <a:spLocks noGrp="1"/>
          </p:cNvSpPr>
          <p:nvPr>
            <p:ph idx="1"/>
          </p:nvPr>
        </p:nvSpPr>
        <p:spPr>
          <a:xfrm>
            <a:off x="1141412" y="1885950"/>
            <a:ext cx="9905999" cy="4343399"/>
          </a:xfrm>
        </p:spPr>
        <p:txBody>
          <a:bodyPr>
            <a:normAutofit fontScale="70000" lnSpcReduction="20000"/>
          </a:bodyPr>
          <a:lstStyle/>
          <a:p>
            <a:pPr marL="0" indent="0">
              <a:buNone/>
            </a:pPr>
            <a:r>
              <a:rPr lang="en-US" i="1" dirty="0"/>
              <a:t>No response from Bank</a:t>
            </a:r>
          </a:p>
          <a:p>
            <a:pPr marL="0" indent="0">
              <a:buNone/>
            </a:pPr>
            <a:r>
              <a:rPr lang="en-US" dirty="0"/>
              <a:t>If in step 6 of the basic there is no response from the Bank within 3 seconds, then</a:t>
            </a:r>
          </a:p>
          <a:p>
            <a:pPr marL="514350" indent="-514350">
              <a:buFont typeface="+mj-lt"/>
              <a:buAutoNum type="arabicPeriod"/>
            </a:pPr>
            <a:r>
              <a:rPr lang="en-US" dirty="0"/>
              <a:t>The ATM will re-try, up to three times</a:t>
            </a:r>
          </a:p>
          <a:p>
            <a:pPr marL="514350" indent="-514350">
              <a:buFont typeface="+mj-lt"/>
              <a:buAutoNum type="arabicPeriod"/>
            </a:pPr>
            <a:r>
              <a:rPr lang="en-US" dirty="0"/>
              <a:t>If there is still no response from the Bank, the ATM shall display the message “Network unavailable - try again later"</a:t>
            </a:r>
          </a:p>
          <a:p>
            <a:pPr marL="514350" indent="-514350">
              <a:buFont typeface="+mj-lt"/>
              <a:buAutoNum type="arabicPeriod"/>
            </a:pPr>
            <a:r>
              <a:rPr lang="en-US" dirty="0"/>
              <a:t>The ATM shall return the card</a:t>
            </a:r>
          </a:p>
          <a:p>
            <a:pPr marL="514350" indent="-514350">
              <a:buFont typeface="+mj-lt"/>
              <a:buAutoNum type="arabicPeriod"/>
            </a:pPr>
            <a:r>
              <a:rPr lang="en-US" dirty="0"/>
              <a:t>The ATM shall indicate that it is “Closed"</a:t>
            </a:r>
          </a:p>
          <a:p>
            <a:pPr marL="514350" indent="-514350">
              <a:buFont typeface="+mj-lt"/>
              <a:buAutoNum type="arabicPeriod"/>
            </a:pPr>
            <a:r>
              <a:rPr lang="en-US" dirty="0"/>
              <a:t>The use case ends with a failure condition</a:t>
            </a:r>
          </a:p>
          <a:p>
            <a:pPr marL="0" indent="0">
              <a:buNone/>
            </a:pPr>
            <a:r>
              <a:rPr lang="en-US" i="1" dirty="0"/>
              <a:t>. . . and lots more can go wrong</a:t>
            </a:r>
          </a:p>
        </p:txBody>
      </p:sp>
    </p:spTree>
    <p:extLst>
      <p:ext uri="{BB962C8B-B14F-4D97-AF65-F5344CB8AC3E}">
        <p14:creationId xmlns:p14="http://schemas.microsoft.com/office/powerpoint/2010/main" val="1745050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5E18-C8EF-654F-9DEC-DA735A3C9C60}"/>
              </a:ext>
            </a:extLst>
          </p:cNvPr>
          <p:cNvSpPr>
            <a:spLocks noGrp="1"/>
          </p:cNvSpPr>
          <p:nvPr>
            <p:ph type="title"/>
          </p:nvPr>
        </p:nvSpPr>
        <p:spPr/>
        <p:txBody>
          <a:bodyPr/>
          <a:lstStyle/>
          <a:p>
            <a:r>
              <a:rPr lang="en-US" dirty="0"/>
              <a:t>Exit conditions</a:t>
            </a:r>
          </a:p>
        </p:txBody>
      </p:sp>
      <p:sp>
        <p:nvSpPr>
          <p:cNvPr id="3" name="Content Placeholder 2">
            <a:extLst>
              <a:ext uri="{FF2B5EF4-FFF2-40B4-BE49-F238E27FC236}">
                <a16:creationId xmlns:a16="http://schemas.microsoft.com/office/drawing/2014/main" id="{7F8D82A9-9F8B-6644-B30E-726B8B025D2A}"/>
              </a:ext>
            </a:extLst>
          </p:cNvPr>
          <p:cNvSpPr>
            <a:spLocks noGrp="1"/>
          </p:cNvSpPr>
          <p:nvPr>
            <p:ph idx="1"/>
          </p:nvPr>
        </p:nvSpPr>
        <p:spPr>
          <a:xfrm>
            <a:off x="1141412" y="1828800"/>
            <a:ext cx="9905999" cy="4557713"/>
          </a:xfrm>
        </p:spPr>
        <p:txBody>
          <a:bodyPr>
            <a:normAutofit fontScale="70000" lnSpcReduction="20000"/>
          </a:bodyPr>
          <a:lstStyle/>
          <a:p>
            <a:pPr marL="0" indent="0">
              <a:buNone/>
            </a:pPr>
            <a:r>
              <a:rPr lang="en-US" i="1" dirty="0"/>
              <a:t>Post-conditions</a:t>
            </a:r>
          </a:p>
          <a:p>
            <a:r>
              <a:rPr lang="en-US" dirty="0"/>
              <a:t>Successful Completion</a:t>
            </a:r>
          </a:p>
          <a:p>
            <a:pPr marL="0" indent="0">
              <a:buNone/>
            </a:pPr>
            <a:r>
              <a:rPr lang="en-US" dirty="0"/>
              <a:t>	The user has received their cash and the internal logs have been updated</a:t>
            </a:r>
          </a:p>
          <a:p>
            <a:r>
              <a:rPr lang="en-US" dirty="0"/>
              <a:t>Failure Condition</a:t>
            </a:r>
          </a:p>
          <a:p>
            <a:pPr marL="0" indent="0">
              <a:buNone/>
            </a:pPr>
            <a:r>
              <a:rPr lang="en-US" dirty="0"/>
              <a:t>	The logs have been updated accordingly</a:t>
            </a:r>
          </a:p>
          <a:p>
            <a:pPr marL="0" indent="0">
              <a:buNone/>
            </a:pPr>
            <a:r>
              <a:rPr lang="en-US" i="1" dirty="0"/>
              <a:t>Special Requirements</a:t>
            </a:r>
          </a:p>
          <a:p>
            <a:r>
              <a:rPr lang="en-US" dirty="0"/>
              <a:t>[SpReq:WC-1] The ATM shall support localizations for all major European languages.</a:t>
            </a:r>
          </a:p>
          <a:p>
            <a:r>
              <a:rPr lang="en-US" dirty="0"/>
              <a:t>[SpReq:WC-2] The ATM shall keep a log, including date and time, of all complete and incomplete transactions with the Bank</a:t>
            </a:r>
          </a:p>
          <a:p>
            <a:endParaRPr lang="en-US" dirty="0"/>
          </a:p>
        </p:txBody>
      </p:sp>
    </p:spTree>
    <p:extLst>
      <p:ext uri="{BB962C8B-B14F-4D97-AF65-F5344CB8AC3E}">
        <p14:creationId xmlns:p14="http://schemas.microsoft.com/office/powerpoint/2010/main" val="1064669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0747-8E24-984B-B4AC-674529DE17BF}"/>
              </a:ext>
            </a:extLst>
          </p:cNvPr>
          <p:cNvSpPr>
            <a:spLocks noGrp="1"/>
          </p:cNvSpPr>
          <p:nvPr>
            <p:ph type="title"/>
          </p:nvPr>
        </p:nvSpPr>
        <p:spPr/>
        <p:txBody>
          <a:bodyPr/>
          <a:lstStyle/>
          <a:p>
            <a:r>
              <a:rPr lang="en-US" dirty="0"/>
              <a:t>Use cases - advice</a:t>
            </a:r>
          </a:p>
        </p:txBody>
      </p:sp>
      <p:sp>
        <p:nvSpPr>
          <p:cNvPr id="3" name="Content Placeholder 2">
            <a:extLst>
              <a:ext uri="{FF2B5EF4-FFF2-40B4-BE49-F238E27FC236}">
                <a16:creationId xmlns:a16="http://schemas.microsoft.com/office/drawing/2014/main" id="{4622372C-C7C3-C84E-9063-C2F8D7361F40}"/>
              </a:ext>
            </a:extLst>
          </p:cNvPr>
          <p:cNvSpPr>
            <a:spLocks noGrp="1"/>
          </p:cNvSpPr>
          <p:nvPr>
            <p:ph idx="1"/>
          </p:nvPr>
        </p:nvSpPr>
        <p:spPr/>
        <p:txBody>
          <a:bodyPr>
            <a:normAutofit/>
          </a:bodyPr>
          <a:lstStyle/>
          <a:p>
            <a:r>
              <a:rPr lang="en-US" dirty="0"/>
              <a:t>Don't think about implementation or user interfaces</a:t>
            </a:r>
          </a:p>
          <a:p>
            <a:r>
              <a:rPr lang="en-US" dirty="0"/>
              <a:t>Do think about user experience</a:t>
            </a:r>
          </a:p>
          <a:p>
            <a:r>
              <a:rPr lang="en-US" dirty="0"/>
              <a:t>Keep the writing as simple as possible - you're not writing a novel or academic textbook, but a piece of text that should be as unambiguous as possible</a:t>
            </a:r>
          </a:p>
        </p:txBody>
      </p:sp>
    </p:spTree>
    <p:extLst>
      <p:ext uri="{BB962C8B-B14F-4D97-AF65-F5344CB8AC3E}">
        <p14:creationId xmlns:p14="http://schemas.microsoft.com/office/powerpoint/2010/main" val="15359108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EF15-8507-2A49-B698-6C84157AF2E0}"/>
              </a:ext>
            </a:extLst>
          </p:cNvPr>
          <p:cNvSpPr>
            <a:spLocks noGrp="1"/>
          </p:cNvSpPr>
          <p:nvPr>
            <p:ph type="title"/>
          </p:nvPr>
        </p:nvSpPr>
        <p:spPr/>
        <p:txBody>
          <a:bodyPr/>
          <a:lstStyle/>
          <a:p>
            <a:r>
              <a:rPr lang="en-US" dirty="0"/>
              <a:t>Use cases - diagrams</a:t>
            </a:r>
          </a:p>
        </p:txBody>
      </p:sp>
      <p:sp>
        <p:nvSpPr>
          <p:cNvPr id="3" name="Content Placeholder 2">
            <a:extLst>
              <a:ext uri="{FF2B5EF4-FFF2-40B4-BE49-F238E27FC236}">
                <a16:creationId xmlns:a16="http://schemas.microsoft.com/office/drawing/2014/main" id="{01BA1599-4F73-A646-A282-AB3AA76929F7}"/>
              </a:ext>
            </a:extLst>
          </p:cNvPr>
          <p:cNvSpPr>
            <a:spLocks noGrp="1"/>
          </p:cNvSpPr>
          <p:nvPr>
            <p:ph idx="1"/>
          </p:nvPr>
        </p:nvSpPr>
        <p:spPr/>
        <p:txBody>
          <a:bodyPr/>
          <a:lstStyle/>
          <a:p>
            <a:r>
              <a:rPr lang="en-US" dirty="0"/>
              <a:t>Sometimes it can be useful to visualize which actors interact during certain use cases</a:t>
            </a:r>
          </a:p>
          <a:p>
            <a:r>
              <a:rPr lang="en-US" dirty="0"/>
              <a:t>In that case, it can help to draw UML use case diagrams</a:t>
            </a:r>
          </a:p>
        </p:txBody>
      </p:sp>
    </p:spTree>
    <p:extLst>
      <p:ext uri="{BB962C8B-B14F-4D97-AF65-F5344CB8AC3E}">
        <p14:creationId xmlns:p14="http://schemas.microsoft.com/office/powerpoint/2010/main" val="2413876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F9D3-0CC7-194B-87D2-A25359B1A872}"/>
              </a:ext>
            </a:extLst>
          </p:cNvPr>
          <p:cNvSpPr>
            <a:spLocks noGrp="1"/>
          </p:cNvSpPr>
          <p:nvPr>
            <p:ph type="title"/>
          </p:nvPr>
        </p:nvSpPr>
        <p:spPr/>
        <p:txBody>
          <a:bodyPr/>
          <a:lstStyle/>
          <a:p>
            <a:r>
              <a:rPr lang="en-US" dirty="0"/>
              <a:t>UML Use case example</a:t>
            </a:r>
          </a:p>
        </p:txBody>
      </p:sp>
      <p:pic>
        <p:nvPicPr>
          <p:cNvPr id="4" name="Picture 3">
            <a:extLst>
              <a:ext uri="{FF2B5EF4-FFF2-40B4-BE49-F238E27FC236}">
                <a16:creationId xmlns:a16="http://schemas.microsoft.com/office/drawing/2014/main" id="{ABD78112-798A-1A4C-88BD-03B12EDADE0F}"/>
              </a:ext>
            </a:extLst>
          </p:cNvPr>
          <p:cNvPicPr>
            <a:picLocks noChangeAspect="1"/>
          </p:cNvPicPr>
          <p:nvPr/>
        </p:nvPicPr>
        <p:blipFill>
          <a:blip r:embed="rId2"/>
          <a:stretch>
            <a:fillRect/>
          </a:stretch>
        </p:blipFill>
        <p:spPr>
          <a:xfrm>
            <a:off x="2355850" y="1981049"/>
            <a:ext cx="7793182" cy="3491064"/>
          </a:xfrm>
          <a:prstGeom prst="rect">
            <a:avLst/>
          </a:prstGeom>
          <a:solidFill>
            <a:schemeClr val="accent2">
              <a:lumMod val="20000"/>
              <a:lumOff val="80000"/>
            </a:schemeClr>
          </a:solidFill>
        </p:spPr>
      </p:pic>
    </p:spTree>
    <p:extLst>
      <p:ext uri="{BB962C8B-B14F-4D97-AF65-F5344CB8AC3E}">
        <p14:creationId xmlns:p14="http://schemas.microsoft.com/office/powerpoint/2010/main" val="60751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5287A0-393B-7C42-AC6B-31E2C8B9E3E6}"/>
              </a:ext>
            </a:extLst>
          </p:cNvPr>
          <p:cNvPicPr>
            <a:picLocks noChangeAspect="1"/>
          </p:cNvPicPr>
          <p:nvPr/>
        </p:nvPicPr>
        <p:blipFill>
          <a:blip r:embed="rId2"/>
          <a:stretch>
            <a:fillRect/>
          </a:stretch>
        </p:blipFill>
        <p:spPr>
          <a:xfrm>
            <a:off x="1100137" y="417512"/>
            <a:ext cx="10406837" cy="6097588"/>
          </a:xfrm>
          <a:prstGeom prst="rect">
            <a:avLst/>
          </a:prstGeom>
          <a:solidFill>
            <a:schemeClr val="accent2">
              <a:lumMod val="20000"/>
              <a:lumOff val="80000"/>
            </a:schemeClr>
          </a:solidFill>
        </p:spPr>
      </p:pic>
    </p:spTree>
    <p:extLst>
      <p:ext uri="{BB962C8B-B14F-4D97-AF65-F5344CB8AC3E}">
        <p14:creationId xmlns:p14="http://schemas.microsoft.com/office/powerpoint/2010/main" val="121323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A711-1823-C149-BA99-4ADCC4A3C8F8}"/>
              </a:ext>
            </a:extLst>
          </p:cNvPr>
          <p:cNvSpPr>
            <a:spLocks noGrp="1"/>
          </p:cNvSpPr>
          <p:nvPr>
            <p:ph type="title"/>
          </p:nvPr>
        </p:nvSpPr>
        <p:spPr/>
        <p:txBody>
          <a:bodyPr/>
          <a:lstStyle/>
          <a:p>
            <a:r>
              <a:rPr lang="en-US" dirty="0"/>
              <a:t>Requirements - definition</a:t>
            </a:r>
          </a:p>
        </p:txBody>
      </p:sp>
      <p:sp>
        <p:nvSpPr>
          <p:cNvPr id="3" name="Content Placeholder 2">
            <a:extLst>
              <a:ext uri="{FF2B5EF4-FFF2-40B4-BE49-F238E27FC236}">
                <a16:creationId xmlns:a16="http://schemas.microsoft.com/office/drawing/2014/main" id="{DA2160AB-4BEE-C949-949D-CFAEFE5D8E07}"/>
              </a:ext>
            </a:extLst>
          </p:cNvPr>
          <p:cNvSpPr>
            <a:spLocks noGrp="1"/>
          </p:cNvSpPr>
          <p:nvPr>
            <p:ph idx="1"/>
          </p:nvPr>
        </p:nvSpPr>
        <p:spPr>
          <a:xfrm>
            <a:off x="1141412" y="2249487"/>
            <a:ext cx="9905999" cy="3920086"/>
          </a:xfrm>
        </p:spPr>
        <p:txBody>
          <a:bodyPr>
            <a:normAutofit fontScale="77500" lnSpcReduction="20000"/>
          </a:bodyPr>
          <a:lstStyle/>
          <a:p>
            <a:r>
              <a:rPr lang="en-US" dirty="0"/>
              <a:t>A requirement is a feature that a system must have or a constraint it must satisfy to be accepted by the client</a:t>
            </a:r>
          </a:p>
          <a:p>
            <a:r>
              <a:rPr lang="en-US" dirty="0"/>
              <a:t>Requirements engineering is the process of identifying and defining the requirements of a software system</a:t>
            </a:r>
          </a:p>
          <a:p>
            <a:r>
              <a:rPr lang="en-US" dirty="0"/>
              <a:t>Requirements engineering is a cyclic process:</a:t>
            </a:r>
          </a:p>
          <a:p>
            <a:pPr marL="971550" lvl="1" indent="-514350">
              <a:buFont typeface="+mj-lt"/>
              <a:buAutoNum type="arabicPeriod"/>
            </a:pPr>
            <a:r>
              <a:rPr lang="en-US" dirty="0"/>
              <a:t>Elicitation</a:t>
            </a:r>
          </a:p>
          <a:p>
            <a:pPr marL="971550" lvl="1" indent="-514350">
              <a:buFont typeface="+mj-lt"/>
              <a:buAutoNum type="arabicPeriod"/>
            </a:pPr>
            <a:r>
              <a:rPr lang="en-US" dirty="0"/>
              <a:t>Specification (e.g. use cases, scenarios)</a:t>
            </a:r>
          </a:p>
          <a:p>
            <a:pPr marL="971550" lvl="1" indent="-514350">
              <a:buFont typeface="+mj-lt"/>
              <a:buAutoNum type="arabicPeriod"/>
            </a:pPr>
            <a:r>
              <a:rPr lang="en-US" dirty="0"/>
              <a:t>Validation and verification</a:t>
            </a:r>
          </a:p>
          <a:p>
            <a:pPr marL="971550" lvl="1" indent="-514350">
              <a:buFont typeface="+mj-lt"/>
              <a:buAutoNum type="arabicPeriod"/>
            </a:pPr>
            <a:r>
              <a:rPr lang="en-US" dirty="0"/>
              <a:t>Negotiation</a:t>
            </a:r>
          </a:p>
        </p:txBody>
      </p:sp>
    </p:spTree>
    <p:extLst>
      <p:ext uri="{BB962C8B-B14F-4D97-AF65-F5344CB8AC3E}">
        <p14:creationId xmlns:p14="http://schemas.microsoft.com/office/powerpoint/2010/main" val="2310588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2D59-3BCE-2842-A0A6-57CA4160C150}"/>
              </a:ext>
            </a:extLst>
          </p:cNvPr>
          <p:cNvSpPr>
            <a:spLocks noGrp="1"/>
          </p:cNvSpPr>
          <p:nvPr>
            <p:ph type="title"/>
          </p:nvPr>
        </p:nvSpPr>
        <p:spPr/>
        <p:txBody>
          <a:bodyPr/>
          <a:lstStyle/>
          <a:p>
            <a:r>
              <a:rPr lang="en-US" dirty="0"/>
              <a:t>Elements of UML Use case diagrams</a:t>
            </a:r>
          </a:p>
        </p:txBody>
      </p:sp>
      <p:pic>
        <p:nvPicPr>
          <p:cNvPr id="4" name="Picture 3">
            <a:extLst>
              <a:ext uri="{FF2B5EF4-FFF2-40B4-BE49-F238E27FC236}">
                <a16:creationId xmlns:a16="http://schemas.microsoft.com/office/drawing/2014/main" id="{112110A4-DF63-334D-8283-690BEBBCD0A2}"/>
              </a:ext>
            </a:extLst>
          </p:cNvPr>
          <p:cNvPicPr>
            <a:picLocks noChangeAspect="1"/>
          </p:cNvPicPr>
          <p:nvPr/>
        </p:nvPicPr>
        <p:blipFill>
          <a:blip r:embed="rId2"/>
          <a:stretch>
            <a:fillRect/>
          </a:stretch>
        </p:blipFill>
        <p:spPr>
          <a:xfrm>
            <a:off x="2695574" y="1803399"/>
            <a:ext cx="6548438" cy="4462639"/>
          </a:xfrm>
          <a:prstGeom prst="rect">
            <a:avLst/>
          </a:prstGeom>
          <a:solidFill>
            <a:schemeClr val="accent2">
              <a:lumMod val="20000"/>
              <a:lumOff val="80000"/>
            </a:schemeClr>
          </a:solidFill>
        </p:spPr>
      </p:pic>
    </p:spTree>
    <p:extLst>
      <p:ext uri="{BB962C8B-B14F-4D97-AF65-F5344CB8AC3E}">
        <p14:creationId xmlns:p14="http://schemas.microsoft.com/office/powerpoint/2010/main" val="3405027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BF75-C9E5-7844-8B8F-D9FD1C059D45}"/>
              </a:ext>
            </a:extLst>
          </p:cNvPr>
          <p:cNvSpPr>
            <a:spLocks noGrp="1"/>
          </p:cNvSpPr>
          <p:nvPr>
            <p:ph type="title"/>
          </p:nvPr>
        </p:nvSpPr>
        <p:spPr/>
        <p:txBody>
          <a:bodyPr/>
          <a:lstStyle/>
          <a:p>
            <a:r>
              <a:rPr lang="en-US" dirty="0"/>
              <a:t>Diagrams</a:t>
            </a:r>
          </a:p>
        </p:txBody>
      </p:sp>
      <p:sp>
        <p:nvSpPr>
          <p:cNvPr id="3" name="Content Placeholder 2">
            <a:extLst>
              <a:ext uri="{FF2B5EF4-FFF2-40B4-BE49-F238E27FC236}">
                <a16:creationId xmlns:a16="http://schemas.microsoft.com/office/drawing/2014/main" id="{6EBA435E-EB6B-6942-8A81-4F7B95BD69BA}"/>
              </a:ext>
            </a:extLst>
          </p:cNvPr>
          <p:cNvSpPr>
            <a:spLocks noGrp="1"/>
          </p:cNvSpPr>
          <p:nvPr>
            <p:ph idx="1"/>
          </p:nvPr>
        </p:nvSpPr>
        <p:spPr>
          <a:xfrm>
            <a:off x="1141412" y="1885951"/>
            <a:ext cx="9905999" cy="4443412"/>
          </a:xfrm>
        </p:spPr>
        <p:txBody>
          <a:bodyPr>
            <a:normAutofit fontScale="85000" lnSpcReduction="20000"/>
          </a:bodyPr>
          <a:lstStyle/>
          <a:p>
            <a:r>
              <a:rPr lang="en-US" dirty="0"/>
              <a:t>Actors may be users, other stakeholders, or even software systems</a:t>
            </a:r>
          </a:p>
          <a:p>
            <a:r>
              <a:rPr lang="en-US" dirty="0"/>
              <a:t>You may want to organize actors or use cases into system boxes</a:t>
            </a:r>
          </a:p>
          <a:p>
            <a:r>
              <a:rPr lang="en-US" dirty="0"/>
              <a:t>You can re-use use cases using the </a:t>
            </a:r>
            <a:r>
              <a:rPr lang="en-US" dirty="0">
                <a:latin typeface="Courier New" panose="02070309020205020404" pitchFamily="49" charset="0"/>
                <a:cs typeface="Courier New" panose="02070309020205020404" pitchFamily="49" charset="0"/>
              </a:rPr>
              <a:t>&lt;&lt;uses&gt;&gt; </a:t>
            </a:r>
            <a:r>
              <a:rPr lang="en-US" dirty="0"/>
              <a:t>arrows – for instance, both cash withdrawal and changing your PIN code require some form of authentication</a:t>
            </a:r>
          </a:p>
          <a:p>
            <a:r>
              <a:rPr lang="en-US" dirty="0"/>
              <a:t>You may want to identify special cases of a given use case, using </a:t>
            </a:r>
            <a:r>
              <a:rPr lang="en-US" dirty="0">
                <a:latin typeface="Courier New" panose="02070309020205020404" pitchFamily="49" charset="0"/>
                <a:cs typeface="Courier New" panose="02070309020205020404" pitchFamily="49" charset="0"/>
              </a:rPr>
              <a:t>&lt;&lt;extends&gt;&gt; </a:t>
            </a:r>
            <a:r>
              <a:rPr lang="en-US" dirty="0"/>
              <a:t>arrows - for example, to distinguish Assign Window Seat and Assign Aisle Seat are both extensions of the Assign Seat use case</a:t>
            </a:r>
          </a:p>
        </p:txBody>
      </p:sp>
    </p:spTree>
    <p:extLst>
      <p:ext uri="{BB962C8B-B14F-4D97-AF65-F5344CB8AC3E}">
        <p14:creationId xmlns:p14="http://schemas.microsoft.com/office/powerpoint/2010/main" val="650063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106515-9581-5F43-8386-06584E0574B2}"/>
              </a:ext>
            </a:extLst>
          </p:cNvPr>
          <p:cNvPicPr>
            <a:picLocks noChangeAspect="1"/>
          </p:cNvPicPr>
          <p:nvPr/>
        </p:nvPicPr>
        <p:blipFill>
          <a:blip r:embed="rId2"/>
          <a:stretch>
            <a:fillRect/>
          </a:stretch>
        </p:blipFill>
        <p:spPr>
          <a:xfrm>
            <a:off x="2282825" y="935038"/>
            <a:ext cx="7191340" cy="4808538"/>
          </a:xfrm>
          <a:prstGeom prst="rect">
            <a:avLst/>
          </a:prstGeom>
          <a:solidFill>
            <a:schemeClr val="accent2">
              <a:lumMod val="20000"/>
              <a:lumOff val="80000"/>
            </a:schemeClr>
          </a:solidFill>
        </p:spPr>
      </p:pic>
    </p:spTree>
    <p:extLst>
      <p:ext uri="{BB962C8B-B14F-4D97-AF65-F5344CB8AC3E}">
        <p14:creationId xmlns:p14="http://schemas.microsoft.com/office/powerpoint/2010/main" val="26376787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60B3-6727-2849-B69B-1078575A0CC6}"/>
              </a:ext>
            </a:extLst>
          </p:cNvPr>
          <p:cNvSpPr>
            <a:spLocks noGrp="1"/>
          </p:cNvSpPr>
          <p:nvPr>
            <p:ph type="title"/>
          </p:nvPr>
        </p:nvSpPr>
        <p:spPr/>
        <p:txBody>
          <a:bodyPr/>
          <a:lstStyle/>
          <a:p>
            <a:r>
              <a:rPr lang="en-US" dirty="0"/>
              <a:t>Detailed view</a:t>
            </a:r>
          </a:p>
        </p:txBody>
      </p:sp>
      <p:pic>
        <p:nvPicPr>
          <p:cNvPr id="4" name="Picture 3">
            <a:extLst>
              <a:ext uri="{FF2B5EF4-FFF2-40B4-BE49-F238E27FC236}">
                <a16:creationId xmlns:a16="http://schemas.microsoft.com/office/drawing/2014/main" id="{36FAB8AA-2ABE-C546-8ECC-AB6ECF183F57}"/>
              </a:ext>
            </a:extLst>
          </p:cNvPr>
          <p:cNvPicPr>
            <a:picLocks noChangeAspect="1"/>
          </p:cNvPicPr>
          <p:nvPr/>
        </p:nvPicPr>
        <p:blipFill>
          <a:blip r:embed="rId2"/>
          <a:stretch>
            <a:fillRect/>
          </a:stretch>
        </p:blipFill>
        <p:spPr>
          <a:xfrm>
            <a:off x="2458243" y="1752599"/>
            <a:ext cx="7272338" cy="4877257"/>
          </a:xfrm>
          <a:prstGeom prst="rect">
            <a:avLst/>
          </a:prstGeom>
          <a:solidFill>
            <a:schemeClr val="accent2">
              <a:lumMod val="20000"/>
              <a:lumOff val="80000"/>
            </a:schemeClr>
          </a:solidFill>
        </p:spPr>
      </p:pic>
    </p:spTree>
    <p:extLst>
      <p:ext uri="{BB962C8B-B14F-4D97-AF65-F5344CB8AC3E}">
        <p14:creationId xmlns:p14="http://schemas.microsoft.com/office/powerpoint/2010/main" val="32131106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CDBE-2E70-724D-85E8-D5D4FA56F133}"/>
              </a:ext>
            </a:extLst>
          </p:cNvPr>
          <p:cNvSpPr>
            <a:spLocks noGrp="1"/>
          </p:cNvSpPr>
          <p:nvPr>
            <p:ph type="title"/>
          </p:nvPr>
        </p:nvSpPr>
        <p:spPr/>
        <p:txBody>
          <a:bodyPr/>
          <a:lstStyle/>
          <a:p>
            <a:r>
              <a:rPr lang="en-US" dirty="0"/>
              <a:t>Requirement verification and validation</a:t>
            </a:r>
          </a:p>
        </p:txBody>
      </p:sp>
      <p:sp>
        <p:nvSpPr>
          <p:cNvPr id="3" name="Content Placeholder 2">
            <a:extLst>
              <a:ext uri="{FF2B5EF4-FFF2-40B4-BE49-F238E27FC236}">
                <a16:creationId xmlns:a16="http://schemas.microsoft.com/office/drawing/2014/main" id="{845C509E-A556-DC4E-A7B5-657484E0A376}"/>
              </a:ext>
            </a:extLst>
          </p:cNvPr>
          <p:cNvSpPr>
            <a:spLocks noGrp="1"/>
          </p:cNvSpPr>
          <p:nvPr>
            <p:ph idx="1"/>
          </p:nvPr>
        </p:nvSpPr>
        <p:spPr/>
        <p:txBody>
          <a:bodyPr>
            <a:normAutofit lnSpcReduction="10000"/>
          </a:bodyPr>
          <a:lstStyle/>
          <a:p>
            <a:r>
              <a:rPr lang="en-US" i="1" dirty="0"/>
              <a:t>Requirements validation </a:t>
            </a:r>
            <a:r>
              <a:rPr lang="en-US" dirty="0"/>
              <a:t>is concerned with checking the requirements document for consistency, completeness, and accuracy</a:t>
            </a:r>
          </a:p>
          <a:p>
            <a:r>
              <a:rPr lang="en-US" i="1" dirty="0"/>
              <a:t>Requirements verification </a:t>
            </a:r>
            <a:r>
              <a:rPr lang="en-US" dirty="0"/>
              <a:t>is a mathematical analysis, possibly automated, of formal specifications for consistency</a:t>
            </a:r>
          </a:p>
          <a:p>
            <a:endParaRPr lang="en-US" dirty="0"/>
          </a:p>
        </p:txBody>
      </p:sp>
    </p:spTree>
    <p:extLst>
      <p:ext uri="{BB962C8B-B14F-4D97-AF65-F5344CB8AC3E}">
        <p14:creationId xmlns:p14="http://schemas.microsoft.com/office/powerpoint/2010/main" val="574573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5050-3463-C740-900C-D76ADA24464A}"/>
              </a:ext>
            </a:extLst>
          </p:cNvPr>
          <p:cNvSpPr>
            <a:spLocks noGrp="1"/>
          </p:cNvSpPr>
          <p:nvPr>
            <p:ph type="title"/>
          </p:nvPr>
        </p:nvSpPr>
        <p:spPr/>
        <p:txBody>
          <a:bodyPr/>
          <a:lstStyle/>
          <a:p>
            <a:r>
              <a:rPr lang="en-US" dirty="0"/>
              <a:t>Techniques</a:t>
            </a:r>
          </a:p>
        </p:txBody>
      </p:sp>
      <p:sp>
        <p:nvSpPr>
          <p:cNvPr id="3" name="Content Placeholder 2">
            <a:extLst>
              <a:ext uri="{FF2B5EF4-FFF2-40B4-BE49-F238E27FC236}">
                <a16:creationId xmlns:a16="http://schemas.microsoft.com/office/drawing/2014/main" id="{BB73D7F4-CC61-5441-8535-0A3721B4054C}"/>
              </a:ext>
            </a:extLst>
          </p:cNvPr>
          <p:cNvSpPr>
            <a:spLocks noGrp="1"/>
          </p:cNvSpPr>
          <p:nvPr>
            <p:ph idx="1"/>
          </p:nvPr>
        </p:nvSpPr>
        <p:spPr/>
        <p:txBody>
          <a:bodyPr>
            <a:normAutofit/>
          </a:bodyPr>
          <a:lstStyle/>
          <a:p>
            <a:pPr marL="0" indent="0">
              <a:buNone/>
            </a:pPr>
            <a:r>
              <a:rPr lang="en-US" dirty="0"/>
              <a:t>You need to interact with users and customers to validate your requirements</a:t>
            </a:r>
          </a:p>
          <a:p>
            <a:r>
              <a:rPr lang="en-US" dirty="0"/>
              <a:t>Reviews, checklists, discussion</a:t>
            </a:r>
          </a:p>
          <a:p>
            <a:r>
              <a:rPr lang="en-US" dirty="0"/>
              <a:t>Prototypes</a:t>
            </a:r>
          </a:p>
          <a:p>
            <a:r>
              <a:rPr lang="en-US" dirty="0"/>
              <a:t>Animations</a:t>
            </a:r>
          </a:p>
          <a:p>
            <a:endParaRPr lang="en-US" dirty="0"/>
          </a:p>
        </p:txBody>
      </p:sp>
    </p:spTree>
    <p:extLst>
      <p:ext uri="{BB962C8B-B14F-4D97-AF65-F5344CB8AC3E}">
        <p14:creationId xmlns:p14="http://schemas.microsoft.com/office/powerpoint/2010/main" val="20762236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BFE5-D4BF-274E-9EA0-B6A255E5C740}"/>
              </a:ext>
            </a:extLst>
          </p:cNvPr>
          <p:cNvSpPr>
            <a:spLocks noGrp="1"/>
          </p:cNvSpPr>
          <p:nvPr>
            <p:ph type="title"/>
          </p:nvPr>
        </p:nvSpPr>
        <p:spPr/>
        <p:txBody>
          <a:bodyPr/>
          <a:lstStyle/>
          <a:p>
            <a:r>
              <a:rPr lang="en-US" dirty="0"/>
              <a:t>Requirements negotiation</a:t>
            </a:r>
          </a:p>
        </p:txBody>
      </p:sp>
      <p:sp>
        <p:nvSpPr>
          <p:cNvPr id="3" name="Content Placeholder 2">
            <a:extLst>
              <a:ext uri="{FF2B5EF4-FFF2-40B4-BE49-F238E27FC236}">
                <a16:creationId xmlns:a16="http://schemas.microsoft.com/office/drawing/2014/main" id="{94E553E9-47BE-9A4B-9568-90DE3EC72149}"/>
              </a:ext>
            </a:extLst>
          </p:cNvPr>
          <p:cNvSpPr>
            <a:spLocks noGrp="1"/>
          </p:cNvSpPr>
          <p:nvPr>
            <p:ph idx="1"/>
          </p:nvPr>
        </p:nvSpPr>
        <p:spPr/>
        <p:txBody>
          <a:bodyPr>
            <a:normAutofit fontScale="92500" lnSpcReduction="10000"/>
          </a:bodyPr>
          <a:lstStyle/>
          <a:p>
            <a:r>
              <a:rPr lang="en-US" dirty="0"/>
              <a:t>Usually, there are constraints that limit the functionality that can be delivered (time, money, resources) . . .</a:t>
            </a:r>
          </a:p>
          <a:p>
            <a:r>
              <a:rPr lang="en-US" dirty="0"/>
              <a:t>. . . or there are conflicting views on requirements between different stakeholders</a:t>
            </a:r>
          </a:p>
          <a:p>
            <a:r>
              <a:rPr lang="en-US" dirty="0"/>
              <a:t>To establish a sensible set of requirements requires </a:t>
            </a:r>
            <a:r>
              <a:rPr lang="en-US" i="1" dirty="0"/>
              <a:t>negotiation</a:t>
            </a:r>
            <a:r>
              <a:rPr lang="en-US" dirty="0"/>
              <a:t> with your customer</a:t>
            </a:r>
          </a:p>
        </p:txBody>
      </p:sp>
    </p:spTree>
    <p:extLst>
      <p:ext uri="{BB962C8B-B14F-4D97-AF65-F5344CB8AC3E}">
        <p14:creationId xmlns:p14="http://schemas.microsoft.com/office/powerpoint/2010/main" val="21105710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132F-3ACD-1545-8684-B57AEF155395}"/>
              </a:ext>
            </a:extLst>
          </p:cNvPr>
          <p:cNvSpPr>
            <a:spLocks noGrp="1"/>
          </p:cNvSpPr>
          <p:nvPr>
            <p:ph type="title"/>
          </p:nvPr>
        </p:nvSpPr>
        <p:spPr/>
        <p:txBody>
          <a:bodyPr/>
          <a:lstStyle/>
          <a:p>
            <a:r>
              <a:rPr lang="en-US" dirty="0"/>
              <a:t>Back to UP – example planning</a:t>
            </a:r>
          </a:p>
        </p:txBody>
      </p:sp>
      <p:sp>
        <p:nvSpPr>
          <p:cNvPr id="3" name="Content Placeholder 2">
            <a:extLst>
              <a:ext uri="{FF2B5EF4-FFF2-40B4-BE49-F238E27FC236}">
                <a16:creationId xmlns:a16="http://schemas.microsoft.com/office/drawing/2014/main" id="{7CEB6192-B937-E340-B19D-AA88EF9C9CE2}"/>
              </a:ext>
            </a:extLst>
          </p:cNvPr>
          <p:cNvSpPr>
            <a:spLocks noGrp="1"/>
          </p:cNvSpPr>
          <p:nvPr>
            <p:ph idx="1"/>
          </p:nvPr>
        </p:nvSpPr>
        <p:spPr>
          <a:xfrm>
            <a:off x="1141412" y="2249487"/>
            <a:ext cx="9905999" cy="4137026"/>
          </a:xfrm>
        </p:spPr>
        <p:txBody>
          <a:bodyPr>
            <a:normAutofit fontScale="62500" lnSpcReduction="20000"/>
          </a:bodyPr>
          <a:lstStyle/>
          <a:p>
            <a:pPr marL="0" indent="0">
              <a:buNone/>
            </a:pPr>
            <a:r>
              <a:rPr lang="en-US" i="1" dirty="0"/>
              <a:t>Inception</a:t>
            </a:r>
          </a:p>
          <a:p>
            <a:r>
              <a:rPr lang="en-US" dirty="0"/>
              <a:t>start with a two day workshop with all stakeholders aimed at making an inventory of use cases, and writing a brief description of each one</a:t>
            </a:r>
          </a:p>
          <a:p>
            <a:pPr marL="0" indent="0">
              <a:buNone/>
            </a:pPr>
            <a:r>
              <a:rPr lang="en-US" i="1" dirty="0"/>
              <a:t>Elaboration (first iteration)</a:t>
            </a:r>
          </a:p>
          <a:p>
            <a:r>
              <a:rPr lang="en-US" dirty="0"/>
              <a:t>work out key use cases in greater detail and discuss these with the client</a:t>
            </a:r>
          </a:p>
          <a:p>
            <a:r>
              <a:rPr lang="en-US" dirty="0"/>
              <a:t>design high-risk architectural components</a:t>
            </a:r>
          </a:p>
          <a:p>
            <a:r>
              <a:rPr lang="en-US" dirty="0"/>
              <a:t>start implementation</a:t>
            </a:r>
          </a:p>
          <a:p>
            <a:pPr marL="0" indent="0">
              <a:buNone/>
            </a:pPr>
            <a:r>
              <a:rPr lang="en-US" dirty="0"/>
              <a:t>As iterations proceed, more use cases are developed, together with the prototype system. There are regular checks with the customer to check that they agree with existing requirements and the prototype system.</a:t>
            </a:r>
          </a:p>
        </p:txBody>
      </p:sp>
    </p:spTree>
    <p:extLst>
      <p:ext uri="{BB962C8B-B14F-4D97-AF65-F5344CB8AC3E}">
        <p14:creationId xmlns:p14="http://schemas.microsoft.com/office/powerpoint/2010/main" val="15361882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9BD1-9A69-1445-8806-C1DA057BA190}"/>
              </a:ext>
            </a:extLst>
          </p:cNvPr>
          <p:cNvSpPr>
            <a:spLocks noGrp="1"/>
          </p:cNvSpPr>
          <p:nvPr>
            <p:ph type="title"/>
          </p:nvPr>
        </p:nvSpPr>
        <p:spPr/>
        <p:txBody>
          <a:bodyPr/>
          <a:lstStyle/>
          <a:p>
            <a:r>
              <a:rPr lang="en-US" dirty="0"/>
              <a:t>Epilog</a:t>
            </a:r>
          </a:p>
        </p:txBody>
      </p:sp>
      <p:sp>
        <p:nvSpPr>
          <p:cNvPr id="3" name="Content Placeholder 2">
            <a:extLst>
              <a:ext uri="{FF2B5EF4-FFF2-40B4-BE49-F238E27FC236}">
                <a16:creationId xmlns:a16="http://schemas.microsoft.com/office/drawing/2014/main" id="{E1963F7A-15E3-4B40-9079-59CBEF9C54FB}"/>
              </a:ext>
            </a:extLst>
          </p:cNvPr>
          <p:cNvSpPr>
            <a:spLocks noGrp="1"/>
          </p:cNvSpPr>
          <p:nvPr>
            <p:ph idx="1"/>
          </p:nvPr>
        </p:nvSpPr>
        <p:spPr/>
        <p:txBody>
          <a:bodyPr>
            <a:normAutofit lnSpcReduction="10000"/>
          </a:bodyPr>
          <a:lstStyle/>
          <a:p>
            <a:r>
              <a:rPr lang="en-US" dirty="0"/>
              <a:t>How can I manage the process of constructing complex software?</a:t>
            </a:r>
          </a:p>
          <a:p>
            <a:pPr lvl="1"/>
            <a:r>
              <a:rPr lang="en-US" dirty="0"/>
              <a:t>Use the Rational Unified Process, or any other software development process</a:t>
            </a:r>
          </a:p>
          <a:p>
            <a:r>
              <a:rPr lang="en-US" dirty="0"/>
              <a:t>How do I know what the customer wants?</a:t>
            </a:r>
          </a:p>
          <a:p>
            <a:pPr lvl="1"/>
            <a:r>
              <a:rPr lang="en-US" dirty="0"/>
              <a:t>Write use cases and requirements documents</a:t>
            </a:r>
          </a:p>
          <a:p>
            <a:endParaRPr lang="en-US" dirty="0"/>
          </a:p>
        </p:txBody>
      </p:sp>
    </p:spTree>
    <p:extLst>
      <p:ext uri="{BB962C8B-B14F-4D97-AF65-F5344CB8AC3E}">
        <p14:creationId xmlns:p14="http://schemas.microsoft.com/office/powerpoint/2010/main" val="438493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AC05-20D6-7F46-8F1C-C965B2D5617F}"/>
              </a:ext>
            </a:extLst>
          </p:cNvPr>
          <p:cNvSpPr>
            <a:spLocks noGrp="1"/>
          </p:cNvSpPr>
          <p:nvPr>
            <p:ph type="title"/>
          </p:nvPr>
        </p:nvSpPr>
        <p:spPr/>
        <p:txBody>
          <a:bodyPr/>
          <a:lstStyle/>
          <a:p>
            <a:r>
              <a:rPr lang="en-US" dirty="0"/>
              <a:t>Material covered</a:t>
            </a:r>
          </a:p>
        </p:txBody>
      </p:sp>
      <p:sp>
        <p:nvSpPr>
          <p:cNvPr id="3" name="Content Placeholder 2">
            <a:extLst>
              <a:ext uri="{FF2B5EF4-FFF2-40B4-BE49-F238E27FC236}">
                <a16:creationId xmlns:a16="http://schemas.microsoft.com/office/drawing/2014/main" id="{BC96A8AC-CECC-A64F-B6FB-22124376D17A}"/>
              </a:ext>
            </a:extLst>
          </p:cNvPr>
          <p:cNvSpPr>
            <a:spLocks noGrp="1"/>
          </p:cNvSpPr>
          <p:nvPr>
            <p:ph idx="1"/>
          </p:nvPr>
        </p:nvSpPr>
        <p:spPr/>
        <p:txBody>
          <a:bodyPr>
            <a:normAutofit/>
          </a:bodyPr>
          <a:lstStyle/>
          <a:p>
            <a:r>
              <a:rPr lang="en-US" dirty="0"/>
              <a:t>Rational Unified Process Whitepaper - available on the MSO website</a:t>
            </a:r>
          </a:p>
          <a:p>
            <a:r>
              <a:rPr lang="en-US" dirty="0"/>
              <a:t>Craig </a:t>
            </a:r>
            <a:r>
              <a:rPr lang="en-US" dirty="0" err="1"/>
              <a:t>Larman</a:t>
            </a:r>
            <a:r>
              <a:rPr lang="en-US" dirty="0"/>
              <a:t>. Applying UML and Patterns. Pearson Education. 2002. Chapters 1-7</a:t>
            </a:r>
          </a:p>
        </p:txBody>
      </p:sp>
    </p:spTree>
    <p:extLst>
      <p:ext uri="{BB962C8B-B14F-4D97-AF65-F5344CB8AC3E}">
        <p14:creationId xmlns:p14="http://schemas.microsoft.com/office/powerpoint/2010/main" val="147118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9EC0-A835-F546-9F50-233D7850505C}"/>
              </a:ext>
            </a:extLst>
          </p:cNvPr>
          <p:cNvSpPr>
            <a:spLocks noGrp="1"/>
          </p:cNvSpPr>
          <p:nvPr>
            <p:ph type="title"/>
          </p:nvPr>
        </p:nvSpPr>
        <p:spPr/>
        <p:txBody>
          <a:bodyPr/>
          <a:lstStyle/>
          <a:p>
            <a:r>
              <a:rPr lang="en-US" dirty="0"/>
              <a:t>Requirements examples</a:t>
            </a:r>
          </a:p>
        </p:txBody>
      </p:sp>
      <p:sp>
        <p:nvSpPr>
          <p:cNvPr id="3" name="Content Placeholder 2">
            <a:extLst>
              <a:ext uri="{FF2B5EF4-FFF2-40B4-BE49-F238E27FC236}">
                <a16:creationId xmlns:a16="http://schemas.microsoft.com/office/drawing/2014/main" id="{08946007-D587-D546-AC97-F136AB672984}"/>
              </a:ext>
            </a:extLst>
          </p:cNvPr>
          <p:cNvSpPr>
            <a:spLocks noGrp="1"/>
          </p:cNvSpPr>
          <p:nvPr>
            <p:ph idx="1"/>
          </p:nvPr>
        </p:nvSpPr>
        <p:spPr>
          <a:xfrm>
            <a:off x="1141412" y="1871664"/>
            <a:ext cx="9905999" cy="4486274"/>
          </a:xfrm>
        </p:spPr>
        <p:txBody>
          <a:bodyPr>
            <a:normAutofit fontScale="85000" lnSpcReduction="20000"/>
          </a:bodyPr>
          <a:lstStyle/>
          <a:p>
            <a:pPr marL="0" indent="0">
              <a:buNone/>
            </a:pPr>
            <a:r>
              <a:rPr lang="en-US" dirty="0"/>
              <a:t>Requirements come in all kinds of shapes and sizes:</a:t>
            </a:r>
          </a:p>
          <a:p>
            <a:pPr lvl="1"/>
            <a:r>
              <a:rPr lang="en-US" dirty="0"/>
              <a:t>Functional: features, capabilities</a:t>
            </a:r>
          </a:p>
          <a:p>
            <a:pPr lvl="1"/>
            <a:r>
              <a:rPr lang="en-US" dirty="0"/>
              <a:t>Usability: help, documentation</a:t>
            </a:r>
          </a:p>
          <a:p>
            <a:pPr lvl="1"/>
            <a:r>
              <a:rPr lang="en-US" dirty="0"/>
              <a:t>Reliability: frequency of failure, uptime, recoverability</a:t>
            </a:r>
          </a:p>
          <a:p>
            <a:pPr lvl="1"/>
            <a:r>
              <a:rPr lang="en-US" dirty="0"/>
              <a:t>Performance: response time, accuracy, throughput</a:t>
            </a:r>
          </a:p>
          <a:p>
            <a:pPr lvl="1"/>
            <a:r>
              <a:rPr lang="en-US" dirty="0"/>
              <a:t>Supportability: adaptability, maintainability</a:t>
            </a:r>
          </a:p>
          <a:p>
            <a:pPr marL="0" indent="0">
              <a:buNone/>
            </a:pPr>
            <a:r>
              <a:rPr lang="en-US" dirty="0"/>
              <a:t>But also sub-factors such as:</a:t>
            </a:r>
          </a:p>
          <a:p>
            <a:pPr lvl="1"/>
            <a:r>
              <a:rPr lang="en-US" dirty="0"/>
              <a:t>Implementation: languages and tools, hardware</a:t>
            </a:r>
          </a:p>
          <a:p>
            <a:pPr lvl="1"/>
            <a:r>
              <a:rPr lang="en-US" dirty="0"/>
              <a:t>Legal: licensing</a:t>
            </a:r>
          </a:p>
          <a:p>
            <a:pPr lvl="1"/>
            <a:r>
              <a:rPr lang="en-US" dirty="0"/>
              <a:t>Interface: constraints arising from other systems</a:t>
            </a:r>
          </a:p>
        </p:txBody>
      </p:sp>
    </p:spTree>
    <p:extLst>
      <p:ext uri="{BB962C8B-B14F-4D97-AF65-F5344CB8AC3E}">
        <p14:creationId xmlns:p14="http://schemas.microsoft.com/office/powerpoint/2010/main" val="4092709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B924-770E-DD4A-B7C5-035F6708EE1F}"/>
              </a:ext>
            </a:extLst>
          </p:cNvPr>
          <p:cNvSpPr>
            <a:spLocks noGrp="1"/>
          </p:cNvSpPr>
          <p:nvPr>
            <p:ph type="title"/>
          </p:nvPr>
        </p:nvSpPr>
        <p:spPr/>
        <p:txBody>
          <a:bodyPr/>
          <a:lstStyle/>
          <a:p>
            <a:r>
              <a:rPr lang="en-US" dirty="0"/>
              <a:t>Requirements – how?</a:t>
            </a:r>
          </a:p>
        </p:txBody>
      </p:sp>
      <p:sp>
        <p:nvSpPr>
          <p:cNvPr id="3" name="Content Placeholder 2">
            <a:extLst>
              <a:ext uri="{FF2B5EF4-FFF2-40B4-BE49-F238E27FC236}">
                <a16:creationId xmlns:a16="http://schemas.microsoft.com/office/drawing/2014/main" id="{F07EEA72-A819-CA40-89F6-E2B4043E6544}"/>
              </a:ext>
            </a:extLst>
          </p:cNvPr>
          <p:cNvSpPr>
            <a:spLocks noGrp="1"/>
          </p:cNvSpPr>
          <p:nvPr>
            <p:ph idx="1"/>
          </p:nvPr>
        </p:nvSpPr>
        <p:spPr/>
        <p:txBody>
          <a:bodyPr>
            <a:normAutofit fontScale="92500" lnSpcReduction="10000"/>
          </a:bodyPr>
          <a:lstStyle/>
          <a:p>
            <a:r>
              <a:rPr lang="en-US" dirty="0"/>
              <a:t>Many customers have little technical skill. Or they may not even know what they want themselves. How can you figure out what they want?</a:t>
            </a:r>
          </a:p>
          <a:p>
            <a:r>
              <a:rPr lang="en-US" dirty="0"/>
              <a:t>Eliciting clear requirements is not as easy as you may think…</a:t>
            </a:r>
          </a:p>
          <a:p>
            <a:r>
              <a:rPr lang="en-US" dirty="0"/>
              <a:t>(Example from O'Reilly's Head First Object-Oriented Analysis and Design)</a:t>
            </a:r>
          </a:p>
        </p:txBody>
      </p:sp>
    </p:spTree>
    <p:extLst>
      <p:ext uri="{BB962C8B-B14F-4D97-AF65-F5344CB8AC3E}">
        <p14:creationId xmlns:p14="http://schemas.microsoft.com/office/powerpoint/2010/main" val="91892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6CD698-F0CE-FC42-84A2-BF1D4C56270A}"/>
              </a:ext>
            </a:extLst>
          </p:cNvPr>
          <p:cNvPicPr>
            <a:picLocks noChangeAspect="1"/>
          </p:cNvPicPr>
          <p:nvPr/>
        </p:nvPicPr>
        <p:blipFill>
          <a:blip r:embed="rId2"/>
          <a:stretch>
            <a:fillRect/>
          </a:stretch>
        </p:blipFill>
        <p:spPr>
          <a:xfrm>
            <a:off x="1137218" y="0"/>
            <a:ext cx="9917563" cy="6858000"/>
          </a:xfrm>
          <a:prstGeom prst="rect">
            <a:avLst/>
          </a:prstGeom>
        </p:spPr>
      </p:pic>
    </p:spTree>
    <p:extLst>
      <p:ext uri="{BB962C8B-B14F-4D97-AF65-F5344CB8AC3E}">
        <p14:creationId xmlns:p14="http://schemas.microsoft.com/office/powerpoint/2010/main" val="421459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E626D7-A687-A34F-9F2D-80FDCA5F64AC}"/>
              </a:ext>
            </a:extLst>
          </p:cNvPr>
          <p:cNvPicPr>
            <a:picLocks noChangeAspect="1"/>
          </p:cNvPicPr>
          <p:nvPr/>
        </p:nvPicPr>
        <p:blipFill>
          <a:blip r:embed="rId2"/>
          <a:stretch>
            <a:fillRect/>
          </a:stretch>
        </p:blipFill>
        <p:spPr>
          <a:xfrm>
            <a:off x="1485898" y="0"/>
            <a:ext cx="9165069" cy="6858000"/>
          </a:xfrm>
          <a:prstGeom prst="rect">
            <a:avLst/>
          </a:prstGeom>
        </p:spPr>
      </p:pic>
    </p:spTree>
    <p:extLst>
      <p:ext uri="{BB962C8B-B14F-4D97-AF65-F5344CB8AC3E}">
        <p14:creationId xmlns:p14="http://schemas.microsoft.com/office/powerpoint/2010/main" val="353290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{B0BA2219-F78D-0049-ADDB-2B5CBD99DBA2}tf10001122</Template>
  <TotalTime>423</TotalTime>
  <Words>2384</Words>
  <Application>Microsoft Macintosh PowerPoint</Application>
  <PresentationFormat>Widescreen</PresentationFormat>
  <Paragraphs>320</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Courier New</vt:lpstr>
      <vt:lpstr>Trebuchet MS</vt:lpstr>
      <vt:lpstr>Tw Cen MT</vt:lpstr>
      <vt:lpstr>Circuit</vt:lpstr>
      <vt:lpstr>Modelleren en Systeemontwerp</vt:lpstr>
      <vt:lpstr>Development process: Requirements engineering</vt:lpstr>
      <vt:lpstr>Requirements – why?</vt:lpstr>
      <vt:lpstr>Stakeholders and concerns</vt:lpstr>
      <vt:lpstr>Requirements - definition</vt:lpstr>
      <vt:lpstr>Requirements examples</vt:lpstr>
      <vt:lpstr>Requirements – how?</vt:lpstr>
      <vt:lpstr>PowerPoint Presentation</vt:lpstr>
      <vt:lpstr>PowerPoint Presentation</vt:lpstr>
      <vt:lpstr>PowerPoint Presentation</vt:lpstr>
      <vt:lpstr>Easy spec</vt:lpstr>
      <vt:lpstr>Initial design</vt:lpstr>
      <vt:lpstr>PowerPoint Presentation</vt:lpstr>
      <vt:lpstr>PowerPoint Presentation</vt:lpstr>
      <vt:lpstr>What else?</vt:lpstr>
      <vt:lpstr>PowerPoint Presentation</vt:lpstr>
      <vt:lpstr>So we’re done!</vt:lpstr>
      <vt:lpstr>PowerPoint Presentation</vt:lpstr>
      <vt:lpstr>What went wrong?</vt:lpstr>
      <vt:lpstr>PowerPoint Presentation</vt:lpstr>
      <vt:lpstr>But what if…</vt:lpstr>
      <vt:lpstr>But what if…</vt:lpstr>
      <vt:lpstr>Why this example is important</vt:lpstr>
      <vt:lpstr>Finding requirements</vt:lpstr>
      <vt:lpstr>Inception – what it is and what it isn’t</vt:lpstr>
      <vt:lpstr>Elicitation techniques - I</vt:lpstr>
      <vt:lpstr>Elicitation techniques - II</vt:lpstr>
      <vt:lpstr>Elicitation techniques - III</vt:lpstr>
      <vt:lpstr>What makes a good set of requirements?</vt:lpstr>
      <vt:lpstr>Examples of poor requirements</vt:lpstr>
      <vt:lpstr>Not all requirements are created equally</vt:lpstr>
      <vt:lpstr>Requirements are not a wish list</vt:lpstr>
      <vt:lpstr>Try different techniques</vt:lpstr>
      <vt:lpstr>Development process: Scenarios and use cases</vt:lpstr>
      <vt:lpstr>Scenarios: definition</vt:lpstr>
      <vt:lpstr>Scenario: example</vt:lpstr>
      <vt:lpstr>Use cases - definition</vt:lpstr>
      <vt:lpstr>Use cases: brief</vt:lpstr>
      <vt:lpstr>Use cases: casual</vt:lpstr>
      <vt:lpstr>What to write?</vt:lpstr>
      <vt:lpstr>Example: withdrawing money</vt:lpstr>
      <vt:lpstr>Example – “Happy flow”</vt:lpstr>
      <vt:lpstr>Alternative flows</vt:lpstr>
      <vt:lpstr>Alternative flows</vt:lpstr>
      <vt:lpstr>Exit conditions</vt:lpstr>
      <vt:lpstr>Use cases - advice</vt:lpstr>
      <vt:lpstr>Use cases - diagrams</vt:lpstr>
      <vt:lpstr>UML Use case example</vt:lpstr>
      <vt:lpstr>PowerPoint Presentation</vt:lpstr>
      <vt:lpstr>Elements of UML Use case diagrams</vt:lpstr>
      <vt:lpstr>Diagrams</vt:lpstr>
      <vt:lpstr>PowerPoint Presentation</vt:lpstr>
      <vt:lpstr>Detailed view</vt:lpstr>
      <vt:lpstr>Requirement verification and validation</vt:lpstr>
      <vt:lpstr>Techniques</vt:lpstr>
      <vt:lpstr>Requirements negotiation</vt:lpstr>
      <vt:lpstr>Back to UP – example planning</vt:lpstr>
      <vt:lpstr>Epilog</vt:lpstr>
      <vt:lpstr>Material covered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Modelleren en Systeemontwerp</dc:title>
  <dc:creator>Microsoft Office User</dc:creator>
  <cp:lastModifiedBy>Microsoft Office User</cp:lastModifiedBy>
  <cp:revision>57</cp:revision>
  <dcterms:created xsi:type="dcterms:W3CDTF">2019-09-06T08:16:48Z</dcterms:created>
  <dcterms:modified xsi:type="dcterms:W3CDTF">2019-09-09T12:49:04Z</dcterms:modified>
</cp:coreProperties>
</file>