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6" r:id="rId1"/>
  </p:sldMasterIdLst>
  <p:sldIdLst>
    <p:sldId id="256" r:id="rId2"/>
    <p:sldId id="257" r:id="rId3"/>
    <p:sldId id="260" r:id="rId4"/>
    <p:sldId id="339" r:id="rId5"/>
    <p:sldId id="340" r:id="rId6"/>
    <p:sldId id="341" r:id="rId7"/>
    <p:sldId id="279" r:id="rId8"/>
    <p:sldId id="270" r:id="rId9"/>
    <p:sldId id="387" r:id="rId10"/>
    <p:sldId id="272" r:id="rId11"/>
    <p:sldId id="274" r:id="rId12"/>
    <p:sldId id="336" r:id="rId13"/>
    <p:sldId id="276" r:id="rId14"/>
    <p:sldId id="282" r:id="rId15"/>
    <p:sldId id="287" r:id="rId16"/>
    <p:sldId id="296" r:id="rId17"/>
    <p:sldId id="299" r:id="rId18"/>
    <p:sldId id="301" r:id="rId19"/>
    <p:sldId id="352" r:id="rId20"/>
    <p:sldId id="354" r:id="rId21"/>
    <p:sldId id="356" r:id="rId22"/>
    <p:sldId id="358" r:id="rId23"/>
    <p:sldId id="359" r:id="rId24"/>
    <p:sldId id="363" r:id="rId25"/>
    <p:sldId id="364" r:id="rId26"/>
    <p:sldId id="365" r:id="rId27"/>
    <p:sldId id="367" r:id="rId28"/>
    <p:sldId id="368" r:id="rId29"/>
    <p:sldId id="369" r:id="rId30"/>
    <p:sldId id="370" r:id="rId31"/>
    <p:sldId id="371" r:id="rId32"/>
    <p:sldId id="372" r:id="rId33"/>
    <p:sldId id="373" r:id="rId34"/>
    <p:sldId id="380" r:id="rId35"/>
    <p:sldId id="381" r:id="rId36"/>
    <p:sldId id="382" r:id="rId37"/>
    <p:sldId id="383" r:id="rId38"/>
    <p:sldId id="384" r:id="rId39"/>
    <p:sldId id="385" r:id="rId40"/>
    <p:sldId id="386" r:id="rId41"/>
    <p:sldId id="35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 id="401" r:id="rId56"/>
    <p:sldId id="402" r:id="rId57"/>
    <p:sldId id="403" r:id="rId58"/>
    <p:sldId id="404" r:id="rId59"/>
    <p:sldId id="40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77"/>
  </p:normalViewPr>
  <p:slideViewPr>
    <p:cSldViewPr snapToGrid="0" snapToObjects="1" showGuides="1">
      <p:cViewPr varScale="1">
        <p:scale>
          <a:sx n="90" d="100"/>
          <a:sy n="90" d="100"/>
        </p:scale>
        <p:origin x="864" y="184"/>
      </p:cViewPr>
      <p:guideLst>
        <p:guide orient="horz" pos="209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9/12/19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281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804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334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227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6628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4031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047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360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307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3610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11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6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2263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8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0280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316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9/12/19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2843340"/>
      </p:ext>
    </p:extLst>
  </p:cSld>
  <p:clrMap bg1="dk1" tx1="lt1" bg2="dk2" tx2="lt2" accent1="accent1" accent2="accent2" accent3="accent3" accent4="accent4" accent5="accent5" accent6="accent6" hlink="hlink" folHlink="folHlink"/>
  <p:sldLayoutIdLst>
    <p:sldLayoutId id="2147484497" r:id="rId1"/>
    <p:sldLayoutId id="2147484498" r:id="rId2"/>
    <p:sldLayoutId id="2147484499" r:id="rId3"/>
    <p:sldLayoutId id="2147484500" r:id="rId4"/>
    <p:sldLayoutId id="2147484501" r:id="rId5"/>
    <p:sldLayoutId id="2147484502" r:id="rId6"/>
    <p:sldLayoutId id="2147484503" r:id="rId7"/>
    <p:sldLayoutId id="2147484504" r:id="rId8"/>
    <p:sldLayoutId id="2147484505" r:id="rId9"/>
    <p:sldLayoutId id="2147484506" r:id="rId10"/>
    <p:sldLayoutId id="2147484507" r:id="rId11"/>
    <p:sldLayoutId id="2147484508" r:id="rId12"/>
    <p:sldLayoutId id="2147484509" r:id="rId13"/>
    <p:sldLayoutId id="2147484510" r:id="rId14"/>
    <p:sldLayoutId id="2147484511" r:id="rId15"/>
    <p:sldLayoutId id="2147484512" r:id="rId16"/>
    <p:sldLayoutId id="21474845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DBFDC-07AC-A648-9DA7-6418751B1CC5}"/>
              </a:ext>
            </a:extLst>
          </p:cNvPr>
          <p:cNvSpPr>
            <a:spLocks noGrp="1"/>
          </p:cNvSpPr>
          <p:nvPr>
            <p:ph type="ctrTitle"/>
          </p:nvPr>
        </p:nvSpPr>
        <p:spPr/>
        <p:txBody>
          <a:bodyPr>
            <a:normAutofit/>
          </a:bodyPr>
          <a:lstStyle/>
          <a:p>
            <a:r>
              <a:rPr lang="en-US" dirty="0" err="1"/>
              <a:t>Modelleren</a:t>
            </a:r>
            <a:r>
              <a:rPr lang="en-US" dirty="0"/>
              <a:t> </a:t>
            </a:r>
            <a:r>
              <a:rPr lang="en-US" dirty="0" err="1"/>
              <a:t>en</a:t>
            </a:r>
            <a:r>
              <a:rPr lang="en-US" dirty="0"/>
              <a:t> </a:t>
            </a:r>
            <a:r>
              <a:rPr lang="en-US" dirty="0" err="1"/>
              <a:t>Systeemontwerp</a:t>
            </a:r>
            <a:endParaRPr lang="en-US" dirty="0"/>
          </a:p>
        </p:txBody>
      </p:sp>
      <p:sp>
        <p:nvSpPr>
          <p:cNvPr id="3" name="Subtitle 2">
            <a:extLst>
              <a:ext uri="{FF2B5EF4-FFF2-40B4-BE49-F238E27FC236}">
                <a16:creationId xmlns:a16="http://schemas.microsoft.com/office/drawing/2014/main" id="{849F86B9-023E-D04A-84A0-7226FE93725A}"/>
              </a:ext>
            </a:extLst>
          </p:cNvPr>
          <p:cNvSpPr>
            <a:spLocks noGrp="1"/>
          </p:cNvSpPr>
          <p:nvPr>
            <p:ph type="subTitle" idx="1"/>
          </p:nvPr>
        </p:nvSpPr>
        <p:spPr/>
        <p:txBody>
          <a:bodyPr/>
          <a:lstStyle/>
          <a:p>
            <a:r>
              <a:rPr lang="en-US" dirty="0"/>
              <a:t>Object-oriented design</a:t>
            </a:r>
          </a:p>
        </p:txBody>
      </p:sp>
    </p:spTree>
    <p:extLst>
      <p:ext uri="{BB962C8B-B14F-4D97-AF65-F5344CB8AC3E}">
        <p14:creationId xmlns:p14="http://schemas.microsoft.com/office/powerpoint/2010/main" val="310176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581D4-3E0A-D84A-B392-71B3C13B3788}"/>
              </a:ext>
            </a:extLst>
          </p:cNvPr>
          <p:cNvSpPr>
            <a:spLocks noGrp="1"/>
          </p:cNvSpPr>
          <p:nvPr>
            <p:ph type="title"/>
          </p:nvPr>
        </p:nvSpPr>
        <p:spPr/>
        <p:txBody>
          <a:bodyPr/>
          <a:lstStyle/>
          <a:p>
            <a:r>
              <a:rPr lang="en-US" dirty="0"/>
              <a:t>Requirements change</a:t>
            </a:r>
          </a:p>
        </p:txBody>
      </p:sp>
      <p:sp>
        <p:nvSpPr>
          <p:cNvPr id="3" name="Content Placeholder 2">
            <a:extLst>
              <a:ext uri="{FF2B5EF4-FFF2-40B4-BE49-F238E27FC236}">
                <a16:creationId xmlns:a16="http://schemas.microsoft.com/office/drawing/2014/main" id="{D3655860-3379-074E-9809-B050CDE4551F}"/>
              </a:ext>
            </a:extLst>
          </p:cNvPr>
          <p:cNvSpPr>
            <a:spLocks noGrp="1"/>
          </p:cNvSpPr>
          <p:nvPr>
            <p:ph idx="1"/>
          </p:nvPr>
        </p:nvSpPr>
        <p:spPr/>
        <p:txBody>
          <a:bodyPr>
            <a:normAutofit/>
          </a:bodyPr>
          <a:lstStyle/>
          <a:p>
            <a:r>
              <a:rPr lang="en-US" dirty="0"/>
              <a:t>We need a new database schema</a:t>
            </a:r>
          </a:p>
          <a:p>
            <a:r>
              <a:rPr lang="en-US" dirty="0"/>
              <a:t>Can you extend the code to handle a new shape?</a:t>
            </a:r>
          </a:p>
          <a:p>
            <a:r>
              <a:rPr lang="en-US" dirty="0"/>
              <a:t>We need to generate different visualization methods</a:t>
            </a:r>
          </a:p>
          <a:p>
            <a:r>
              <a:rPr lang="en-US" dirty="0"/>
              <a:t>Can you sort the shapes in a different way?</a:t>
            </a:r>
          </a:p>
          <a:p>
            <a:r>
              <a:rPr lang="en-US" dirty="0"/>
              <a:t>…</a:t>
            </a:r>
          </a:p>
        </p:txBody>
      </p:sp>
    </p:spTree>
    <p:extLst>
      <p:ext uri="{BB962C8B-B14F-4D97-AF65-F5344CB8AC3E}">
        <p14:creationId xmlns:p14="http://schemas.microsoft.com/office/powerpoint/2010/main" val="81465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AD10-BA18-9444-805B-30C8DCF57B28}"/>
              </a:ext>
            </a:extLst>
          </p:cNvPr>
          <p:cNvSpPr>
            <a:spLocks noGrp="1"/>
          </p:cNvSpPr>
          <p:nvPr>
            <p:ph type="title"/>
          </p:nvPr>
        </p:nvSpPr>
        <p:spPr/>
        <p:txBody>
          <a:bodyPr/>
          <a:lstStyle/>
          <a:p>
            <a:r>
              <a:rPr lang="en-US" dirty="0"/>
              <a:t>A critique of functional design</a:t>
            </a:r>
          </a:p>
        </p:txBody>
      </p:sp>
      <p:sp>
        <p:nvSpPr>
          <p:cNvPr id="3" name="Content Placeholder 2">
            <a:extLst>
              <a:ext uri="{FF2B5EF4-FFF2-40B4-BE49-F238E27FC236}">
                <a16:creationId xmlns:a16="http://schemas.microsoft.com/office/drawing/2014/main" id="{A88680BB-36DD-524F-811C-4E582CDE7158}"/>
              </a:ext>
            </a:extLst>
          </p:cNvPr>
          <p:cNvSpPr>
            <a:spLocks noGrp="1"/>
          </p:cNvSpPr>
          <p:nvPr>
            <p:ph idx="1"/>
          </p:nvPr>
        </p:nvSpPr>
        <p:spPr>
          <a:xfrm>
            <a:off x="1141412" y="2249487"/>
            <a:ext cx="9905999" cy="3829580"/>
          </a:xfrm>
        </p:spPr>
        <p:txBody>
          <a:bodyPr>
            <a:normAutofit fontScale="92500" lnSpcReduction="20000"/>
          </a:bodyPr>
          <a:lstStyle/>
          <a:p>
            <a:r>
              <a:rPr lang="en-US" dirty="0"/>
              <a:t>A functional decomposition is what you would typically do to split code into methods</a:t>
            </a:r>
          </a:p>
          <a:p>
            <a:r>
              <a:rPr lang="en-US" dirty="0"/>
              <a:t>On a bigger scale, it might mean that a single change to the requirements may have consequences for a lot of different pieces of code</a:t>
            </a:r>
          </a:p>
          <a:p>
            <a:r>
              <a:rPr lang="en-US" dirty="0"/>
              <a:t>For example, if a new kind of shape is introduced, I may need to adapt all my code.</a:t>
            </a:r>
          </a:p>
        </p:txBody>
      </p:sp>
    </p:spTree>
    <p:extLst>
      <p:ext uri="{BB962C8B-B14F-4D97-AF65-F5344CB8AC3E}">
        <p14:creationId xmlns:p14="http://schemas.microsoft.com/office/powerpoint/2010/main" val="273187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395F-0D1F-0D40-A52F-38E97795FE73}"/>
              </a:ext>
            </a:extLst>
          </p:cNvPr>
          <p:cNvSpPr>
            <a:spLocks noGrp="1"/>
          </p:cNvSpPr>
          <p:nvPr>
            <p:ph type="title"/>
          </p:nvPr>
        </p:nvSpPr>
        <p:spPr/>
        <p:txBody>
          <a:bodyPr/>
          <a:lstStyle/>
          <a:p>
            <a:r>
              <a:rPr lang="en-US" dirty="0"/>
              <a:t>Changing requirements</a:t>
            </a:r>
          </a:p>
        </p:txBody>
      </p:sp>
      <p:sp>
        <p:nvSpPr>
          <p:cNvPr id="3" name="Content Placeholder 2">
            <a:extLst>
              <a:ext uri="{FF2B5EF4-FFF2-40B4-BE49-F238E27FC236}">
                <a16:creationId xmlns:a16="http://schemas.microsoft.com/office/drawing/2014/main" id="{886131EC-9C84-9C4A-902A-66B98D1172C0}"/>
              </a:ext>
            </a:extLst>
          </p:cNvPr>
          <p:cNvSpPr>
            <a:spLocks noGrp="1"/>
          </p:cNvSpPr>
          <p:nvPr>
            <p:ph idx="1"/>
          </p:nvPr>
        </p:nvSpPr>
        <p:spPr>
          <a:xfrm>
            <a:off x="1141412" y="2249486"/>
            <a:ext cx="9905999" cy="4094163"/>
          </a:xfrm>
        </p:spPr>
        <p:txBody>
          <a:bodyPr>
            <a:normAutofit fontScale="70000" lnSpcReduction="20000"/>
          </a:bodyPr>
          <a:lstStyle/>
          <a:p>
            <a:pPr marL="0" indent="0">
              <a:buNone/>
            </a:pPr>
            <a:r>
              <a:rPr lang="en-US" dirty="0"/>
              <a:t>Requirements change for all kinds of reasons:</a:t>
            </a:r>
          </a:p>
          <a:p>
            <a:r>
              <a:rPr lang="en-US" dirty="0"/>
              <a:t>You may have missed something when talking to a client;</a:t>
            </a:r>
          </a:p>
          <a:p>
            <a:r>
              <a:rPr lang="en-US" dirty="0"/>
              <a:t>You made a mistake in the requirements document;</a:t>
            </a:r>
          </a:p>
          <a:p>
            <a:r>
              <a:rPr lang="en-US" dirty="0"/>
              <a:t>You learn something during the initial implementation, uncovering technical problems or hidden assumption;</a:t>
            </a:r>
          </a:p>
          <a:p>
            <a:r>
              <a:rPr lang="en-US" dirty="0"/>
              <a:t>Client changes their mind;</a:t>
            </a:r>
          </a:p>
          <a:p>
            <a:r>
              <a:rPr lang="en-US" dirty="0"/>
              <a:t>Politics change;</a:t>
            </a:r>
          </a:p>
          <a:p>
            <a:r>
              <a:rPr lang="en-US" dirty="0"/>
              <a:t>The market changes.</a:t>
            </a:r>
          </a:p>
          <a:p>
            <a:r>
              <a:rPr lang="en-US" dirty="0"/>
              <a:t>. . .</a:t>
            </a:r>
          </a:p>
        </p:txBody>
      </p:sp>
    </p:spTree>
    <p:extLst>
      <p:ext uri="{BB962C8B-B14F-4D97-AF65-F5344CB8AC3E}">
        <p14:creationId xmlns:p14="http://schemas.microsoft.com/office/powerpoint/2010/main" val="1205070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FC9-4057-9646-94FC-3324425818B3}"/>
              </a:ext>
            </a:extLst>
          </p:cNvPr>
          <p:cNvSpPr>
            <a:spLocks noGrp="1"/>
          </p:cNvSpPr>
          <p:nvPr>
            <p:ph type="title"/>
          </p:nvPr>
        </p:nvSpPr>
        <p:spPr/>
        <p:txBody>
          <a:bodyPr/>
          <a:lstStyle/>
          <a:p>
            <a:r>
              <a:rPr lang="en-US" dirty="0"/>
              <a:t>The functional solution</a:t>
            </a:r>
          </a:p>
        </p:txBody>
      </p:sp>
      <p:sp>
        <p:nvSpPr>
          <p:cNvPr id="3" name="Content Placeholder 2">
            <a:extLst>
              <a:ext uri="{FF2B5EF4-FFF2-40B4-BE49-F238E27FC236}">
                <a16:creationId xmlns:a16="http://schemas.microsoft.com/office/drawing/2014/main" id="{E16FD620-BF17-2245-96E6-615FE7FD8B7A}"/>
              </a:ext>
            </a:extLst>
          </p:cNvPr>
          <p:cNvSpPr>
            <a:spLocks noGrp="1"/>
          </p:cNvSpPr>
          <p:nvPr>
            <p:ph idx="1"/>
          </p:nvPr>
        </p:nvSpPr>
        <p:spPr/>
        <p:txBody>
          <a:bodyPr>
            <a:normAutofit/>
          </a:bodyPr>
          <a:lstStyle/>
          <a:p>
            <a:r>
              <a:rPr lang="en-US" dirty="0"/>
              <a:t>You might say that the functional design solution sketched earlier is </a:t>
            </a:r>
            <a:r>
              <a:rPr lang="en-US" i="1" dirty="0"/>
              <a:t>weakly cohesive </a:t>
            </a:r>
            <a:r>
              <a:rPr lang="en-US" dirty="0"/>
              <a:t>and </a:t>
            </a:r>
            <a:r>
              <a:rPr lang="en-US" i="1" dirty="0"/>
              <a:t>tightly coupled</a:t>
            </a:r>
            <a:r>
              <a:rPr lang="en-US" dirty="0"/>
              <a:t>.</a:t>
            </a:r>
          </a:p>
          <a:p>
            <a:r>
              <a:rPr lang="en-US" dirty="0"/>
              <a:t>What do these words mean?</a:t>
            </a:r>
          </a:p>
        </p:txBody>
      </p:sp>
    </p:spTree>
    <p:extLst>
      <p:ext uri="{BB962C8B-B14F-4D97-AF65-F5344CB8AC3E}">
        <p14:creationId xmlns:p14="http://schemas.microsoft.com/office/powerpoint/2010/main" val="218343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5E3F-4D43-7A4C-820B-AB28ABE39300}"/>
              </a:ext>
            </a:extLst>
          </p:cNvPr>
          <p:cNvSpPr>
            <a:spLocks noGrp="1"/>
          </p:cNvSpPr>
          <p:nvPr>
            <p:ph type="title"/>
          </p:nvPr>
        </p:nvSpPr>
        <p:spPr/>
        <p:txBody>
          <a:bodyPr/>
          <a:lstStyle/>
          <a:p>
            <a:r>
              <a:rPr lang="en-US" dirty="0"/>
              <a:t>Cohesion</a:t>
            </a:r>
          </a:p>
        </p:txBody>
      </p:sp>
      <p:sp>
        <p:nvSpPr>
          <p:cNvPr id="3" name="Content Placeholder 2">
            <a:extLst>
              <a:ext uri="{FF2B5EF4-FFF2-40B4-BE49-F238E27FC236}">
                <a16:creationId xmlns:a16="http://schemas.microsoft.com/office/drawing/2014/main" id="{D33A8DF1-7B5D-9748-A24C-ED6E24045B00}"/>
              </a:ext>
            </a:extLst>
          </p:cNvPr>
          <p:cNvSpPr>
            <a:spLocks noGrp="1"/>
          </p:cNvSpPr>
          <p:nvPr>
            <p:ph idx="1"/>
          </p:nvPr>
        </p:nvSpPr>
        <p:spPr>
          <a:xfrm>
            <a:off x="1141412" y="2249487"/>
            <a:ext cx="9905999" cy="3981980"/>
          </a:xfrm>
        </p:spPr>
        <p:txBody>
          <a:bodyPr>
            <a:normAutofit/>
          </a:bodyPr>
          <a:lstStyle/>
          <a:p>
            <a:pPr marL="0" indent="0">
              <a:buNone/>
            </a:pPr>
            <a:r>
              <a:rPr lang="en-US" i="1" dirty="0"/>
              <a:t>Cohesion</a:t>
            </a:r>
            <a:r>
              <a:rPr lang="en-US" dirty="0"/>
              <a:t> refers to how closely the operations in a unit of code (typically a method or object) are related.</a:t>
            </a:r>
          </a:p>
        </p:txBody>
      </p:sp>
    </p:spTree>
    <p:extLst>
      <p:ext uri="{BB962C8B-B14F-4D97-AF65-F5344CB8AC3E}">
        <p14:creationId xmlns:p14="http://schemas.microsoft.com/office/powerpoint/2010/main" val="328042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CD40F-2D39-4A47-9A31-DDC558266FF3}"/>
              </a:ext>
            </a:extLst>
          </p:cNvPr>
          <p:cNvSpPr>
            <a:spLocks noGrp="1"/>
          </p:cNvSpPr>
          <p:nvPr>
            <p:ph type="title"/>
          </p:nvPr>
        </p:nvSpPr>
        <p:spPr>
          <a:xfrm>
            <a:off x="1141414" y="193557"/>
            <a:ext cx="9905998" cy="1478570"/>
          </a:xfrm>
        </p:spPr>
        <p:txBody>
          <a:bodyPr/>
          <a:lstStyle/>
          <a:p>
            <a:r>
              <a:rPr lang="en-US" dirty="0"/>
              <a:t>Cohesion (example)</a:t>
            </a:r>
          </a:p>
        </p:txBody>
      </p:sp>
      <p:sp>
        <p:nvSpPr>
          <p:cNvPr id="3" name="Content Placeholder 2">
            <a:extLst>
              <a:ext uri="{FF2B5EF4-FFF2-40B4-BE49-F238E27FC236}">
                <a16:creationId xmlns:a16="http://schemas.microsoft.com/office/drawing/2014/main" id="{9792BBDC-CC0E-9B4F-914A-C5E540075886}"/>
              </a:ext>
            </a:extLst>
          </p:cNvPr>
          <p:cNvSpPr>
            <a:spLocks noGrp="1"/>
          </p:cNvSpPr>
          <p:nvPr>
            <p:ph idx="1"/>
          </p:nvPr>
        </p:nvSpPr>
        <p:spPr>
          <a:xfrm>
            <a:off x="1141413" y="3106737"/>
            <a:ext cx="9905999" cy="3541714"/>
          </a:xfrm>
        </p:spPr>
        <p:txBody>
          <a:bodyPr>
            <a:normAutofit fontScale="92500" lnSpcReduction="20000"/>
          </a:bodyPr>
          <a:lstStyle/>
          <a:p>
            <a:r>
              <a:rPr lang="en-US" i="1" dirty="0"/>
              <a:t>Low cohesion </a:t>
            </a:r>
            <a:r>
              <a:rPr lang="en-US" dirty="0"/>
              <a:t>- The convenience store. You go there for everything from gas to milk to ATM banking. Products and services have little in common, and the convenience of having them all in one place may not be enough to offset the resulting increase in cost and decrease in quality.</a:t>
            </a:r>
          </a:p>
          <a:p>
            <a:r>
              <a:rPr lang="en-US" i="1" dirty="0"/>
              <a:t>High cohesion </a:t>
            </a:r>
            <a:r>
              <a:rPr lang="en-US" dirty="0"/>
              <a:t>- The cheese store. They sell cheese. Nothing else. Can't beat them when it comes to cheese though.</a:t>
            </a:r>
          </a:p>
        </p:txBody>
      </p:sp>
      <p:pic>
        <p:nvPicPr>
          <p:cNvPr id="5" name="Picture 4">
            <a:extLst>
              <a:ext uri="{FF2B5EF4-FFF2-40B4-BE49-F238E27FC236}">
                <a16:creationId xmlns:a16="http://schemas.microsoft.com/office/drawing/2014/main" id="{99C4C172-D8C6-7C40-87C6-76588B1FDC8A}"/>
              </a:ext>
            </a:extLst>
          </p:cNvPr>
          <p:cNvPicPr>
            <a:picLocks noChangeAspect="1"/>
          </p:cNvPicPr>
          <p:nvPr/>
        </p:nvPicPr>
        <p:blipFill>
          <a:blip r:embed="rId2"/>
          <a:stretch>
            <a:fillRect/>
          </a:stretch>
        </p:blipFill>
        <p:spPr>
          <a:xfrm>
            <a:off x="2759481" y="1343025"/>
            <a:ext cx="2422119" cy="1816589"/>
          </a:xfrm>
          <a:prstGeom prst="rect">
            <a:avLst/>
          </a:prstGeom>
        </p:spPr>
      </p:pic>
      <p:pic>
        <p:nvPicPr>
          <p:cNvPr id="7" name="Picture 6">
            <a:extLst>
              <a:ext uri="{FF2B5EF4-FFF2-40B4-BE49-F238E27FC236}">
                <a16:creationId xmlns:a16="http://schemas.microsoft.com/office/drawing/2014/main" id="{CB68D49E-E191-C14E-8800-B989EEDBF440}"/>
              </a:ext>
            </a:extLst>
          </p:cNvPr>
          <p:cNvPicPr>
            <a:picLocks noChangeAspect="1"/>
          </p:cNvPicPr>
          <p:nvPr/>
        </p:nvPicPr>
        <p:blipFill>
          <a:blip r:embed="rId3"/>
          <a:stretch>
            <a:fillRect/>
          </a:stretch>
        </p:blipFill>
        <p:spPr>
          <a:xfrm>
            <a:off x="5565384" y="1337254"/>
            <a:ext cx="2468565" cy="1851424"/>
          </a:xfrm>
          <a:prstGeom prst="rect">
            <a:avLst/>
          </a:prstGeom>
        </p:spPr>
      </p:pic>
    </p:spTree>
    <p:extLst>
      <p:ext uri="{BB962C8B-B14F-4D97-AF65-F5344CB8AC3E}">
        <p14:creationId xmlns:p14="http://schemas.microsoft.com/office/powerpoint/2010/main" val="1318936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1BE5-D239-9E4F-BA3D-2CC4DE997D52}"/>
              </a:ext>
            </a:extLst>
          </p:cNvPr>
          <p:cNvSpPr>
            <a:spLocks noGrp="1"/>
          </p:cNvSpPr>
          <p:nvPr>
            <p:ph type="title"/>
          </p:nvPr>
        </p:nvSpPr>
        <p:spPr/>
        <p:txBody>
          <a:bodyPr/>
          <a:lstStyle/>
          <a:p>
            <a:r>
              <a:rPr lang="en-US" dirty="0"/>
              <a:t>Strong or weak cohesion?</a:t>
            </a:r>
          </a:p>
        </p:txBody>
      </p:sp>
      <p:sp>
        <p:nvSpPr>
          <p:cNvPr id="6" name="Content Placeholder 2">
            <a:extLst>
              <a:ext uri="{FF2B5EF4-FFF2-40B4-BE49-F238E27FC236}">
                <a16:creationId xmlns:a16="http://schemas.microsoft.com/office/drawing/2014/main" id="{0B97EA45-A427-4646-AB14-EB08BE3C9805}"/>
              </a:ext>
            </a:extLst>
          </p:cNvPr>
          <p:cNvSpPr>
            <a:spLocks noGrp="1"/>
          </p:cNvSpPr>
          <p:nvPr>
            <p:ph idx="1"/>
          </p:nvPr>
        </p:nvSpPr>
        <p:spPr>
          <a:xfrm>
            <a:off x="1391183" y="1727200"/>
            <a:ext cx="8345483" cy="4775200"/>
          </a:xfrm>
          <a:solidFill>
            <a:schemeClr val="accent2">
              <a:lumMod val="50000"/>
            </a:schemeClr>
          </a:solidFill>
        </p:spPr>
        <p:txBody>
          <a:bodyPr>
            <a:noAutofit/>
          </a:bodyPr>
          <a:lstStyle/>
          <a:p>
            <a:pPr marL="0" indent="0">
              <a:buNone/>
            </a:pPr>
            <a:r>
              <a:rPr lang="en-US" sz="2000" dirty="0">
                <a:latin typeface="Courier New" panose="02070309020205020404" pitchFamily="49" charset="0"/>
                <a:cs typeface="Courier New" panose="02070309020205020404" pitchFamily="49" charset="0"/>
              </a:rPr>
              <a:t>public void </a:t>
            </a:r>
            <a:r>
              <a:rPr lang="en-US" sz="2000" dirty="0" err="1">
                <a:latin typeface="Courier New" panose="02070309020205020404" pitchFamily="49" charset="0"/>
                <a:cs typeface="Courier New" panose="02070309020205020404" pitchFamily="49" charset="0"/>
              </a:rPr>
              <a:t>HandleStuff</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(Data d,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quantity,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screenX</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screenY</a:t>
            </a:r>
            <a:r>
              <a:rPr lang="en-US" sz="2000" dirty="0">
                <a:latin typeface="Courier New" panose="02070309020205020404" pitchFamily="49" charset="0"/>
                <a:cs typeface="Courier New" panose="02070309020205020404" pitchFamily="49" charset="0"/>
              </a:rPr>
              <a:t>,</a:t>
            </a:r>
          </a:p>
          <a:p>
            <a:pPr marL="0" indent="0">
              <a:buNone/>
            </a:pP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status, Color c, ...)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UpdateCorporateDatabase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d,q,status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quantity;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profit[</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revenue[</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			expense[</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status;</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newColor</a:t>
            </a:r>
            <a:r>
              <a:rPr lang="en-US" sz="2000" dirty="0">
                <a:latin typeface="Courier New" panose="02070309020205020404" pitchFamily="49" charset="0"/>
                <a:cs typeface="Courier New" panose="02070309020205020404" pitchFamily="49" charset="0"/>
              </a:rPr>
              <a:t> = c; status = SUCCESS;</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DisplayProfits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screenX,screenY,status,d,c</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65423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C1E7-63DF-E24E-8961-F0B082BA1E2C}"/>
              </a:ext>
            </a:extLst>
          </p:cNvPr>
          <p:cNvSpPr>
            <a:spLocks noGrp="1"/>
          </p:cNvSpPr>
          <p:nvPr>
            <p:ph type="title"/>
          </p:nvPr>
        </p:nvSpPr>
        <p:spPr/>
        <p:txBody>
          <a:bodyPr/>
          <a:lstStyle/>
          <a:p>
            <a:r>
              <a:rPr lang="en-US" dirty="0"/>
              <a:t>Cohesion</a:t>
            </a:r>
          </a:p>
        </p:txBody>
      </p:sp>
      <p:sp>
        <p:nvSpPr>
          <p:cNvPr id="3" name="Content Placeholder 2">
            <a:extLst>
              <a:ext uri="{FF2B5EF4-FFF2-40B4-BE49-F238E27FC236}">
                <a16:creationId xmlns:a16="http://schemas.microsoft.com/office/drawing/2014/main" id="{3019B983-7D02-B44A-A628-C23145E05569}"/>
              </a:ext>
            </a:extLst>
          </p:cNvPr>
          <p:cNvSpPr>
            <a:spLocks noGrp="1"/>
          </p:cNvSpPr>
          <p:nvPr>
            <p:ph idx="1"/>
          </p:nvPr>
        </p:nvSpPr>
        <p:spPr>
          <a:xfrm>
            <a:off x="1141412" y="1797269"/>
            <a:ext cx="9905999" cy="4519448"/>
          </a:xfrm>
        </p:spPr>
        <p:txBody>
          <a:bodyPr>
            <a:normAutofit/>
          </a:bodyPr>
          <a:lstStyle/>
          <a:p>
            <a:r>
              <a:rPr lang="en-US" dirty="0"/>
              <a:t>A function like </a:t>
            </a:r>
            <a:r>
              <a:rPr lang="en-US" i="1" dirty="0"/>
              <a:t>sin(x)</a:t>
            </a:r>
            <a:r>
              <a:rPr lang="en-US" dirty="0"/>
              <a:t> or </a:t>
            </a:r>
            <a:r>
              <a:rPr lang="en-US" i="1" dirty="0"/>
              <a:t>tan(x)</a:t>
            </a:r>
            <a:r>
              <a:rPr lang="en-US" dirty="0"/>
              <a:t> has very strong cohesion: it does exactly one thing.</a:t>
            </a:r>
          </a:p>
          <a:p>
            <a:r>
              <a:rPr lang="en-US" dirty="0"/>
              <a:t>You should try to have every method do </a:t>
            </a:r>
            <a:r>
              <a:rPr lang="en-US" i="1" dirty="0"/>
              <a:t>one</a:t>
            </a:r>
            <a:r>
              <a:rPr lang="en-US" dirty="0"/>
              <a:t> thing and one thing </a:t>
            </a:r>
            <a:r>
              <a:rPr lang="en-US" i="1" dirty="0"/>
              <a:t>only</a:t>
            </a:r>
            <a:r>
              <a:rPr lang="en-US" dirty="0"/>
              <a:t>.</a:t>
            </a:r>
          </a:p>
        </p:txBody>
      </p:sp>
    </p:spTree>
    <p:extLst>
      <p:ext uri="{BB962C8B-B14F-4D97-AF65-F5344CB8AC3E}">
        <p14:creationId xmlns:p14="http://schemas.microsoft.com/office/powerpoint/2010/main" val="3907914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16DD-B7D2-DB45-B8AD-03857C6CFF0F}"/>
              </a:ext>
            </a:extLst>
          </p:cNvPr>
          <p:cNvSpPr>
            <a:spLocks noGrp="1"/>
          </p:cNvSpPr>
          <p:nvPr>
            <p:ph type="title"/>
          </p:nvPr>
        </p:nvSpPr>
        <p:spPr/>
        <p:txBody>
          <a:bodyPr/>
          <a:lstStyle/>
          <a:p>
            <a:r>
              <a:rPr lang="en-US" dirty="0"/>
              <a:t>Why is strong cohesion important?</a:t>
            </a:r>
          </a:p>
        </p:txBody>
      </p:sp>
      <p:sp>
        <p:nvSpPr>
          <p:cNvPr id="3" name="Content Placeholder 2">
            <a:extLst>
              <a:ext uri="{FF2B5EF4-FFF2-40B4-BE49-F238E27FC236}">
                <a16:creationId xmlns:a16="http://schemas.microsoft.com/office/drawing/2014/main" id="{E61D34FC-7E18-A243-8615-17878821FB47}"/>
              </a:ext>
            </a:extLst>
          </p:cNvPr>
          <p:cNvSpPr>
            <a:spLocks noGrp="1"/>
          </p:cNvSpPr>
          <p:nvPr>
            <p:ph idx="1"/>
          </p:nvPr>
        </p:nvSpPr>
        <p:spPr>
          <a:xfrm>
            <a:off x="1141412" y="2249487"/>
            <a:ext cx="9905999" cy="3965046"/>
          </a:xfrm>
        </p:spPr>
        <p:txBody>
          <a:bodyPr>
            <a:normAutofit fontScale="92500" lnSpcReduction="10000"/>
          </a:bodyPr>
          <a:lstStyle/>
          <a:p>
            <a:r>
              <a:rPr lang="en-US" dirty="0"/>
              <a:t>Code is easier to maintain - if the implementation of </a:t>
            </a:r>
            <a:r>
              <a:rPr lang="en-US" i="1" dirty="0"/>
              <a:t>sin</a:t>
            </a:r>
            <a:r>
              <a:rPr lang="en-US" dirty="0"/>
              <a:t> changes, no other method needs to be updated.</a:t>
            </a:r>
          </a:p>
          <a:p>
            <a:r>
              <a:rPr lang="en-US" dirty="0"/>
              <a:t>Code is easier to understand - strong cohesion can help to break a large code base into easily digestible parts.</a:t>
            </a:r>
          </a:p>
          <a:p>
            <a:r>
              <a:rPr lang="en-US" dirty="0"/>
              <a:t>Code is easier to reuse - code that performs one clearly defined task is more generally applicable than one giant method.</a:t>
            </a:r>
          </a:p>
        </p:txBody>
      </p:sp>
    </p:spTree>
    <p:extLst>
      <p:ext uri="{BB962C8B-B14F-4D97-AF65-F5344CB8AC3E}">
        <p14:creationId xmlns:p14="http://schemas.microsoft.com/office/powerpoint/2010/main" val="1299139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4643-F747-F34D-94A2-D8F9BBE0330A}"/>
              </a:ext>
            </a:extLst>
          </p:cNvPr>
          <p:cNvSpPr>
            <a:spLocks noGrp="1"/>
          </p:cNvSpPr>
          <p:nvPr>
            <p:ph type="title"/>
          </p:nvPr>
        </p:nvSpPr>
        <p:spPr/>
        <p:txBody>
          <a:bodyPr/>
          <a:lstStyle/>
          <a:p>
            <a:r>
              <a:rPr lang="en-US" dirty="0"/>
              <a:t>Cohesion</a:t>
            </a:r>
          </a:p>
        </p:txBody>
      </p:sp>
      <p:sp>
        <p:nvSpPr>
          <p:cNvPr id="3" name="Content Placeholder 2">
            <a:extLst>
              <a:ext uri="{FF2B5EF4-FFF2-40B4-BE49-F238E27FC236}">
                <a16:creationId xmlns:a16="http://schemas.microsoft.com/office/drawing/2014/main" id="{DA367F60-C98F-9840-9337-4DA7A92038A5}"/>
              </a:ext>
            </a:extLst>
          </p:cNvPr>
          <p:cNvSpPr>
            <a:spLocks noGrp="1"/>
          </p:cNvSpPr>
          <p:nvPr>
            <p:ph idx="1"/>
          </p:nvPr>
        </p:nvSpPr>
        <p:spPr>
          <a:xfrm>
            <a:off x="1141412" y="1843088"/>
            <a:ext cx="9905999" cy="4429125"/>
          </a:xfrm>
        </p:spPr>
        <p:txBody>
          <a:bodyPr>
            <a:normAutofit fontScale="77500" lnSpcReduction="20000"/>
          </a:bodyPr>
          <a:lstStyle/>
          <a:p>
            <a:r>
              <a:rPr lang="en-US" dirty="0"/>
              <a:t>People distinguish many different forms of cohesion.</a:t>
            </a:r>
          </a:p>
          <a:p>
            <a:r>
              <a:rPr lang="en-US" dirty="0"/>
              <a:t>Steve McConnell's Code Complete (Microsoft Press, 1993) has a good chapter discussing different forms of cohesion - </a:t>
            </a:r>
            <a:r>
              <a:rPr lang="en-US" dirty="0" err="1"/>
              <a:t>wikipedia's</a:t>
            </a:r>
            <a:r>
              <a:rPr lang="en-US" dirty="0"/>
              <a:t> entry is more terse.</a:t>
            </a:r>
          </a:p>
          <a:p>
            <a:r>
              <a:rPr lang="en-US" dirty="0"/>
              <a:t>If you cannot come up with a clear name for a method, it’s usually a sign of weak cohesion:</a:t>
            </a:r>
          </a:p>
          <a:p>
            <a:pPr lvl="1"/>
            <a:r>
              <a:rPr lang="en-US" i="1" dirty="0" err="1"/>
              <a:t>DoIt</a:t>
            </a:r>
            <a:r>
              <a:rPr lang="en-US" i="1" dirty="0"/>
              <a:t>, </a:t>
            </a:r>
            <a:r>
              <a:rPr lang="en-US" i="1" dirty="0" err="1"/>
              <a:t>HandleStuff</a:t>
            </a:r>
            <a:r>
              <a:rPr lang="en-US" i="1" dirty="0"/>
              <a:t>, Step7</a:t>
            </a:r>
            <a:r>
              <a:rPr lang="en-US" dirty="0"/>
              <a:t>, vs:</a:t>
            </a:r>
          </a:p>
          <a:p>
            <a:pPr lvl="1"/>
            <a:r>
              <a:rPr lang="en-US" i="1" dirty="0" err="1"/>
              <a:t>GetIconLocation</a:t>
            </a:r>
            <a:r>
              <a:rPr lang="en-US" i="1" dirty="0"/>
              <a:t>, </a:t>
            </a:r>
            <a:r>
              <a:rPr lang="en-US" i="1" dirty="0" err="1"/>
              <a:t>EraseFile</a:t>
            </a:r>
            <a:r>
              <a:rPr lang="en-US" i="1" dirty="0"/>
              <a:t>, </a:t>
            </a:r>
            <a:r>
              <a:rPr lang="en-US" i="1" dirty="0" err="1"/>
              <a:t>CalculateInterestRate</a:t>
            </a:r>
            <a:endParaRPr lang="en-US" i="1" dirty="0"/>
          </a:p>
          <a:p>
            <a:r>
              <a:rPr lang="en-US" dirty="0"/>
              <a:t>Exercise: Look at some old code you wrote, for example the </a:t>
            </a:r>
            <a:r>
              <a:rPr lang="en-US" dirty="0" err="1"/>
              <a:t>Reversi</a:t>
            </a:r>
            <a:r>
              <a:rPr lang="en-US" dirty="0"/>
              <a:t> game from IMP or Tetris from GAMEP. How cohesive are your methods?</a:t>
            </a:r>
          </a:p>
        </p:txBody>
      </p:sp>
    </p:spTree>
    <p:extLst>
      <p:ext uri="{BB962C8B-B14F-4D97-AF65-F5344CB8AC3E}">
        <p14:creationId xmlns:p14="http://schemas.microsoft.com/office/powerpoint/2010/main" val="3636121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95C0-1D00-5243-9ACB-B6DA141CB231}"/>
              </a:ext>
            </a:extLst>
          </p:cNvPr>
          <p:cNvSpPr>
            <a:spLocks noGrp="1"/>
          </p:cNvSpPr>
          <p:nvPr>
            <p:ph type="title"/>
          </p:nvPr>
        </p:nvSpPr>
        <p:spPr/>
        <p:txBody>
          <a:bodyPr/>
          <a:lstStyle/>
          <a:p>
            <a:r>
              <a:rPr lang="en-US" dirty="0"/>
              <a:t>This lecture</a:t>
            </a:r>
          </a:p>
        </p:txBody>
      </p:sp>
      <p:pic>
        <p:nvPicPr>
          <p:cNvPr id="9" name="Picture 8">
            <a:extLst>
              <a:ext uri="{FF2B5EF4-FFF2-40B4-BE49-F238E27FC236}">
                <a16:creationId xmlns:a16="http://schemas.microsoft.com/office/drawing/2014/main" id="{8E101293-97C3-FD4E-8D97-3CB3F398515E}"/>
              </a:ext>
            </a:extLst>
          </p:cNvPr>
          <p:cNvPicPr>
            <a:picLocks noChangeAspect="1"/>
          </p:cNvPicPr>
          <p:nvPr/>
        </p:nvPicPr>
        <p:blipFill>
          <a:blip r:embed="rId2"/>
          <a:stretch>
            <a:fillRect/>
          </a:stretch>
        </p:blipFill>
        <p:spPr>
          <a:xfrm>
            <a:off x="4014786" y="1089491"/>
            <a:ext cx="7662731" cy="5382746"/>
          </a:xfrm>
          <a:prstGeom prst="rect">
            <a:avLst/>
          </a:prstGeom>
        </p:spPr>
      </p:pic>
    </p:spTree>
    <p:extLst>
      <p:ext uri="{BB962C8B-B14F-4D97-AF65-F5344CB8AC3E}">
        <p14:creationId xmlns:p14="http://schemas.microsoft.com/office/powerpoint/2010/main" val="1384573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3176-466D-C942-9039-122791508944}"/>
              </a:ext>
            </a:extLst>
          </p:cNvPr>
          <p:cNvSpPr>
            <a:spLocks noGrp="1"/>
          </p:cNvSpPr>
          <p:nvPr>
            <p:ph type="title"/>
          </p:nvPr>
        </p:nvSpPr>
        <p:spPr/>
        <p:txBody>
          <a:bodyPr/>
          <a:lstStyle/>
          <a:p>
            <a:r>
              <a:rPr lang="en-US" dirty="0"/>
              <a:t>Coupling</a:t>
            </a:r>
          </a:p>
        </p:txBody>
      </p:sp>
      <p:sp>
        <p:nvSpPr>
          <p:cNvPr id="3" name="Content Placeholder 2">
            <a:extLst>
              <a:ext uri="{FF2B5EF4-FFF2-40B4-BE49-F238E27FC236}">
                <a16:creationId xmlns:a16="http://schemas.microsoft.com/office/drawing/2014/main" id="{C236963E-CD29-2A4C-B0BB-0C1A36D0E570}"/>
              </a:ext>
            </a:extLst>
          </p:cNvPr>
          <p:cNvSpPr>
            <a:spLocks noGrp="1"/>
          </p:cNvSpPr>
          <p:nvPr>
            <p:ph idx="1"/>
          </p:nvPr>
        </p:nvSpPr>
        <p:spPr/>
        <p:txBody>
          <a:bodyPr>
            <a:normAutofit/>
          </a:bodyPr>
          <a:lstStyle/>
          <a:p>
            <a:r>
              <a:rPr lang="en-US" dirty="0"/>
              <a:t>Cohesion refers to how closely the operations within a program module (method, object, or whatever) are related.</a:t>
            </a:r>
          </a:p>
          <a:p>
            <a:r>
              <a:rPr lang="en-US" dirty="0"/>
              <a:t>Coupling refers to how closely different program modules (or more specifically, objects or methods) are related.</a:t>
            </a:r>
          </a:p>
        </p:txBody>
      </p:sp>
    </p:spTree>
    <p:extLst>
      <p:ext uri="{BB962C8B-B14F-4D97-AF65-F5344CB8AC3E}">
        <p14:creationId xmlns:p14="http://schemas.microsoft.com/office/powerpoint/2010/main" val="1369085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1028-FD60-7549-99D4-FC4EA00248E5}"/>
              </a:ext>
            </a:extLst>
          </p:cNvPr>
          <p:cNvSpPr>
            <a:spLocks noGrp="1"/>
          </p:cNvSpPr>
          <p:nvPr>
            <p:ph type="title"/>
          </p:nvPr>
        </p:nvSpPr>
        <p:spPr/>
        <p:txBody>
          <a:bodyPr/>
          <a:lstStyle/>
          <a:p>
            <a:r>
              <a:rPr lang="en-US" dirty="0"/>
              <a:t>Coupling (example)</a:t>
            </a:r>
          </a:p>
        </p:txBody>
      </p:sp>
      <p:sp>
        <p:nvSpPr>
          <p:cNvPr id="3" name="Content Placeholder 2">
            <a:extLst>
              <a:ext uri="{FF2B5EF4-FFF2-40B4-BE49-F238E27FC236}">
                <a16:creationId xmlns:a16="http://schemas.microsoft.com/office/drawing/2014/main" id="{A14DAE95-6A33-FA44-B1F2-C0AB037B97EE}"/>
              </a:ext>
            </a:extLst>
          </p:cNvPr>
          <p:cNvSpPr>
            <a:spLocks noGrp="1"/>
          </p:cNvSpPr>
          <p:nvPr>
            <p:ph idx="1"/>
          </p:nvPr>
        </p:nvSpPr>
        <p:spPr>
          <a:xfrm>
            <a:off x="1141412" y="1879600"/>
            <a:ext cx="9905999" cy="4588933"/>
          </a:xfrm>
        </p:spPr>
        <p:txBody>
          <a:bodyPr>
            <a:normAutofit/>
          </a:bodyPr>
          <a:lstStyle/>
          <a:p>
            <a:r>
              <a:rPr lang="en-US" i="1" dirty="0"/>
              <a:t>Loose coupling: </a:t>
            </a:r>
            <a:r>
              <a:rPr lang="en-US" dirty="0"/>
              <a:t>You and the guy at the convenience store. You communicate through a well-defined protocol to achieve your respective goals - you pay money, he lets you walk out with the bag of Cheetos. Either one of you can be replaced without disrupting the system.</a:t>
            </a:r>
          </a:p>
          <a:p>
            <a:r>
              <a:rPr lang="en-US" i="1" dirty="0"/>
              <a:t>Tight coupling: </a:t>
            </a:r>
            <a:r>
              <a:rPr lang="en-US" dirty="0"/>
              <a:t>Me and my partner.</a:t>
            </a:r>
          </a:p>
        </p:txBody>
      </p:sp>
    </p:spTree>
    <p:extLst>
      <p:ext uri="{BB962C8B-B14F-4D97-AF65-F5344CB8AC3E}">
        <p14:creationId xmlns:p14="http://schemas.microsoft.com/office/powerpoint/2010/main" val="585711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D9A1-6183-A741-8257-255912649A9D}"/>
              </a:ext>
            </a:extLst>
          </p:cNvPr>
          <p:cNvSpPr>
            <a:spLocks noGrp="1"/>
          </p:cNvSpPr>
          <p:nvPr>
            <p:ph type="title"/>
          </p:nvPr>
        </p:nvSpPr>
        <p:spPr/>
        <p:txBody>
          <a:bodyPr/>
          <a:lstStyle/>
          <a:p>
            <a:r>
              <a:rPr lang="en-US" dirty="0"/>
              <a:t>Types of coupling</a:t>
            </a:r>
          </a:p>
        </p:txBody>
      </p:sp>
      <p:sp>
        <p:nvSpPr>
          <p:cNvPr id="3" name="Content Placeholder 2">
            <a:extLst>
              <a:ext uri="{FF2B5EF4-FFF2-40B4-BE49-F238E27FC236}">
                <a16:creationId xmlns:a16="http://schemas.microsoft.com/office/drawing/2014/main" id="{BD097CDA-301B-D842-9D9D-F1299CB7F1D4}"/>
              </a:ext>
            </a:extLst>
          </p:cNvPr>
          <p:cNvSpPr>
            <a:spLocks noGrp="1"/>
          </p:cNvSpPr>
          <p:nvPr>
            <p:ph idx="1"/>
          </p:nvPr>
        </p:nvSpPr>
        <p:spPr>
          <a:xfrm>
            <a:off x="1141412" y="2249487"/>
            <a:ext cx="9905999" cy="4122738"/>
          </a:xfrm>
        </p:spPr>
        <p:txBody>
          <a:bodyPr>
            <a:normAutofit fontScale="70000" lnSpcReduction="20000"/>
          </a:bodyPr>
          <a:lstStyle/>
          <a:p>
            <a:r>
              <a:rPr lang="en-US" i="1" dirty="0"/>
              <a:t>Data coupling </a:t>
            </a:r>
            <a:r>
              <a:rPr lang="en-US" dirty="0"/>
              <a:t>- one method relies on the data produced by another method.</a:t>
            </a:r>
          </a:p>
          <a:p>
            <a:pPr lvl="1"/>
            <a:r>
              <a:rPr lang="en-US" dirty="0"/>
              <a:t>Example: calling the tan method</a:t>
            </a:r>
          </a:p>
          <a:p>
            <a:r>
              <a:rPr lang="en-US" i="1" dirty="0"/>
              <a:t>Control coupling </a:t>
            </a:r>
            <a:r>
              <a:rPr lang="en-US" dirty="0"/>
              <a:t>- one method or object tells the other what to do.</a:t>
            </a:r>
          </a:p>
          <a:p>
            <a:pPr lvl="1"/>
            <a:r>
              <a:rPr lang="en-US" dirty="0"/>
              <a:t>Example: setting control flags to print in color or not.</a:t>
            </a:r>
          </a:p>
          <a:p>
            <a:r>
              <a:rPr lang="en-US" i="1" dirty="0"/>
              <a:t>Global data coupling </a:t>
            </a:r>
            <a:r>
              <a:rPr lang="en-US" dirty="0"/>
              <a:t>- methods sharing the same global variable.</a:t>
            </a:r>
          </a:p>
          <a:p>
            <a:pPr lvl="1"/>
            <a:r>
              <a:rPr lang="en-US" dirty="0"/>
              <a:t>Example: storing configuration data in a global variable.</a:t>
            </a:r>
          </a:p>
          <a:p>
            <a:r>
              <a:rPr lang="en-US" i="1" dirty="0"/>
              <a:t>Pathological coupling </a:t>
            </a:r>
            <a:r>
              <a:rPr lang="en-US" dirty="0"/>
              <a:t>- one method relies on an exact implementation of another method.</a:t>
            </a:r>
          </a:p>
          <a:p>
            <a:pPr lvl="1"/>
            <a:r>
              <a:rPr lang="en-US" dirty="0"/>
              <a:t>Example: relying that sin(0) returns 0 within 0.001ms;</a:t>
            </a:r>
          </a:p>
          <a:p>
            <a:pPr lvl="1"/>
            <a:r>
              <a:rPr lang="en-US" dirty="0"/>
              <a:t>Example: relying that the third field of every table in the database is a key.</a:t>
            </a:r>
          </a:p>
        </p:txBody>
      </p:sp>
    </p:spTree>
    <p:extLst>
      <p:ext uri="{BB962C8B-B14F-4D97-AF65-F5344CB8AC3E}">
        <p14:creationId xmlns:p14="http://schemas.microsoft.com/office/powerpoint/2010/main" val="2529953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F187-7E4B-9448-A54C-9407EC49881D}"/>
              </a:ext>
            </a:extLst>
          </p:cNvPr>
          <p:cNvSpPr>
            <a:spLocks noGrp="1"/>
          </p:cNvSpPr>
          <p:nvPr>
            <p:ph type="title"/>
          </p:nvPr>
        </p:nvSpPr>
        <p:spPr/>
        <p:txBody>
          <a:bodyPr/>
          <a:lstStyle/>
          <a:p>
            <a:r>
              <a:rPr lang="en-US" dirty="0"/>
              <a:t>Why is loose coupling important?</a:t>
            </a:r>
          </a:p>
        </p:txBody>
      </p:sp>
      <p:sp>
        <p:nvSpPr>
          <p:cNvPr id="3" name="Content Placeholder 2">
            <a:extLst>
              <a:ext uri="{FF2B5EF4-FFF2-40B4-BE49-F238E27FC236}">
                <a16:creationId xmlns:a16="http://schemas.microsoft.com/office/drawing/2014/main" id="{5A6949C2-FF18-E24C-B0A1-48857C58DBB2}"/>
              </a:ext>
            </a:extLst>
          </p:cNvPr>
          <p:cNvSpPr>
            <a:spLocks noGrp="1"/>
          </p:cNvSpPr>
          <p:nvPr>
            <p:ph idx="1"/>
          </p:nvPr>
        </p:nvSpPr>
        <p:spPr>
          <a:xfrm>
            <a:off x="1141412" y="1914525"/>
            <a:ext cx="9905999" cy="4529138"/>
          </a:xfrm>
        </p:spPr>
        <p:txBody>
          <a:bodyPr>
            <a:normAutofit fontScale="85000" lnSpcReduction="20000"/>
          </a:bodyPr>
          <a:lstStyle/>
          <a:p>
            <a:r>
              <a:rPr lang="en-US" dirty="0"/>
              <a:t>If two modules are tightly coupled, changing one is more likely to need additional changes.</a:t>
            </a:r>
          </a:p>
          <a:p>
            <a:pPr lvl="1"/>
            <a:r>
              <a:rPr lang="en-US" dirty="0"/>
              <a:t>Example: changing the database schema needs a complete code overhaul.</a:t>
            </a:r>
          </a:p>
          <a:p>
            <a:r>
              <a:rPr lang="en-US" dirty="0"/>
              <a:t>If modules are tightly coupled, they are harder to assemble or tear apart.</a:t>
            </a:r>
          </a:p>
          <a:p>
            <a:pPr lvl="1"/>
            <a:r>
              <a:rPr lang="en-US" dirty="0"/>
              <a:t>Example: two modules sharing the same global variable.</a:t>
            </a:r>
          </a:p>
          <a:p>
            <a:r>
              <a:rPr lang="en-US" dirty="0"/>
              <a:t>If two modules are tightly coupled, they are harder to reuse or test.</a:t>
            </a:r>
          </a:p>
          <a:p>
            <a:pPr lvl="1"/>
            <a:r>
              <a:rPr lang="en-US" dirty="0"/>
              <a:t>Example: it takes a lot of set-up time to test a series of modules sharing global variables, compared to a function like </a:t>
            </a:r>
            <a:r>
              <a:rPr lang="en-US" i="1" dirty="0"/>
              <a:t>sort</a:t>
            </a:r>
            <a:r>
              <a:rPr lang="en-US" dirty="0"/>
              <a:t>.</a:t>
            </a:r>
          </a:p>
        </p:txBody>
      </p:sp>
    </p:spTree>
    <p:extLst>
      <p:ext uri="{BB962C8B-B14F-4D97-AF65-F5344CB8AC3E}">
        <p14:creationId xmlns:p14="http://schemas.microsoft.com/office/powerpoint/2010/main" val="509057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FB2C5-5424-E64D-B022-3CCF826D8E53}"/>
              </a:ext>
            </a:extLst>
          </p:cNvPr>
          <p:cNvSpPr>
            <a:spLocks noGrp="1"/>
          </p:cNvSpPr>
          <p:nvPr>
            <p:ph type="title"/>
          </p:nvPr>
        </p:nvSpPr>
        <p:spPr/>
        <p:txBody>
          <a:bodyPr/>
          <a:lstStyle/>
          <a:p>
            <a:r>
              <a:rPr lang="en-US" dirty="0"/>
              <a:t>Coupling: functional programming</a:t>
            </a:r>
          </a:p>
        </p:txBody>
      </p:sp>
      <p:sp>
        <p:nvSpPr>
          <p:cNvPr id="3" name="Content Placeholder 2">
            <a:extLst>
              <a:ext uri="{FF2B5EF4-FFF2-40B4-BE49-F238E27FC236}">
                <a16:creationId xmlns:a16="http://schemas.microsoft.com/office/drawing/2014/main" id="{9A5BEE3B-BED5-5E40-BED8-B31B42FAA104}"/>
              </a:ext>
            </a:extLst>
          </p:cNvPr>
          <p:cNvSpPr>
            <a:spLocks noGrp="1"/>
          </p:cNvSpPr>
          <p:nvPr>
            <p:ph idx="1"/>
          </p:nvPr>
        </p:nvSpPr>
        <p:spPr/>
        <p:txBody>
          <a:bodyPr>
            <a:normAutofit/>
          </a:bodyPr>
          <a:lstStyle/>
          <a:p>
            <a:pPr marL="0" indent="0">
              <a:buNone/>
            </a:pPr>
            <a:r>
              <a:rPr lang="en-US" dirty="0"/>
              <a:t>Haskell enthusiasts always claim that Haskell programs are:</a:t>
            </a:r>
          </a:p>
          <a:p>
            <a:r>
              <a:rPr lang="en-US" dirty="0"/>
              <a:t>easy to test;</a:t>
            </a:r>
          </a:p>
          <a:p>
            <a:r>
              <a:rPr lang="en-US" dirty="0"/>
              <a:t>easy to reason about;</a:t>
            </a:r>
          </a:p>
          <a:p>
            <a:r>
              <a:rPr lang="en-US" dirty="0"/>
              <a:t>easy to reuse;</a:t>
            </a:r>
          </a:p>
          <a:p>
            <a:pPr marL="0" indent="0">
              <a:buNone/>
            </a:pPr>
            <a:r>
              <a:rPr lang="en-US" b="1" dirty="0"/>
              <a:t>Pure functions </a:t>
            </a:r>
            <a:r>
              <a:rPr lang="en-US" dirty="0"/>
              <a:t>are always (fairly) loosely coupled.</a:t>
            </a:r>
          </a:p>
        </p:txBody>
      </p:sp>
    </p:spTree>
    <p:extLst>
      <p:ext uri="{BB962C8B-B14F-4D97-AF65-F5344CB8AC3E}">
        <p14:creationId xmlns:p14="http://schemas.microsoft.com/office/powerpoint/2010/main" val="437582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1D76-C8F2-174F-ABEF-14FDC5B8B0C4}"/>
              </a:ext>
            </a:extLst>
          </p:cNvPr>
          <p:cNvSpPr>
            <a:spLocks noGrp="1"/>
          </p:cNvSpPr>
          <p:nvPr>
            <p:ph type="title"/>
          </p:nvPr>
        </p:nvSpPr>
        <p:spPr/>
        <p:txBody>
          <a:bodyPr/>
          <a:lstStyle/>
          <a:p>
            <a:r>
              <a:rPr lang="en-US" dirty="0"/>
              <a:t>Coupling: subtle business</a:t>
            </a:r>
          </a:p>
        </p:txBody>
      </p:sp>
      <p:sp>
        <p:nvSpPr>
          <p:cNvPr id="3" name="Content Placeholder 2">
            <a:extLst>
              <a:ext uri="{FF2B5EF4-FFF2-40B4-BE49-F238E27FC236}">
                <a16:creationId xmlns:a16="http://schemas.microsoft.com/office/drawing/2014/main" id="{CBC43506-83E5-1145-9F3B-0D78A35411EE}"/>
              </a:ext>
            </a:extLst>
          </p:cNvPr>
          <p:cNvSpPr>
            <a:spLocks noGrp="1"/>
          </p:cNvSpPr>
          <p:nvPr>
            <p:ph idx="1"/>
          </p:nvPr>
        </p:nvSpPr>
        <p:spPr>
          <a:xfrm>
            <a:off x="1141412" y="2249486"/>
            <a:ext cx="9905999" cy="4049713"/>
          </a:xfrm>
        </p:spPr>
        <p:txBody>
          <a:bodyPr>
            <a:normAutofit fontScale="62500" lnSpcReduction="20000"/>
          </a:bodyPr>
          <a:lstStyle/>
          <a:p>
            <a:r>
              <a:rPr lang="en-US" dirty="0"/>
              <a:t>A floating point number is passed to the tan method.</a:t>
            </a:r>
          </a:p>
          <a:p>
            <a:r>
              <a:rPr lang="en-US" dirty="0"/>
              <a:t>A name, address, date of birth, and customer ID is passed to a method that uses all these parameters.</a:t>
            </a:r>
          </a:p>
          <a:p>
            <a:r>
              <a:rPr lang="en-US" dirty="0"/>
              <a:t>A Person object is passed to a method, that uses all this information.</a:t>
            </a:r>
          </a:p>
          <a:p>
            <a:r>
              <a:rPr lang="en-US" dirty="0"/>
              <a:t>A Person object is passed to a method that sends a birthday card, if it is the customer's birthday.</a:t>
            </a:r>
          </a:p>
          <a:p>
            <a:r>
              <a:rPr lang="en-US" dirty="0"/>
              <a:t>A X object with 27 fields is passed to a method, that uses 19 of them.</a:t>
            </a:r>
          </a:p>
          <a:p>
            <a:r>
              <a:rPr lang="en-US" dirty="0"/>
              <a:t>A method edits the customer information in a database. It calls another method, passing the customer ID. This second method consults the database to see the changed values.</a:t>
            </a:r>
          </a:p>
        </p:txBody>
      </p:sp>
    </p:spTree>
    <p:extLst>
      <p:ext uri="{BB962C8B-B14F-4D97-AF65-F5344CB8AC3E}">
        <p14:creationId xmlns:p14="http://schemas.microsoft.com/office/powerpoint/2010/main" val="3853386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1449-DA31-9D46-8E68-D0A0DDF95EA2}"/>
              </a:ext>
            </a:extLst>
          </p:cNvPr>
          <p:cNvSpPr>
            <a:spLocks noGrp="1"/>
          </p:cNvSpPr>
          <p:nvPr>
            <p:ph type="title"/>
          </p:nvPr>
        </p:nvSpPr>
        <p:spPr/>
        <p:txBody>
          <a:bodyPr/>
          <a:lstStyle/>
          <a:p>
            <a:r>
              <a:rPr lang="en-US" dirty="0"/>
              <a:t>Coupling</a:t>
            </a:r>
          </a:p>
        </p:txBody>
      </p:sp>
      <p:sp>
        <p:nvSpPr>
          <p:cNvPr id="3" name="Content Placeholder 2">
            <a:extLst>
              <a:ext uri="{FF2B5EF4-FFF2-40B4-BE49-F238E27FC236}">
                <a16:creationId xmlns:a16="http://schemas.microsoft.com/office/drawing/2014/main" id="{D2A3F9B8-7C14-D148-A635-09E2234E57C7}"/>
              </a:ext>
            </a:extLst>
          </p:cNvPr>
          <p:cNvSpPr>
            <a:spLocks noGrp="1"/>
          </p:cNvSpPr>
          <p:nvPr>
            <p:ph idx="1"/>
          </p:nvPr>
        </p:nvSpPr>
        <p:spPr/>
        <p:txBody>
          <a:bodyPr>
            <a:normAutofit/>
          </a:bodyPr>
          <a:lstStyle/>
          <a:p>
            <a:pPr marL="0" indent="0">
              <a:buNone/>
            </a:pPr>
            <a:r>
              <a:rPr lang="en-US" i="1" dirty="0"/>
              <a:t>Exercise: </a:t>
            </a:r>
            <a:r>
              <a:rPr lang="en-US" dirty="0"/>
              <a:t>Look at some old code you wrote, for example the </a:t>
            </a:r>
            <a:r>
              <a:rPr lang="en-US" dirty="0" err="1"/>
              <a:t>Reversi</a:t>
            </a:r>
            <a:r>
              <a:rPr lang="en-US" dirty="0"/>
              <a:t> game from IMP or Tetris from GAMEP. How are your methods and objects coupled?</a:t>
            </a:r>
          </a:p>
        </p:txBody>
      </p:sp>
    </p:spTree>
    <p:extLst>
      <p:ext uri="{BB962C8B-B14F-4D97-AF65-F5344CB8AC3E}">
        <p14:creationId xmlns:p14="http://schemas.microsoft.com/office/powerpoint/2010/main" val="330411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4698-1149-3D47-B43A-2EA76910E721}"/>
              </a:ext>
            </a:extLst>
          </p:cNvPr>
          <p:cNvSpPr>
            <a:spLocks noGrp="1"/>
          </p:cNvSpPr>
          <p:nvPr>
            <p:ph type="title"/>
          </p:nvPr>
        </p:nvSpPr>
        <p:spPr/>
        <p:txBody>
          <a:bodyPr/>
          <a:lstStyle/>
          <a:p>
            <a:r>
              <a:rPr lang="en-US" dirty="0"/>
              <a:t>Back to functional design</a:t>
            </a:r>
          </a:p>
        </p:txBody>
      </p:sp>
      <p:sp>
        <p:nvSpPr>
          <p:cNvPr id="3" name="Content Placeholder 2">
            <a:extLst>
              <a:ext uri="{FF2B5EF4-FFF2-40B4-BE49-F238E27FC236}">
                <a16:creationId xmlns:a16="http://schemas.microsoft.com/office/drawing/2014/main" id="{D079922A-F37F-3643-B3CD-04BDFB5267B2}"/>
              </a:ext>
            </a:extLst>
          </p:cNvPr>
          <p:cNvSpPr>
            <a:spLocks noGrp="1"/>
          </p:cNvSpPr>
          <p:nvPr>
            <p:ph idx="1"/>
          </p:nvPr>
        </p:nvSpPr>
        <p:spPr/>
        <p:txBody>
          <a:bodyPr>
            <a:normAutofit fontScale="85000" lnSpcReduction="10000"/>
          </a:bodyPr>
          <a:lstStyle/>
          <a:p>
            <a:r>
              <a:rPr lang="en-US" dirty="0"/>
              <a:t>If a design is tightly coupled or weakly cohesive, this is regarded to be a </a:t>
            </a:r>
            <a:r>
              <a:rPr lang="en-US" i="1" dirty="0"/>
              <a:t>Very Bad Thing</a:t>
            </a:r>
            <a:r>
              <a:rPr lang="en-US" dirty="0"/>
              <a:t>: a minor change can affect a lot of other parts of the system!</a:t>
            </a:r>
          </a:p>
          <a:p>
            <a:r>
              <a:rPr lang="en-US" dirty="0"/>
              <a:t>Functional design (repeatedly) decomposes a problem into smaller subproblems - and solves these subproblems in separate methods.</a:t>
            </a:r>
          </a:p>
          <a:p>
            <a:r>
              <a:rPr lang="en-US" dirty="0"/>
              <a:t>But if the input data changes, all these functions could be affected!</a:t>
            </a:r>
          </a:p>
        </p:txBody>
      </p:sp>
    </p:spTree>
    <p:extLst>
      <p:ext uri="{BB962C8B-B14F-4D97-AF65-F5344CB8AC3E}">
        <p14:creationId xmlns:p14="http://schemas.microsoft.com/office/powerpoint/2010/main" val="4200040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950D-168A-314F-8263-5D1E041C2254}"/>
              </a:ext>
            </a:extLst>
          </p:cNvPr>
          <p:cNvSpPr>
            <a:spLocks noGrp="1"/>
          </p:cNvSpPr>
          <p:nvPr>
            <p:ph type="title"/>
          </p:nvPr>
        </p:nvSpPr>
        <p:spPr/>
        <p:txBody>
          <a:bodyPr/>
          <a:lstStyle/>
          <a:p>
            <a:r>
              <a:rPr lang="en-US" dirty="0"/>
              <a:t>Responsibility</a:t>
            </a:r>
          </a:p>
        </p:txBody>
      </p:sp>
      <p:sp>
        <p:nvSpPr>
          <p:cNvPr id="3" name="Content Placeholder 2">
            <a:extLst>
              <a:ext uri="{FF2B5EF4-FFF2-40B4-BE49-F238E27FC236}">
                <a16:creationId xmlns:a16="http://schemas.microsoft.com/office/drawing/2014/main" id="{6672E8A2-A03D-1043-8552-04FC11B26875}"/>
              </a:ext>
            </a:extLst>
          </p:cNvPr>
          <p:cNvSpPr>
            <a:spLocks noGrp="1"/>
          </p:cNvSpPr>
          <p:nvPr>
            <p:ph idx="1"/>
          </p:nvPr>
        </p:nvSpPr>
        <p:spPr/>
        <p:txBody>
          <a:bodyPr/>
          <a:lstStyle/>
          <a:p>
            <a:r>
              <a:rPr lang="en-US" dirty="0"/>
              <a:t>A key concept in object oriented analysis and design is that of </a:t>
            </a:r>
            <a:r>
              <a:rPr lang="en-US" i="1" dirty="0"/>
              <a:t>responsibility</a:t>
            </a:r>
            <a:r>
              <a:rPr lang="en-US" dirty="0"/>
              <a:t>.</a:t>
            </a:r>
          </a:p>
          <a:p>
            <a:r>
              <a:rPr lang="en-US" dirty="0"/>
              <a:t>Let's go back to our use case. . .</a:t>
            </a:r>
          </a:p>
        </p:txBody>
      </p:sp>
    </p:spTree>
    <p:extLst>
      <p:ext uri="{BB962C8B-B14F-4D97-AF65-F5344CB8AC3E}">
        <p14:creationId xmlns:p14="http://schemas.microsoft.com/office/powerpoint/2010/main" val="2409241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9A6B-9BAB-6C47-A133-3977AAD79A71}"/>
              </a:ext>
            </a:extLst>
          </p:cNvPr>
          <p:cNvSpPr>
            <a:spLocks noGrp="1"/>
          </p:cNvSpPr>
          <p:nvPr>
            <p:ph type="title"/>
          </p:nvPr>
        </p:nvSpPr>
        <p:spPr/>
        <p:txBody>
          <a:bodyPr/>
          <a:lstStyle/>
          <a:p>
            <a:r>
              <a:rPr lang="en-US" dirty="0"/>
              <a:t>Back to our use case</a:t>
            </a:r>
          </a:p>
        </p:txBody>
      </p:sp>
      <p:sp>
        <p:nvSpPr>
          <p:cNvPr id="3" name="Content Placeholder 2">
            <a:extLst>
              <a:ext uri="{FF2B5EF4-FFF2-40B4-BE49-F238E27FC236}">
                <a16:creationId xmlns:a16="http://schemas.microsoft.com/office/drawing/2014/main" id="{7077A400-85CA-A34F-BD4E-DBD4BA36B336}"/>
              </a:ext>
            </a:extLst>
          </p:cNvPr>
          <p:cNvSpPr>
            <a:spLocks noGrp="1"/>
          </p:cNvSpPr>
          <p:nvPr>
            <p:ph idx="1"/>
          </p:nvPr>
        </p:nvSpPr>
        <p:spPr>
          <a:xfrm>
            <a:off x="1141412" y="1928813"/>
            <a:ext cx="9905999" cy="4386262"/>
          </a:xfrm>
        </p:spPr>
        <p:txBody>
          <a:bodyPr>
            <a:normAutofit fontScale="70000" lnSpcReduction="20000"/>
          </a:bodyPr>
          <a:lstStyle/>
          <a:p>
            <a:pPr marL="514350" indent="-514350">
              <a:buFont typeface="+mj-lt"/>
              <a:buAutoNum type="arabicPeriod"/>
            </a:pPr>
            <a:r>
              <a:rPr lang="en-US" dirty="0"/>
              <a:t>Customer arrives at checkout with goods to purchase</a:t>
            </a:r>
          </a:p>
          <a:p>
            <a:pPr marL="514350" indent="-514350">
              <a:buFont typeface="+mj-lt"/>
              <a:buAutoNum type="arabicPeriod"/>
            </a:pPr>
            <a:r>
              <a:rPr lang="en-US" dirty="0"/>
              <a:t>Cashier starts a new sale</a:t>
            </a:r>
          </a:p>
          <a:p>
            <a:pPr marL="514350" indent="-514350">
              <a:buFont typeface="+mj-lt"/>
              <a:buAutoNum type="arabicPeriod"/>
            </a:pPr>
            <a:r>
              <a:rPr lang="en-US" dirty="0"/>
              <a:t>Cashier records item description, price, and running total for each item</a:t>
            </a:r>
          </a:p>
          <a:p>
            <a:pPr marL="514350" indent="-514350">
              <a:buFont typeface="+mj-lt"/>
              <a:buAutoNum type="arabicPeriod"/>
            </a:pPr>
            <a:r>
              <a:rPr lang="en-US" dirty="0"/>
              <a:t>System computes sales total, including tax</a:t>
            </a:r>
          </a:p>
          <a:p>
            <a:pPr marL="514350" indent="-514350">
              <a:buFont typeface="+mj-lt"/>
              <a:buAutoNum type="arabicPeriod"/>
            </a:pPr>
            <a:r>
              <a:rPr lang="en-US" dirty="0"/>
              <a:t>Cashier informs Customer of the total and processes payment</a:t>
            </a:r>
          </a:p>
          <a:p>
            <a:pPr marL="514350" indent="-514350">
              <a:buFont typeface="+mj-lt"/>
              <a:buAutoNum type="arabicPeriod"/>
            </a:pPr>
            <a:r>
              <a:rPr lang="en-US" dirty="0"/>
              <a:t>System logs completed sale, sends payment info to Accounting and Inventory departments</a:t>
            </a:r>
          </a:p>
          <a:p>
            <a:pPr marL="514350" indent="-514350">
              <a:buFont typeface="+mj-lt"/>
              <a:buAutoNum type="arabicPeriod"/>
            </a:pPr>
            <a:r>
              <a:rPr lang="en-US" dirty="0"/>
              <a:t>System prints a receipt</a:t>
            </a:r>
          </a:p>
          <a:p>
            <a:pPr marL="514350" indent="-514350">
              <a:buFont typeface="+mj-lt"/>
              <a:buAutoNum type="arabicPeriod"/>
            </a:pPr>
            <a:r>
              <a:rPr lang="en-US" dirty="0"/>
              <a:t>Happy Customer leaves with receipt and goods</a:t>
            </a:r>
          </a:p>
        </p:txBody>
      </p:sp>
    </p:spTree>
    <p:extLst>
      <p:ext uri="{BB962C8B-B14F-4D97-AF65-F5344CB8AC3E}">
        <p14:creationId xmlns:p14="http://schemas.microsoft.com/office/powerpoint/2010/main" val="2821732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This lecture</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a:bodyPr>
          <a:lstStyle/>
          <a:p>
            <a:pPr marL="0" indent="0">
              <a:buNone/>
            </a:pPr>
            <a:r>
              <a:rPr lang="en-US" dirty="0"/>
              <a:t>From analysis to design:</a:t>
            </a:r>
          </a:p>
          <a:p>
            <a:r>
              <a:rPr lang="en-US" dirty="0"/>
              <a:t>How can I use a domain model to write class diagrams?</a:t>
            </a:r>
          </a:p>
          <a:p>
            <a:r>
              <a:rPr lang="en-US" dirty="0"/>
              <a:t>Can I make quality requirements more explicit?</a:t>
            </a:r>
          </a:p>
          <a:p>
            <a:r>
              <a:rPr lang="en-US" dirty="0"/>
              <a:t>What </a:t>
            </a:r>
            <a:r>
              <a:rPr lang="en-US" i="1" dirty="0"/>
              <a:t>principles</a:t>
            </a:r>
            <a:r>
              <a:rPr lang="en-US" dirty="0"/>
              <a:t> guide this process?</a:t>
            </a:r>
          </a:p>
          <a:p>
            <a:pPr marL="0" indent="0">
              <a:buNone/>
            </a:pPr>
            <a:endParaRPr lang="en-US" dirty="0"/>
          </a:p>
        </p:txBody>
      </p:sp>
    </p:spTree>
    <p:extLst>
      <p:ext uri="{BB962C8B-B14F-4D97-AF65-F5344CB8AC3E}">
        <p14:creationId xmlns:p14="http://schemas.microsoft.com/office/powerpoint/2010/main" val="3800629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466E-1615-A84D-8D95-32E5663E29A1}"/>
              </a:ext>
            </a:extLst>
          </p:cNvPr>
          <p:cNvSpPr>
            <a:spLocks noGrp="1"/>
          </p:cNvSpPr>
          <p:nvPr>
            <p:ph type="title"/>
          </p:nvPr>
        </p:nvSpPr>
        <p:spPr/>
        <p:txBody>
          <a:bodyPr/>
          <a:lstStyle/>
          <a:p>
            <a:r>
              <a:rPr lang="en-US" dirty="0"/>
              <a:t>Object-oriented design</a:t>
            </a:r>
          </a:p>
        </p:txBody>
      </p:sp>
      <p:sp>
        <p:nvSpPr>
          <p:cNvPr id="3" name="Content Placeholder 2">
            <a:extLst>
              <a:ext uri="{FF2B5EF4-FFF2-40B4-BE49-F238E27FC236}">
                <a16:creationId xmlns:a16="http://schemas.microsoft.com/office/drawing/2014/main" id="{E89BC412-5963-1A4E-BBC3-F48518A32A02}"/>
              </a:ext>
            </a:extLst>
          </p:cNvPr>
          <p:cNvSpPr>
            <a:spLocks noGrp="1"/>
          </p:cNvSpPr>
          <p:nvPr>
            <p:ph idx="1"/>
          </p:nvPr>
        </p:nvSpPr>
        <p:spPr>
          <a:xfrm>
            <a:off x="1141412" y="1811867"/>
            <a:ext cx="9905999" cy="4707466"/>
          </a:xfrm>
        </p:spPr>
        <p:txBody>
          <a:bodyPr>
            <a:normAutofit/>
          </a:bodyPr>
          <a:lstStyle/>
          <a:p>
            <a:pPr marL="0" indent="0">
              <a:buNone/>
            </a:pPr>
            <a:r>
              <a:rPr lang="en-US" dirty="0"/>
              <a:t>Responsibilities are assigned to classes during design:</a:t>
            </a:r>
          </a:p>
          <a:p>
            <a:r>
              <a:rPr lang="en-US" dirty="0"/>
              <a:t>Does the system compute the Sales total? Or is it part of the Sale?</a:t>
            </a:r>
          </a:p>
          <a:p>
            <a:r>
              <a:rPr lang="en-US" dirty="0"/>
              <a:t>Who is responsible for pricing information?</a:t>
            </a:r>
          </a:p>
          <a:p>
            <a:r>
              <a:rPr lang="en-US" dirty="0"/>
              <a:t>How does information flow to the Accounting and Inventory departments?</a:t>
            </a:r>
          </a:p>
        </p:txBody>
      </p:sp>
    </p:spTree>
    <p:extLst>
      <p:ext uri="{BB962C8B-B14F-4D97-AF65-F5344CB8AC3E}">
        <p14:creationId xmlns:p14="http://schemas.microsoft.com/office/powerpoint/2010/main" val="35410189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466E-1615-A84D-8D95-32E5663E29A1}"/>
              </a:ext>
            </a:extLst>
          </p:cNvPr>
          <p:cNvSpPr>
            <a:spLocks noGrp="1"/>
          </p:cNvSpPr>
          <p:nvPr>
            <p:ph type="title"/>
          </p:nvPr>
        </p:nvSpPr>
        <p:spPr/>
        <p:txBody>
          <a:bodyPr/>
          <a:lstStyle/>
          <a:p>
            <a:r>
              <a:rPr lang="en-US" dirty="0"/>
              <a:t>Taking a step back</a:t>
            </a:r>
          </a:p>
        </p:txBody>
      </p:sp>
      <p:sp>
        <p:nvSpPr>
          <p:cNvPr id="3" name="Content Placeholder 2">
            <a:extLst>
              <a:ext uri="{FF2B5EF4-FFF2-40B4-BE49-F238E27FC236}">
                <a16:creationId xmlns:a16="http://schemas.microsoft.com/office/drawing/2014/main" id="{E89BC412-5963-1A4E-BBC3-F48518A32A02}"/>
              </a:ext>
            </a:extLst>
          </p:cNvPr>
          <p:cNvSpPr>
            <a:spLocks noGrp="1"/>
          </p:cNvSpPr>
          <p:nvPr>
            <p:ph idx="1"/>
          </p:nvPr>
        </p:nvSpPr>
        <p:spPr>
          <a:xfrm>
            <a:off x="1141412" y="1811867"/>
            <a:ext cx="9905999" cy="4707466"/>
          </a:xfrm>
        </p:spPr>
        <p:txBody>
          <a:bodyPr>
            <a:normAutofit/>
          </a:bodyPr>
          <a:lstStyle/>
          <a:p>
            <a:pPr marL="0" indent="0">
              <a:buNone/>
            </a:pPr>
            <a:r>
              <a:rPr lang="en-US" dirty="0"/>
              <a:t>Martin Fowler identifies three separate perspectives on the software development process:</a:t>
            </a:r>
          </a:p>
          <a:p>
            <a:r>
              <a:rPr lang="en-US" dirty="0"/>
              <a:t>Conceptual</a:t>
            </a:r>
          </a:p>
          <a:p>
            <a:r>
              <a:rPr lang="en-US" dirty="0"/>
              <a:t>Specification</a:t>
            </a:r>
          </a:p>
          <a:p>
            <a:r>
              <a:rPr lang="en-US" dirty="0"/>
              <a:t>Implementation</a:t>
            </a:r>
          </a:p>
        </p:txBody>
      </p:sp>
    </p:spTree>
    <p:extLst>
      <p:ext uri="{BB962C8B-B14F-4D97-AF65-F5344CB8AC3E}">
        <p14:creationId xmlns:p14="http://schemas.microsoft.com/office/powerpoint/2010/main" val="1231185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F285-7D27-BF4E-8FDE-81F980F6C0C6}"/>
              </a:ext>
            </a:extLst>
          </p:cNvPr>
          <p:cNvSpPr>
            <a:spLocks noGrp="1"/>
          </p:cNvSpPr>
          <p:nvPr>
            <p:ph type="title"/>
          </p:nvPr>
        </p:nvSpPr>
        <p:spPr/>
        <p:txBody>
          <a:bodyPr/>
          <a:lstStyle/>
          <a:p>
            <a:r>
              <a:rPr lang="en-US" dirty="0"/>
              <a:t>Conceptual perspective</a:t>
            </a:r>
          </a:p>
        </p:txBody>
      </p:sp>
      <p:sp>
        <p:nvSpPr>
          <p:cNvPr id="3" name="Content Placeholder 2">
            <a:extLst>
              <a:ext uri="{FF2B5EF4-FFF2-40B4-BE49-F238E27FC236}">
                <a16:creationId xmlns:a16="http://schemas.microsoft.com/office/drawing/2014/main" id="{628DCA08-24DA-7645-9E2B-E09B83DE5519}"/>
              </a:ext>
            </a:extLst>
          </p:cNvPr>
          <p:cNvSpPr>
            <a:spLocks noGrp="1"/>
          </p:cNvSpPr>
          <p:nvPr>
            <p:ph idx="1"/>
          </p:nvPr>
        </p:nvSpPr>
        <p:spPr/>
        <p:txBody>
          <a:bodyPr/>
          <a:lstStyle/>
          <a:p>
            <a:pPr marL="0" indent="0">
              <a:buNone/>
            </a:pPr>
            <a:r>
              <a:rPr lang="en-US" dirty="0"/>
              <a:t>This perspective “represents the concepts in the domain under study. . . a conceptual model should be drawn with little or no regard for the software that might implement it”</a:t>
            </a:r>
          </a:p>
        </p:txBody>
      </p:sp>
    </p:spTree>
    <p:extLst>
      <p:ext uri="{BB962C8B-B14F-4D97-AF65-F5344CB8AC3E}">
        <p14:creationId xmlns:p14="http://schemas.microsoft.com/office/powerpoint/2010/main" val="116334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466E-1615-A84D-8D95-32E5663E29A1}"/>
              </a:ext>
            </a:extLst>
          </p:cNvPr>
          <p:cNvSpPr>
            <a:spLocks noGrp="1"/>
          </p:cNvSpPr>
          <p:nvPr>
            <p:ph type="title"/>
          </p:nvPr>
        </p:nvSpPr>
        <p:spPr/>
        <p:txBody>
          <a:bodyPr/>
          <a:lstStyle/>
          <a:p>
            <a:r>
              <a:rPr lang="en-US" dirty="0"/>
              <a:t>Specification perspective</a:t>
            </a:r>
          </a:p>
        </p:txBody>
      </p:sp>
      <p:sp>
        <p:nvSpPr>
          <p:cNvPr id="3" name="Content Placeholder 2">
            <a:extLst>
              <a:ext uri="{FF2B5EF4-FFF2-40B4-BE49-F238E27FC236}">
                <a16:creationId xmlns:a16="http://schemas.microsoft.com/office/drawing/2014/main" id="{E89BC412-5963-1A4E-BBC3-F48518A32A02}"/>
              </a:ext>
            </a:extLst>
          </p:cNvPr>
          <p:cNvSpPr>
            <a:spLocks noGrp="1"/>
          </p:cNvSpPr>
          <p:nvPr>
            <p:ph idx="1"/>
          </p:nvPr>
        </p:nvSpPr>
        <p:spPr>
          <a:xfrm>
            <a:off x="1141412" y="1811867"/>
            <a:ext cx="9905999" cy="4707466"/>
          </a:xfrm>
        </p:spPr>
        <p:txBody>
          <a:bodyPr>
            <a:normAutofit/>
          </a:bodyPr>
          <a:lstStyle/>
          <a:p>
            <a:pPr marL="0" indent="0">
              <a:buNone/>
            </a:pPr>
            <a:r>
              <a:rPr lang="en-US" dirty="0"/>
              <a:t>“Now we are looking at software, but we are looking at the interfaces of the software, not the implementation”</a:t>
            </a:r>
          </a:p>
        </p:txBody>
      </p:sp>
    </p:spTree>
    <p:extLst>
      <p:ext uri="{BB962C8B-B14F-4D97-AF65-F5344CB8AC3E}">
        <p14:creationId xmlns:p14="http://schemas.microsoft.com/office/powerpoint/2010/main" val="3564301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27150-46C7-F04B-9CDE-76504F0DEF97}"/>
              </a:ext>
            </a:extLst>
          </p:cNvPr>
          <p:cNvSpPr>
            <a:spLocks noGrp="1"/>
          </p:cNvSpPr>
          <p:nvPr>
            <p:ph type="title"/>
          </p:nvPr>
        </p:nvSpPr>
        <p:spPr/>
        <p:txBody>
          <a:bodyPr/>
          <a:lstStyle/>
          <a:p>
            <a:r>
              <a:rPr lang="en-US" dirty="0"/>
              <a:t>Implementation perspective</a:t>
            </a:r>
          </a:p>
        </p:txBody>
      </p:sp>
      <p:sp>
        <p:nvSpPr>
          <p:cNvPr id="3" name="Content Placeholder 2">
            <a:extLst>
              <a:ext uri="{FF2B5EF4-FFF2-40B4-BE49-F238E27FC236}">
                <a16:creationId xmlns:a16="http://schemas.microsoft.com/office/drawing/2014/main" id="{7D49626D-FDED-D548-B79B-077228B03E78}"/>
              </a:ext>
            </a:extLst>
          </p:cNvPr>
          <p:cNvSpPr>
            <a:spLocks noGrp="1"/>
          </p:cNvSpPr>
          <p:nvPr>
            <p:ph idx="1"/>
          </p:nvPr>
        </p:nvSpPr>
        <p:spPr/>
        <p:txBody>
          <a:bodyPr>
            <a:normAutofit/>
          </a:bodyPr>
          <a:lstStyle/>
          <a:p>
            <a:pPr marL="0" indent="0">
              <a:buNone/>
            </a:pPr>
            <a:r>
              <a:rPr lang="en-US" dirty="0"/>
              <a:t>“This is probably the most often-used perspective, but in many ways the specification perspective is often a better one to take”</a:t>
            </a:r>
          </a:p>
        </p:txBody>
      </p:sp>
    </p:spTree>
    <p:extLst>
      <p:ext uri="{BB962C8B-B14F-4D97-AF65-F5344CB8AC3E}">
        <p14:creationId xmlns:p14="http://schemas.microsoft.com/office/powerpoint/2010/main" val="3467689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D283-1F33-714A-8276-FE52807A386E}"/>
              </a:ext>
            </a:extLst>
          </p:cNvPr>
          <p:cNvSpPr>
            <a:spLocks noGrp="1"/>
          </p:cNvSpPr>
          <p:nvPr>
            <p:ph type="title"/>
          </p:nvPr>
        </p:nvSpPr>
        <p:spPr/>
        <p:txBody>
          <a:bodyPr/>
          <a:lstStyle/>
          <a:p>
            <a:r>
              <a:rPr lang="en-US" dirty="0"/>
              <a:t>Object-oriented design</a:t>
            </a:r>
          </a:p>
        </p:txBody>
      </p:sp>
      <p:sp>
        <p:nvSpPr>
          <p:cNvPr id="3" name="Content Placeholder 2">
            <a:extLst>
              <a:ext uri="{FF2B5EF4-FFF2-40B4-BE49-F238E27FC236}">
                <a16:creationId xmlns:a16="http://schemas.microsoft.com/office/drawing/2014/main" id="{554DA650-D782-D043-96B5-0D8FE8C1B77A}"/>
              </a:ext>
            </a:extLst>
          </p:cNvPr>
          <p:cNvSpPr>
            <a:spLocks noGrp="1"/>
          </p:cNvSpPr>
          <p:nvPr>
            <p:ph idx="1"/>
          </p:nvPr>
        </p:nvSpPr>
        <p:spPr>
          <a:xfrm>
            <a:off x="1141412" y="2249487"/>
            <a:ext cx="9905999" cy="4185180"/>
          </a:xfrm>
        </p:spPr>
        <p:txBody>
          <a:bodyPr>
            <a:normAutofit fontScale="92500" lnSpcReduction="10000"/>
          </a:bodyPr>
          <a:lstStyle/>
          <a:p>
            <a:pPr marL="0" indent="0">
              <a:buNone/>
            </a:pPr>
            <a:r>
              <a:rPr lang="en-US" dirty="0" err="1"/>
              <a:t>Shalloway</a:t>
            </a:r>
            <a:r>
              <a:rPr lang="en-US" dirty="0"/>
              <a:t> and </a:t>
            </a:r>
            <a:r>
              <a:rPr lang="en-US" dirty="0" err="1"/>
              <a:t>Trott</a:t>
            </a:r>
            <a:r>
              <a:rPr lang="en-US" dirty="0"/>
              <a:t> argue that these three levels are useful to understand objects:</a:t>
            </a:r>
          </a:p>
          <a:p>
            <a:r>
              <a:rPr lang="en-US" dirty="0"/>
              <a:t>Conceptual - an object is a set of responsibilities</a:t>
            </a:r>
          </a:p>
          <a:p>
            <a:r>
              <a:rPr lang="en-US" dirty="0"/>
              <a:t>Specification - an object is a set of methods</a:t>
            </a:r>
          </a:p>
          <a:p>
            <a:r>
              <a:rPr lang="en-US" dirty="0"/>
              <a:t>Implementation - an object is code and data</a:t>
            </a:r>
          </a:p>
          <a:p>
            <a:pPr marL="0" indent="0">
              <a:buNone/>
            </a:pPr>
            <a:r>
              <a:rPr lang="en-US" dirty="0"/>
              <a:t>The object-oriented design thinks in terms of objects and responsibilities first</a:t>
            </a:r>
          </a:p>
        </p:txBody>
      </p:sp>
    </p:spTree>
    <p:extLst>
      <p:ext uri="{BB962C8B-B14F-4D97-AF65-F5344CB8AC3E}">
        <p14:creationId xmlns:p14="http://schemas.microsoft.com/office/powerpoint/2010/main" val="2700564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93FA-FCDB-5945-B18E-2A2EC19150A2}"/>
              </a:ext>
            </a:extLst>
          </p:cNvPr>
          <p:cNvSpPr>
            <a:spLocks noGrp="1"/>
          </p:cNvSpPr>
          <p:nvPr>
            <p:ph type="title"/>
          </p:nvPr>
        </p:nvSpPr>
        <p:spPr/>
        <p:txBody>
          <a:bodyPr/>
          <a:lstStyle/>
          <a:p>
            <a:r>
              <a:rPr lang="en-US" dirty="0"/>
              <a:t>Example: shape database</a:t>
            </a:r>
          </a:p>
        </p:txBody>
      </p:sp>
      <p:sp>
        <p:nvSpPr>
          <p:cNvPr id="3" name="Content Placeholder 2">
            <a:extLst>
              <a:ext uri="{FF2B5EF4-FFF2-40B4-BE49-F238E27FC236}">
                <a16:creationId xmlns:a16="http://schemas.microsoft.com/office/drawing/2014/main" id="{9325EA4D-4652-A34E-A116-796250877242}"/>
              </a:ext>
            </a:extLst>
          </p:cNvPr>
          <p:cNvSpPr>
            <a:spLocks noGrp="1"/>
          </p:cNvSpPr>
          <p:nvPr>
            <p:ph idx="1"/>
          </p:nvPr>
        </p:nvSpPr>
        <p:spPr/>
        <p:txBody>
          <a:bodyPr>
            <a:normAutofit/>
          </a:bodyPr>
          <a:lstStyle/>
          <a:p>
            <a:pPr marL="0" indent="0">
              <a:buNone/>
            </a:pPr>
            <a:r>
              <a:rPr lang="en-US" dirty="0"/>
              <a:t>Our functional design yielded the following steps:</a:t>
            </a:r>
          </a:p>
          <a:p>
            <a:pPr marL="514350" indent="-514350">
              <a:buFont typeface="+mj-lt"/>
              <a:buAutoNum type="arabicPeriod"/>
            </a:pPr>
            <a:r>
              <a:rPr lang="en-US" dirty="0"/>
              <a:t>Locate the list of shapes in the database</a:t>
            </a:r>
          </a:p>
          <a:p>
            <a:pPr marL="514350" indent="-514350">
              <a:buFont typeface="+mj-lt"/>
              <a:buAutoNum type="arabicPeriod"/>
            </a:pPr>
            <a:r>
              <a:rPr lang="en-US" dirty="0"/>
              <a:t>Open up the list of shapes</a:t>
            </a:r>
          </a:p>
          <a:p>
            <a:pPr marL="514350" indent="-514350">
              <a:buFont typeface="+mj-lt"/>
              <a:buAutoNum type="arabicPeriod"/>
            </a:pPr>
            <a:r>
              <a:rPr lang="en-US" dirty="0"/>
              <a:t>Sort this list of shapes in some manner</a:t>
            </a:r>
          </a:p>
          <a:p>
            <a:pPr marL="514350" indent="-514350">
              <a:buFont typeface="+mj-lt"/>
              <a:buAutoNum type="arabicPeriod"/>
            </a:pPr>
            <a:r>
              <a:rPr lang="en-US" dirty="0"/>
              <a:t>Display every shape in the list individually</a:t>
            </a:r>
          </a:p>
        </p:txBody>
      </p:sp>
    </p:spTree>
    <p:extLst>
      <p:ext uri="{BB962C8B-B14F-4D97-AF65-F5344CB8AC3E}">
        <p14:creationId xmlns:p14="http://schemas.microsoft.com/office/powerpoint/2010/main" val="1703001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F93FA-FCDB-5945-B18E-2A2EC19150A2}"/>
              </a:ext>
            </a:extLst>
          </p:cNvPr>
          <p:cNvSpPr>
            <a:spLocks noGrp="1"/>
          </p:cNvSpPr>
          <p:nvPr>
            <p:ph type="title"/>
          </p:nvPr>
        </p:nvSpPr>
        <p:spPr/>
        <p:txBody>
          <a:bodyPr/>
          <a:lstStyle/>
          <a:p>
            <a:r>
              <a:rPr lang="en-US" dirty="0"/>
              <a:t>Example: object-oriented design</a:t>
            </a:r>
          </a:p>
        </p:txBody>
      </p:sp>
      <p:sp>
        <p:nvSpPr>
          <p:cNvPr id="3" name="Content Placeholder 2">
            <a:extLst>
              <a:ext uri="{FF2B5EF4-FFF2-40B4-BE49-F238E27FC236}">
                <a16:creationId xmlns:a16="http://schemas.microsoft.com/office/drawing/2014/main" id="{9325EA4D-4652-A34E-A116-796250877242}"/>
              </a:ext>
            </a:extLst>
          </p:cNvPr>
          <p:cNvSpPr>
            <a:spLocks noGrp="1"/>
          </p:cNvSpPr>
          <p:nvPr>
            <p:ph idx="1"/>
          </p:nvPr>
        </p:nvSpPr>
        <p:spPr/>
        <p:txBody>
          <a:bodyPr>
            <a:normAutofit fontScale="70000" lnSpcReduction="20000"/>
          </a:bodyPr>
          <a:lstStyle/>
          <a:p>
            <a:r>
              <a:rPr lang="en-US" dirty="0" err="1"/>
              <a:t>ShapeDB</a:t>
            </a:r>
            <a:r>
              <a:rPr lang="en-US" dirty="0"/>
              <a:t> class</a:t>
            </a:r>
          </a:p>
          <a:p>
            <a:pPr lvl="1"/>
            <a:r>
              <a:rPr lang="en-US" i="1" dirty="0" err="1"/>
              <a:t>getCollection</a:t>
            </a:r>
            <a:r>
              <a:rPr lang="en-US" dirty="0"/>
              <a:t> method returns the set of shapes</a:t>
            </a:r>
          </a:p>
          <a:p>
            <a:r>
              <a:rPr lang="en-US" dirty="0"/>
              <a:t>Abstract Shape class</a:t>
            </a:r>
          </a:p>
          <a:p>
            <a:pPr lvl="1"/>
            <a:r>
              <a:rPr lang="en-US" i="1" dirty="0"/>
              <a:t>display</a:t>
            </a:r>
            <a:r>
              <a:rPr lang="en-US" dirty="0"/>
              <a:t> method</a:t>
            </a:r>
          </a:p>
          <a:p>
            <a:r>
              <a:rPr lang="en-US" dirty="0"/>
              <a:t>Subclasses of Shape such as Square or Circle</a:t>
            </a:r>
          </a:p>
          <a:p>
            <a:r>
              <a:rPr lang="en-US" dirty="0"/>
              <a:t>Collection class</a:t>
            </a:r>
          </a:p>
          <a:p>
            <a:r>
              <a:rPr lang="en-US" i="1" dirty="0" err="1"/>
              <a:t>display_collection</a:t>
            </a:r>
            <a:r>
              <a:rPr lang="en-US" i="1" dirty="0"/>
              <a:t> </a:t>
            </a:r>
            <a:r>
              <a:rPr lang="en-US" dirty="0"/>
              <a:t>method, displays all Shapes in the Collection</a:t>
            </a:r>
          </a:p>
          <a:p>
            <a:r>
              <a:rPr lang="en-US" i="1" dirty="0"/>
              <a:t>sort</a:t>
            </a:r>
            <a:r>
              <a:rPr lang="en-US" dirty="0"/>
              <a:t> method, sorts the shapes in some order</a:t>
            </a:r>
          </a:p>
        </p:txBody>
      </p:sp>
    </p:spTree>
    <p:extLst>
      <p:ext uri="{BB962C8B-B14F-4D97-AF65-F5344CB8AC3E}">
        <p14:creationId xmlns:p14="http://schemas.microsoft.com/office/powerpoint/2010/main" val="925502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1C16C-6ECE-E24D-9817-9EE146058DD3}"/>
              </a:ext>
            </a:extLst>
          </p:cNvPr>
          <p:cNvSpPr>
            <a:spLocks noGrp="1"/>
          </p:cNvSpPr>
          <p:nvPr>
            <p:ph type="title"/>
          </p:nvPr>
        </p:nvSpPr>
        <p:spPr/>
        <p:txBody>
          <a:bodyPr/>
          <a:lstStyle/>
          <a:p>
            <a:r>
              <a:rPr lang="en-US" dirty="0"/>
              <a:t>Example execution</a:t>
            </a:r>
          </a:p>
        </p:txBody>
      </p:sp>
      <p:sp>
        <p:nvSpPr>
          <p:cNvPr id="3" name="Content Placeholder 2">
            <a:extLst>
              <a:ext uri="{FF2B5EF4-FFF2-40B4-BE49-F238E27FC236}">
                <a16:creationId xmlns:a16="http://schemas.microsoft.com/office/drawing/2014/main" id="{852692DF-4D12-1745-8FBE-E8C76D7F66B6}"/>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Main program creates a </a:t>
            </a:r>
            <a:r>
              <a:rPr lang="en-US" dirty="0" err="1"/>
              <a:t>ShapeDB</a:t>
            </a:r>
            <a:r>
              <a:rPr lang="en-US" dirty="0"/>
              <a:t> object</a:t>
            </a:r>
          </a:p>
          <a:p>
            <a:pPr marL="514350" indent="-514350">
              <a:buFont typeface="+mj-lt"/>
              <a:buAutoNum type="arabicPeriod"/>
            </a:pPr>
            <a:r>
              <a:rPr lang="en-US" dirty="0"/>
              <a:t>Main program asks the </a:t>
            </a:r>
            <a:r>
              <a:rPr lang="en-US" dirty="0" err="1"/>
              <a:t>ShapeDB</a:t>
            </a:r>
            <a:r>
              <a:rPr lang="en-US" dirty="0"/>
              <a:t> object for the collection of Shapes</a:t>
            </a:r>
          </a:p>
          <a:p>
            <a:pPr marL="514350" indent="-514350">
              <a:buFont typeface="+mj-lt"/>
              <a:buAutoNum type="arabicPeriod"/>
            </a:pPr>
            <a:r>
              <a:rPr lang="en-US" dirty="0"/>
              <a:t>Main program asks the Collection to sort the Shapes</a:t>
            </a:r>
          </a:p>
          <a:p>
            <a:pPr marL="514350" indent="-514350">
              <a:buFont typeface="+mj-lt"/>
              <a:buAutoNum type="arabicPeriod"/>
            </a:pPr>
            <a:r>
              <a:rPr lang="en-US" dirty="0"/>
              <a:t>Main program asks the Collection to display the Shapes</a:t>
            </a:r>
          </a:p>
          <a:p>
            <a:pPr marL="514350" indent="-514350">
              <a:buFont typeface="+mj-lt"/>
              <a:buAutoNum type="arabicPeriod"/>
            </a:pPr>
            <a:r>
              <a:rPr lang="en-US" dirty="0"/>
              <a:t>The Collection asks each Shape to draw itself</a:t>
            </a:r>
          </a:p>
        </p:txBody>
      </p:sp>
    </p:spTree>
    <p:extLst>
      <p:ext uri="{BB962C8B-B14F-4D97-AF65-F5344CB8AC3E}">
        <p14:creationId xmlns:p14="http://schemas.microsoft.com/office/powerpoint/2010/main" val="1013647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4EBB-326A-ED4E-982C-1498367A971B}"/>
              </a:ext>
            </a:extLst>
          </p:cNvPr>
          <p:cNvSpPr>
            <a:spLocks noGrp="1"/>
          </p:cNvSpPr>
          <p:nvPr>
            <p:ph type="title"/>
          </p:nvPr>
        </p:nvSpPr>
        <p:spPr/>
        <p:txBody>
          <a:bodyPr/>
          <a:lstStyle/>
          <a:p>
            <a:r>
              <a:rPr lang="en-US" dirty="0"/>
              <a:t>Robust to change?</a:t>
            </a:r>
          </a:p>
        </p:txBody>
      </p:sp>
      <p:sp>
        <p:nvSpPr>
          <p:cNvPr id="3" name="Content Placeholder 2">
            <a:extLst>
              <a:ext uri="{FF2B5EF4-FFF2-40B4-BE49-F238E27FC236}">
                <a16:creationId xmlns:a16="http://schemas.microsoft.com/office/drawing/2014/main" id="{CFB90CF3-37EF-F742-B2A2-13FB6C15E3A8}"/>
              </a:ext>
            </a:extLst>
          </p:cNvPr>
          <p:cNvSpPr>
            <a:spLocks noGrp="1"/>
          </p:cNvSpPr>
          <p:nvPr>
            <p:ph idx="1"/>
          </p:nvPr>
        </p:nvSpPr>
        <p:spPr>
          <a:xfrm>
            <a:off x="1141412" y="2249486"/>
            <a:ext cx="9905999" cy="4049713"/>
          </a:xfrm>
        </p:spPr>
        <p:txBody>
          <a:bodyPr>
            <a:normAutofit/>
          </a:bodyPr>
          <a:lstStyle/>
          <a:p>
            <a:r>
              <a:rPr lang="en-US" dirty="0"/>
              <a:t>What happens if we add a new Shape?</a:t>
            </a:r>
          </a:p>
          <a:p>
            <a:r>
              <a:rPr lang="en-US" dirty="0"/>
              <a:t>What happens if we want to sort differently?</a:t>
            </a:r>
          </a:p>
        </p:txBody>
      </p:sp>
    </p:spTree>
    <p:extLst>
      <p:ext uri="{BB962C8B-B14F-4D97-AF65-F5344CB8AC3E}">
        <p14:creationId xmlns:p14="http://schemas.microsoft.com/office/powerpoint/2010/main" val="42664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Domain models vs classes</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fontScale="85000" lnSpcReduction="20000"/>
          </a:bodyPr>
          <a:lstStyle/>
          <a:p>
            <a:r>
              <a:rPr lang="en-US" dirty="0"/>
              <a:t>A domain model should not attempt to organize a system in classes</a:t>
            </a:r>
          </a:p>
          <a:p>
            <a:r>
              <a:rPr lang="en-US" dirty="0"/>
              <a:t>So how do you design a software system?</a:t>
            </a:r>
          </a:p>
          <a:p>
            <a:r>
              <a:rPr lang="en-US" dirty="0"/>
              <a:t>There is a lot of freedom when designing a new class:</a:t>
            </a:r>
          </a:p>
          <a:p>
            <a:pPr lvl="1"/>
            <a:r>
              <a:rPr lang="en-US" dirty="0"/>
              <a:t>What methods should this class dene?</a:t>
            </a:r>
          </a:p>
          <a:p>
            <a:pPr lvl="1"/>
            <a:r>
              <a:rPr lang="en-US" dirty="0"/>
              <a:t>Which methods should be public? Which methods should be private?</a:t>
            </a:r>
          </a:p>
          <a:p>
            <a:pPr lvl="1"/>
            <a:r>
              <a:rPr lang="en-US" dirty="0"/>
              <a:t>How much code should go into a method?</a:t>
            </a:r>
          </a:p>
          <a:p>
            <a:pPr lvl="1"/>
            <a:r>
              <a:rPr lang="en-US" dirty="0"/>
              <a:t>Should these methods all be defined by the same class?</a:t>
            </a:r>
          </a:p>
          <a:p>
            <a:r>
              <a:rPr lang="en-US" dirty="0"/>
              <a:t>What constitutes good design?</a:t>
            </a:r>
          </a:p>
          <a:p>
            <a:r>
              <a:rPr lang="en-US" dirty="0"/>
              <a:t>How can I decompose a big problem into manageable pieces?</a:t>
            </a:r>
          </a:p>
        </p:txBody>
      </p:sp>
    </p:spTree>
    <p:extLst>
      <p:ext uri="{BB962C8B-B14F-4D97-AF65-F5344CB8AC3E}">
        <p14:creationId xmlns:p14="http://schemas.microsoft.com/office/powerpoint/2010/main" val="583006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260F-C98E-EE42-9A5B-D2E88FA54F35}"/>
              </a:ext>
            </a:extLst>
          </p:cNvPr>
          <p:cNvSpPr>
            <a:spLocks noGrp="1"/>
          </p:cNvSpPr>
          <p:nvPr>
            <p:ph type="title"/>
          </p:nvPr>
        </p:nvSpPr>
        <p:spPr/>
        <p:txBody>
          <a:bodyPr/>
          <a:lstStyle/>
          <a:p>
            <a:r>
              <a:rPr lang="en-US" dirty="0"/>
              <a:t>Robust to change?</a:t>
            </a:r>
          </a:p>
        </p:txBody>
      </p:sp>
      <p:sp>
        <p:nvSpPr>
          <p:cNvPr id="3" name="Content Placeholder 2">
            <a:extLst>
              <a:ext uri="{FF2B5EF4-FFF2-40B4-BE49-F238E27FC236}">
                <a16:creationId xmlns:a16="http://schemas.microsoft.com/office/drawing/2014/main" id="{C81E9BAF-D1D8-4C48-A269-58FFFE9A3C42}"/>
              </a:ext>
            </a:extLst>
          </p:cNvPr>
          <p:cNvSpPr>
            <a:spLocks noGrp="1"/>
          </p:cNvSpPr>
          <p:nvPr>
            <p:ph idx="1"/>
          </p:nvPr>
        </p:nvSpPr>
        <p:spPr/>
        <p:txBody>
          <a:bodyPr>
            <a:normAutofit lnSpcReduction="10000"/>
          </a:bodyPr>
          <a:lstStyle/>
          <a:p>
            <a:r>
              <a:rPr lang="en-US" dirty="0"/>
              <a:t>What happens if we add a new Shape?</a:t>
            </a:r>
          </a:p>
          <a:p>
            <a:pPr lvl="1"/>
            <a:r>
              <a:rPr lang="en-US" dirty="0"/>
              <a:t>We can define a new subclass of the Shape, with its own </a:t>
            </a:r>
            <a:r>
              <a:rPr lang="en-US" i="1" dirty="0"/>
              <a:t>display</a:t>
            </a:r>
            <a:r>
              <a:rPr lang="en-US" dirty="0"/>
              <a:t> method</a:t>
            </a:r>
          </a:p>
          <a:p>
            <a:r>
              <a:rPr lang="en-US" dirty="0"/>
              <a:t>What happens if we want to sort differently?</a:t>
            </a:r>
          </a:p>
          <a:p>
            <a:pPr lvl="1"/>
            <a:r>
              <a:rPr lang="en-US" dirty="0"/>
              <a:t>We change the sorting method in the Collection class.</a:t>
            </a:r>
          </a:p>
          <a:p>
            <a:pPr marL="0" indent="0">
              <a:buNone/>
            </a:pPr>
            <a:r>
              <a:rPr lang="en-US" dirty="0"/>
              <a:t>Both these changes are local to the objects responsible</a:t>
            </a:r>
          </a:p>
        </p:txBody>
      </p:sp>
    </p:spTree>
    <p:extLst>
      <p:ext uri="{BB962C8B-B14F-4D97-AF65-F5344CB8AC3E}">
        <p14:creationId xmlns:p14="http://schemas.microsoft.com/office/powerpoint/2010/main" val="157197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8F6D-987A-A449-BD50-A9EB14259C63}"/>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20D6AC2-488A-594A-B0FD-1B5BB62F28D9}"/>
              </a:ext>
            </a:extLst>
          </p:cNvPr>
          <p:cNvSpPr>
            <a:spLocks noGrp="1"/>
          </p:cNvSpPr>
          <p:nvPr>
            <p:ph idx="1"/>
          </p:nvPr>
        </p:nvSpPr>
        <p:spPr/>
        <p:txBody>
          <a:bodyPr>
            <a:normAutofit fontScale="85000" lnSpcReduction="20000"/>
          </a:bodyPr>
          <a:lstStyle/>
          <a:p>
            <a:pPr marL="0" indent="0">
              <a:buNone/>
            </a:pPr>
            <a:r>
              <a:rPr lang="en-US" dirty="0"/>
              <a:t>Why did this approach work?</a:t>
            </a:r>
          </a:p>
          <a:p>
            <a:pPr marL="0" indent="0">
              <a:buNone/>
            </a:pPr>
            <a:r>
              <a:rPr lang="en-US" i="1" dirty="0"/>
              <a:t>Encapsulation</a:t>
            </a:r>
            <a:r>
              <a:rPr lang="en-US" dirty="0"/>
              <a:t> is any form of information hiding:</a:t>
            </a:r>
          </a:p>
          <a:p>
            <a:r>
              <a:rPr lang="en-US" dirty="0"/>
              <a:t>The private methods of an object are hidden to the outside world</a:t>
            </a:r>
          </a:p>
          <a:p>
            <a:r>
              <a:rPr lang="en-US" dirty="0"/>
              <a:t>An abstract class ensures the implementation of its methods are ‘hidden’</a:t>
            </a:r>
          </a:p>
          <a:p>
            <a:r>
              <a:rPr lang="en-US" dirty="0"/>
              <a:t>Encapsulation enables classes to keep responsibilities exclusive: </a:t>
            </a:r>
            <a:r>
              <a:rPr lang="en-US" i="1" dirty="0"/>
              <a:t>stay away from my responsibilities</a:t>
            </a:r>
          </a:p>
        </p:txBody>
      </p:sp>
    </p:spTree>
    <p:extLst>
      <p:ext uri="{BB962C8B-B14F-4D97-AF65-F5344CB8AC3E}">
        <p14:creationId xmlns:p14="http://schemas.microsoft.com/office/powerpoint/2010/main" val="744530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4268-BDD0-7549-A8FC-A78B44FC2737}"/>
              </a:ext>
            </a:extLst>
          </p:cNvPr>
          <p:cNvSpPr>
            <a:spLocks noGrp="1"/>
          </p:cNvSpPr>
          <p:nvPr>
            <p:ph type="title"/>
          </p:nvPr>
        </p:nvSpPr>
        <p:spPr/>
        <p:txBody>
          <a:bodyPr/>
          <a:lstStyle/>
          <a:p>
            <a:r>
              <a:rPr lang="en-US" dirty="0"/>
              <a:t>Writing designs</a:t>
            </a:r>
          </a:p>
        </p:txBody>
      </p:sp>
      <p:sp>
        <p:nvSpPr>
          <p:cNvPr id="3" name="Content Placeholder 2">
            <a:extLst>
              <a:ext uri="{FF2B5EF4-FFF2-40B4-BE49-F238E27FC236}">
                <a16:creationId xmlns:a16="http://schemas.microsoft.com/office/drawing/2014/main" id="{5EF86C37-F2EB-3247-9904-2ADFD6B0DEB9}"/>
              </a:ext>
            </a:extLst>
          </p:cNvPr>
          <p:cNvSpPr>
            <a:spLocks noGrp="1"/>
          </p:cNvSpPr>
          <p:nvPr>
            <p:ph idx="1"/>
          </p:nvPr>
        </p:nvSpPr>
        <p:spPr/>
        <p:txBody>
          <a:bodyPr>
            <a:normAutofit fontScale="85000" lnSpcReduction="10000"/>
          </a:bodyPr>
          <a:lstStyle/>
          <a:p>
            <a:r>
              <a:rPr lang="en-US" dirty="0"/>
              <a:t>So we have a better understanding of object oriented design. . .</a:t>
            </a:r>
          </a:p>
          <a:p>
            <a:r>
              <a:rPr lang="en-US" dirty="0"/>
              <a:t>. . . and we understand how to write use cases and requirements. . .</a:t>
            </a:r>
          </a:p>
          <a:p>
            <a:r>
              <a:rPr lang="en-US" dirty="0"/>
              <a:t>. . . and we know what a domain model is. . .</a:t>
            </a:r>
          </a:p>
          <a:p>
            <a:r>
              <a:rPr lang="en-US" dirty="0"/>
              <a:t>. . . and we are familiar with concepts like cohesion and coupling. . .</a:t>
            </a:r>
          </a:p>
          <a:p>
            <a:r>
              <a:rPr lang="en-US" dirty="0"/>
              <a:t>… but how do we write a design?</a:t>
            </a:r>
          </a:p>
          <a:p>
            <a:endParaRPr lang="en-US" dirty="0"/>
          </a:p>
        </p:txBody>
      </p:sp>
    </p:spTree>
    <p:extLst>
      <p:ext uri="{BB962C8B-B14F-4D97-AF65-F5344CB8AC3E}">
        <p14:creationId xmlns:p14="http://schemas.microsoft.com/office/powerpoint/2010/main" val="1621522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68D5D-E2A2-6549-853E-3420E12DB209}"/>
              </a:ext>
            </a:extLst>
          </p:cNvPr>
          <p:cNvSpPr>
            <a:spLocks noGrp="1"/>
          </p:cNvSpPr>
          <p:nvPr>
            <p:ph type="title"/>
          </p:nvPr>
        </p:nvSpPr>
        <p:spPr/>
        <p:txBody>
          <a:bodyPr/>
          <a:lstStyle/>
          <a:p>
            <a:r>
              <a:rPr lang="en-US" dirty="0"/>
              <a:t>Writing designs</a:t>
            </a:r>
          </a:p>
        </p:txBody>
      </p:sp>
      <p:sp>
        <p:nvSpPr>
          <p:cNvPr id="3" name="Content Placeholder 2">
            <a:extLst>
              <a:ext uri="{FF2B5EF4-FFF2-40B4-BE49-F238E27FC236}">
                <a16:creationId xmlns:a16="http://schemas.microsoft.com/office/drawing/2014/main" id="{326E9C7D-4CB6-4B49-8FCC-31A6343E35A5}"/>
              </a:ext>
            </a:extLst>
          </p:cNvPr>
          <p:cNvSpPr>
            <a:spLocks noGrp="1"/>
          </p:cNvSpPr>
          <p:nvPr>
            <p:ph idx="1"/>
          </p:nvPr>
        </p:nvSpPr>
        <p:spPr/>
        <p:txBody>
          <a:bodyPr>
            <a:normAutofit fontScale="77500" lnSpcReduction="20000"/>
          </a:bodyPr>
          <a:lstStyle/>
          <a:p>
            <a:r>
              <a:rPr lang="en-US" dirty="0"/>
              <a:t>Coming up with a good design is hard - it requires creativity, technical insight, and an excellent understanding of the problem domain</a:t>
            </a:r>
          </a:p>
          <a:p>
            <a:r>
              <a:rPr lang="en-US" dirty="0"/>
              <a:t>During analysis, you gather information about the problem</a:t>
            </a:r>
          </a:p>
          <a:p>
            <a:r>
              <a:rPr lang="en-US" dirty="0"/>
              <a:t>During design, you come up with a solution</a:t>
            </a:r>
          </a:p>
          <a:p>
            <a:r>
              <a:rPr lang="en-US" dirty="0"/>
              <a:t>There is no single </a:t>
            </a:r>
            <a:r>
              <a:rPr lang="en-US" i="1" dirty="0"/>
              <a:t>right</a:t>
            </a:r>
            <a:r>
              <a:rPr lang="en-US" dirty="0"/>
              <a:t> or </a:t>
            </a:r>
            <a:r>
              <a:rPr lang="en-US" i="1" dirty="0"/>
              <a:t>wrong</a:t>
            </a:r>
            <a:r>
              <a:rPr lang="en-US" dirty="0"/>
              <a:t> answer</a:t>
            </a:r>
          </a:p>
          <a:p>
            <a:r>
              <a:rPr lang="en-US" dirty="0"/>
              <a:t>There is no </a:t>
            </a:r>
            <a:r>
              <a:rPr lang="en-US" i="1" dirty="0"/>
              <a:t>one weird trick </a:t>
            </a:r>
            <a:r>
              <a:rPr lang="en-US" dirty="0"/>
              <a:t>I can teach you that will always yield a good design</a:t>
            </a:r>
          </a:p>
          <a:p>
            <a:endParaRPr lang="en-US" dirty="0"/>
          </a:p>
        </p:txBody>
      </p:sp>
    </p:spTree>
    <p:extLst>
      <p:ext uri="{BB962C8B-B14F-4D97-AF65-F5344CB8AC3E}">
        <p14:creationId xmlns:p14="http://schemas.microsoft.com/office/powerpoint/2010/main" val="613129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D65B-1703-1B4D-98A6-3A4838D3C24E}"/>
              </a:ext>
            </a:extLst>
          </p:cNvPr>
          <p:cNvSpPr>
            <a:spLocks noGrp="1"/>
          </p:cNvSpPr>
          <p:nvPr>
            <p:ph type="title"/>
          </p:nvPr>
        </p:nvSpPr>
        <p:spPr/>
        <p:txBody>
          <a:bodyPr/>
          <a:lstStyle/>
          <a:p>
            <a:r>
              <a:rPr lang="en-US" dirty="0"/>
              <a:t>Responsibility</a:t>
            </a:r>
          </a:p>
        </p:txBody>
      </p:sp>
      <p:sp>
        <p:nvSpPr>
          <p:cNvPr id="3" name="Content Placeholder 2">
            <a:extLst>
              <a:ext uri="{FF2B5EF4-FFF2-40B4-BE49-F238E27FC236}">
                <a16:creationId xmlns:a16="http://schemas.microsoft.com/office/drawing/2014/main" id="{FD5E9AC5-4012-AF4F-B6BB-B08D55FC5915}"/>
              </a:ext>
            </a:extLst>
          </p:cNvPr>
          <p:cNvSpPr>
            <a:spLocks noGrp="1"/>
          </p:cNvSpPr>
          <p:nvPr>
            <p:ph idx="1"/>
          </p:nvPr>
        </p:nvSpPr>
        <p:spPr/>
        <p:txBody>
          <a:bodyPr>
            <a:normAutofit fontScale="85000" lnSpcReduction="10000"/>
          </a:bodyPr>
          <a:lstStyle/>
          <a:p>
            <a:pPr marL="0" indent="0">
              <a:buNone/>
            </a:pPr>
            <a:r>
              <a:rPr lang="en-US" dirty="0"/>
              <a:t>One key question to ask during design is: </a:t>
            </a:r>
            <a:r>
              <a:rPr lang="en-US" i="1" dirty="0"/>
              <a:t>Which class is responsible?</a:t>
            </a:r>
          </a:p>
          <a:p>
            <a:r>
              <a:rPr lang="en-US" dirty="0"/>
              <a:t>Which class is responsible for computing the sales total?</a:t>
            </a:r>
          </a:p>
          <a:p>
            <a:r>
              <a:rPr lang="en-US" dirty="0"/>
              <a:t>Which class is responsible for logging sales? Or notifying the Accounting department?</a:t>
            </a:r>
          </a:p>
          <a:p>
            <a:r>
              <a:rPr lang="en-US" dirty="0"/>
              <a:t>Which class is responsible for drawing a shape? Or sorting the shape collection?</a:t>
            </a:r>
          </a:p>
          <a:p>
            <a:endParaRPr lang="en-US" dirty="0"/>
          </a:p>
        </p:txBody>
      </p:sp>
    </p:spTree>
    <p:extLst>
      <p:ext uri="{BB962C8B-B14F-4D97-AF65-F5344CB8AC3E}">
        <p14:creationId xmlns:p14="http://schemas.microsoft.com/office/powerpoint/2010/main" val="4198161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70315-CFA0-4B4B-AF59-58ECEBFD5EEC}"/>
              </a:ext>
            </a:extLst>
          </p:cNvPr>
          <p:cNvSpPr>
            <a:spLocks noGrp="1"/>
          </p:cNvSpPr>
          <p:nvPr>
            <p:ph type="title"/>
          </p:nvPr>
        </p:nvSpPr>
        <p:spPr/>
        <p:txBody>
          <a:bodyPr/>
          <a:lstStyle/>
          <a:p>
            <a:r>
              <a:rPr lang="en-US" dirty="0"/>
              <a:t>Responsibility</a:t>
            </a:r>
          </a:p>
        </p:txBody>
      </p:sp>
      <p:sp>
        <p:nvSpPr>
          <p:cNvPr id="3" name="Content Placeholder 2">
            <a:extLst>
              <a:ext uri="{FF2B5EF4-FFF2-40B4-BE49-F238E27FC236}">
                <a16:creationId xmlns:a16="http://schemas.microsoft.com/office/drawing/2014/main" id="{321A343B-DC84-3449-888F-D4E3330D6F1E}"/>
              </a:ext>
            </a:extLst>
          </p:cNvPr>
          <p:cNvSpPr>
            <a:spLocks noGrp="1"/>
          </p:cNvSpPr>
          <p:nvPr>
            <p:ph idx="1"/>
          </p:nvPr>
        </p:nvSpPr>
        <p:spPr/>
        <p:txBody>
          <a:bodyPr>
            <a:normAutofit lnSpcReduction="10000"/>
          </a:bodyPr>
          <a:lstStyle/>
          <a:p>
            <a:r>
              <a:rPr lang="en-US" dirty="0"/>
              <a:t>Responsibility is an abstract concept</a:t>
            </a:r>
          </a:p>
          <a:p>
            <a:pPr lvl="1"/>
            <a:r>
              <a:rPr lang="en-US" dirty="0"/>
              <a:t>Being responsible for database storage involves a lot of classes and methods</a:t>
            </a:r>
          </a:p>
          <a:p>
            <a:pPr lvl="1"/>
            <a:r>
              <a:rPr lang="en-US" dirty="0"/>
              <a:t>Being responsible for the VAT calculation is usually much simpler</a:t>
            </a:r>
          </a:p>
          <a:p>
            <a:r>
              <a:rPr lang="en-US" dirty="0"/>
              <a:t>A responsibility is not the same thing as a method, but methods are implemented to fulfill responsibilities</a:t>
            </a:r>
          </a:p>
          <a:p>
            <a:endParaRPr lang="en-US" dirty="0"/>
          </a:p>
        </p:txBody>
      </p:sp>
    </p:spTree>
    <p:extLst>
      <p:ext uri="{BB962C8B-B14F-4D97-AF65-F5344CB8AC3E}">
        <p14:creationId xmlns:p14="http://schemas.microsoft.com/office/powerpoint/2010/main" val="4102662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3D62-5DD2-CD44-9F5C-48EC0C714678}"/>
              </a:ext>
            </a:extLst>
          </p:cNvPr>
          <p:cNvSpPr>
            <a:spLocks noGrp="1"/>
          </p:cNvSpPr>
          <p:nvPr>
            <p:ph type="title"/>
          </p:nvPr>
        </p:nvSpPr>
        <p:spPr/>
        <p:txBody>
          <a:bodyPr/>
          <a:lstStyle/>
          <a:p>
            <a:r>
              <a:rPr lang="en-US" dirty="0"/>
              <a:t>GRASP principles</a:t>
            </a:r>
          </a:p>
        </p:txBody>
      </p:sp>
      <p:sp>
        <p:nvSpPr>
          <p:cNvPr id="3" name="Content Placeholder 2">
            <a:extLst>
              <a:ext uri="{FF2B5EF4-FFF2-40B4-BE49-F238E27FC236}">
                <a16:creationId xmlns:a16="http://schemas.microsoft.com/office/drawing/2014/main" id="{68C18B4B-7DEF-1F49-9C34-BEEF16D43AAC}"/>
              </a:ext>
            </a:extLst>
          </p:cNvPr>
          <p:cNvSpPr>
            <a:spLocks noGrp="1"/>
          </p:cNvSpPr>
          <p:nvPr>
            <p:ph idx="1"/>
          </p:nvPr>
        </p:nvSpPr>
        <p:spPr/>
        <p:txBody>
          <a:bodyPr>
            <a:normAutofit/>
          </a:bodyPr>
          <a:lstStyle/>
          <a:p>
            <a:r>
              <a:rPr lang="en-US" dirty="0" err="1"/>
              <a:t>Larman</a:t>
            </a:r>
            <a:r>
              <a:rPr lang="en-US" dirty="0"/>
              <a:t> identifies several principles that help guide good design: the GRASP principles (General Responsibility Assignment Software Principles)</a:t>
            </a:r>
          </a:p>
          <a:p>
            <a:r>
              <a:rPr lang="en-US" dirty="0"/>
              <a:t>The GRASP principles help assign responsibility to the classes in your domain model</a:t>
            </a:r>
          </a:p>
          <a:p>
            <a:endParaRPr lang="en-US" dirty="0"/>
          </a:p>
        </p:txBody>
      </p:sp>
    </p:spTree>
    <p:extLst>
      <p:ext uri="{BB962C8B-B14F-4D97-AF65-F5344CB8AC3E}">
        <p14:creationId xmlns:p14="http://schemas.microsoft.com/office/powerpoint/2010/main" val="345431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FA55-2BD1-1B49-9612-DA72B66D0420}"/>
              </a:ext>
            </a:extLst>
          </p:cNvPr>
          <p:cNvSpPr>
            <a:spLocks noGrp="1"/>
          </p:cNvSpPr>
          <p:nvPr>
            <p:ph type="title"/>
          </p:nvPr>
        </p:nvSpPr>
        <p:spPr/>
        <p:txBody>
          <a:bodyPr/>
          <a:lstStyle/>
          <a:p>
            <a:r>
              <a:rPr lang="en-US" dirty="0"/>
              <a:t>Grasp principles</a:t>
            </a:r>
          </a:p>
        </p:txBody>
      </p:sp>
      <p:sp>
        <p:nvSpPr>
          <p:cNvPr id="3" name="Content Placeholder 2">
            <a:extLst>
              <a:ext uri="{FF2B5EF4-FFF2-40B4-BE49-F238E27FC236}">
                <a16:creationId xmlns:a16="http://schemas.microsoft.com/office/drawing/2014/main" id="{077627FE-F3C3-1241-A7CC-25309C4AF9C6}"/>
              </a:ext>
            </a:extLst>
          </p:cNvPr>
          <p:cNvSpPr>
            <a:spLocks noGrp="1"/>
          </p:cNvSpPr>
          <p:nvPr>
            <p:ph idx="1"/>
          </p:nvPr>
        </p:nvSpPr>
        <p:spPr/>
        <p:txBody>
          <a:bodyPr>
            <a:normAutofit fontScale="77500" lnSpcReduction="20000"/>
          </a:bodyPr>
          <a:lstStyle/>
          <a:p>
            <a:pPr marL="0" indent="0">
              <a:buNone/>
            </a:pPr>
            <a:r>
              <a:rPr lang="en-US" dirty="0"/>
              <a:t>The GRASP principles help assign responsibility to the classes in your domain model:</a:t>
            </a:r>
          </a:p>
          <a:p>
            <a:r>
              <a:rPr lang="en-US" dirty="0"/>
              <a:t>Information Expert </a:t>
            </a:r>
            <a:r>
              <a:rPr lang="en-US" i="1" dirty="0"/>
              <a:t>(who has the info?)</a:t>
            </a:r>
          </a:p>
          <a:p>
            <a:r>
              <a:rPr lang="en-US" dirty="0"/>
              <a:t>Creator </a:t>
            </a:r>
            <a:r>
              <a:rPr lang="en-US" i="1" dirty="0"/>
              <a:t>(who should create instances?)</a:t>
            </a:r>
          </a:p>
          <a:p>
            <a:r>
              <a:rPr lang="en-US" dirty="0"/>
              <a:t>Loose coupling </a:t>
            </a:r>
            <a:r>
              <a:rPr lang="en-US" i="1" dirty="0"/>
              <a:t>(general quality guideline)</a:t>
            </a:r>
          </a:p>
          <a:p>
            <a:r>
              <a:rPr lang="en-US" dirty="0"/>
              <a:t>Strong cohesion </a:t>
            </a:r>
            <a:r>
              <a:rPr lang="en-US" i="1" dirty="0"/>
              <a:t>(general quality guideline)</a:t>
            </a:r>
          </a:p>
          <a:p>
            <a:r>
              <a:rPr lang="en-US" dirty="0"/>
              <a:t>Controller </a:t>
            </a:r>
            <a:r>
              <a:rPr lang="en-US" i="1" dirty="0"/>
              <a:t>(use case: which subsystem handles the event?)</a:t>
            </a:r>
          </a:p>
          <a:p>
            <a:endParaRPr lang="en-US" dirty="0"/>
          </a:p>
        </p:txBody>
      </p:sp>
    </p:spTree>
    <p:extLst>
      <p:ext uri="{BB962C8B-B14F-4D97-AF65-F5344CB8AC3E}">
        <p14:creationId xmlns:p14="http://schemas.microsoft.com/office/powerpoint/2010/main" val="2219905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26F4-893A-5149-83BC-0205FFB1F26A}"/>
              </a:ext>
            </a:extLst>
          </p:cNvPr>
          <p:cNvSpPr>
            <a:spLocks noGrp="1"/>
          </p:cNvSpPr>
          <p:nvPr>
            <p:ph type="title"/>
          </p:nvPr>
        </p:nvSpPr>
        <p:spPr/>
        <p:txBody>
          <a:bodyPr/>
          <a:lstStyle/>
          <a:p>
            <a:r>
              <a:rPr lang="en-US" dirty="0"/>
              <a:t>Information expert (Example)</a:t>
            </a:r>
          </a:p>
        </p:txBody>
      </p:sp>
      <p:sp>
        <p:nvSpPr>
          <p:cNvPr id="3" name="Content Placeholder 2">
            <a:extLst>
              <a:ext uri="{FF2B5EF4-FFF2-40B4-BE49-F238E27FC236}">
                <a16:creationId xmlns:a16="http://schemas.microsoft.com/office/drawing/2014/main" id="{31F4E18D-3163-3F4E-88B3-5227B4BCC293}"/>
              </a:ext>
            </a:extLst>
          </p:cNvPr>
          <p:cNvSpPr>
            <a:spLocks noGrp="1"/>
          </p:cNvSpPr>
          <p:nvPr>
            <p:ph idx="1"/>
          </p:nvPr>
        </p:nvSpPr>
        <p:spPr>
          <a:xfrm>
            <a:off x="1270000" y="5700713"/>
            <a:ext cx="9905999" cy="676276"/>
          </a:xfrm>
        </p:spPr>
        <p:txBody>
          <a:bodyPr>
            <a:normAutofit lnSpcReduction="10000"/>
          </a:bodyPr>
          <a:lstStyle/>
          <a:p>
            <a:pPr marL="0" indent="0">
              <a:buNone/>
            </a:pPr>
            <a:r>
              <a:rPr lang="en-US" b="1" dirty="0"/>
              <a:t>Example: </a:t>
            </a:r>
            <a:r>
              <a:rPr lang="en-US" dirty="0"/>
              <a:t>Who calculates the sales tax?</a:t>
            </a:r>
          </a:p>
          <a:p>
            <a:endParaRPr lang="en-US" dirty="0"/>
          </a:p>
        </p:txBody>
      </p:sp>
      <p:pic>
        <p:nvPicPr>
          <p:cNvPr id="7" name="Picture 6">
            <a:extLst>
              <a:ext uri="{FF2B5EF4-FFF2-40B4-BE49-F238E27FC236}">
                <a16:creationId xmlns:a16="http://schemas.microsoft.com/office/drawing/2014/main" id="{FCE37AE1-6972-D447-989B-C978693090B7}"/>
              </a:ext>
            </a:extLst>
          </p:cNvPr>
          <p:cNvPicPr>
            <a:picLocks noChangeAspect="1"/>
          </p:cNvPicPr>
          <p:nvPr/>
        </p:nvPicPr>
        <p:blipFill>
          <a:blip r:embed="rId2"/>
          <a:stretch>
            <a:fillRect/>
          </a:stretch>
        </p:blipFill>
        <p:spPr>
          <a:xfrm>
            <a:off x="1998663" y="1835149"/>
            <a:ext cx="8459788" cy="3623111"/>
          </a:xfrm>
          <a:prstGeom prst="rect">
            <a:avLst/>
          </a:prstGeom>
          <a:solidFill>
            <a:schemeClr val="accent2"/>
          </a:solidFill>
        </p:spPr>
      </p:pic>
    </p:spTree>
    <p:extLst>
      <p:ext uri="{BB962C8B-B14F-4D97-AF65-F5344CB8AC3E}">
        <p14:creationId xmlns:p14="http://schemas.microsoft.com/office/powerpoint/2010/main" val="4172799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2A77-24B0-A94B-908C-BB2F0E24EA8D}"/>
              </a:ext>
            </a:extLst>
          </p:cNvPr>
          <p:cNvSpPr>
            <a:spLocks noGrp="1"/>
          </p:cNvSpPr>
          <p:nvPr>
            <p:ph type="title"/>
          </p:nvPr>
        </p:nvSpPr>
        <p:spPr/>
        <p:txBody>
          <a:bodyPr/>
          <a:lstStyle/>
          <a:p>
            <a:r>
              <a:rPr lang="en-US" dirty="0"/>
              <a:t>Information expert (example</a:t>
            </a:r>
          </a:p>
        </p:txBody>
      </p:sp>
      <p:sp>
        <p:nvSpPr>
          <p:cNvPr id="3" name="Content Placeholder 2">
            <a:extLst>
              <a:ext uri="{FF2B5EF4-FFF2-40B4-BE49-F238E27FC236}">
                <a16:creationId xmlns:a16="http://schemas.microsoft.com/office/drawing/2014/main" id="{C08ABEF3-460D-7043-8A1C-881B1780A7E3}"/>
              </a:ext>
            </a:extLst>
          </p:cNvPr>
          <p:cNvSpPr>
            <a:spLocks noGrp="1"/>
          </p:cNvSpPr>
          <p:nvPr>
            <p:ph idx="1"/>
          </p:nvPr>
        </p:nvSpPr>
        <p:spPr/>
        <p:txBody>
          <a:bodyPr>
            <a:normAutofit/>
          </a:bodyPr>
          <a:lstStyle/>
          <a:p>
            <a:r>
              <a:rPr lang="en-US" dirty="0"/>
              <a:t>Every </a:t>
            </a:r>
            <a:r>
              <a:rPr lang="en-US" dirty="0" err="1"/>
              <a:t>ProductSpecification</a:t>
            </a:r>
            <a:r>
              <a:rPr lang="en-US" dirty="0"/>
              <a:t> should manage its own price</a:t>
            </a:r>
          </a:p>
          <a:p>
            <a:r>
              <a:rPr lang="en-US" dirty="0"/>
              <a:t>Every </a:t>
            </a:r>
            <a:r>
              <a:rPr lang="en-US" dirty="0" err="1"/>
              <a:t>SalesLineItem</a:t>
            </a:r>
            <a:r>
              <a:rPr lang="en-US" dirty="0"/>
              <a:t> records the price of selling these items</a:t>
            </a:r>
          </a:p>
          <a:p>
            <a:r>
              <a:rPr lang="en-US" dirty="0"/>
              <a:t>Every Sale should compute its own total price and tax</a:t>
            </a:r>
          </a:p>
          <a:p>
            <a:pPr marL="0" indent="0">
              <a:buNone/>
            </a:pPr>
            <a:r>
              <a:rPr lang="en-US" dirty="0"/>
              <a:t>We can start to design the UML class diagrams recording the operations that these classes should support</a:t>
            </a:r>
          </a:p>
          <a:p>
            <a:endParaRPr lang="en-US" dirty="0"/>
          </a:p>
        </p:txBody>
      </p:sp>
    </p:spTree>
    <p:extLst>
      <p:ext uri="{BB962C8B-B14F-4D97-AF65-F5344CB8AC3E}">
        <p14:creationId xmlns:p14="http://schemas.microsoft.com/office/powerpoint/2010/main" val="370090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2986088"/>
            <a:ext cx="9905999" cy="3294792"/>
          </a:xfrm>
        </p:spPr>
        <p:txBody>
          <a:bodyPr>
            <a:normAutofit/>
          </a:bodyPr>
          <a:lstStyle/>
          <a:p>
            <a:pPr marL="0" indent="0" algn="ctr">
              <a:buNone/>
            </a:pPr>
            <a:r>
              <a:rPr lang="en-US" dirty="0"/>
              <a:t>Let us start by explaining </a:t>
            </a:r>
            <a:r>
              <a:rPr lang="en-US" i="1" dirty="0"/>
              <a:t>functional</a:t>
            </a:r>
            <a:r>
              <a:rPr lang="en-US" dirty="0"/>
              <a:t> design..</a:t>
            </a:r>
          </a:p>
        </p:txBody>
      </p:sp>
    </p:spTree>
    <p:extLst>
      <p:ext uri="{BB962C8B-B14F-4D97-AF65-F5344CB8AC3E}">
        <p14:creationId xmlns:p14="http://schemas.microsoft.com/office/powerpoint/2010/main" val="3151322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64AD-FD15-4145-9DAB-31B043080AD4}"/>
              </a:ext>
            </a:extLst>
          </p:cNvPr>
          <p:cNvSpPr>
            <a:spLocks noGrp="1"/>
          </p:cNvSpPr>
          <p:nvPr>
            <p:ph type="title"/>
          </p:nvPr>
        </p:nvSpPr>
        <p:spPr/>
        <p:txBody>
          <a:bodyPr/>
          <a:lstStyle/>
          <a:p>
            <a:r>
              <a:rPr lang="en-US" dirty="0"/>
              <a:t>Information expert (Grasp principle)</a:t>
            </a:r>
          </a:p>
        </p:txBody>
      </p:sp>
      <p:sp>
        <p:nvSpPr>
          <p:cNvPr id="3" name="Content Placeholder 2">
            <a:extLst>
              <a:ext uri="{FF2B5EF4-FFF2-40B4-BE49-F238E27FC236}">
                <a16:creationId xmlns:a16="http://schemas.microsoft.com/office/drawing/2014/main" id="{2031DC52-0002-CF46-AF9C-AEB7DE89AC49}"/>
              </a:ext>
            </a:extLst>
          </p:cNvPr>
          <p:cNvSpPr>
            <a:spLocks noGrp="1"/>
          </p:cNvSpPr>
          <p:nvPr>
            <p:ph idx="1"/>
          </p:nvPr>
        </p:nvSpPr>
        <p:spPr/>
        <p:txBody>
          <a:bodyPr>
            <a:normAutofit/>
          </a:bodyPr>
          <a:lstStyle/>
          <a:p>
            <a:pPr marL="514350" indent="-514350">
              <a:buFont typeface="+mj-lt"/>
              <a:buAutoNum type="arabicPeriod"/>
            </a:pPr>
            <a:r>
              <a:rPr lang="en-US" dirty="0"/>
              <a:t>What information is necessary to perform some computation?</a:t>
            </a:r>
          </a:p>
          <a:p>
            <a:pPr marL="514350" indent="-514350">
              <a:buFont typeface="+mj-lt"/>
              <a:buAutoNum type="arabicPeriod"/>
            </a:pPr>
            <a:r>
              <a:rPr lang="en-US" dirty="0"/>
              <a:t>Which class or classes have this information already?</a:t>
            </a:r>
          </a:p>
          <a:p>
            <a:pPr marL="0" indent="0">
              <a:buNone/>
            </a:pPr>
            <a:r>
              <a:rPr lang="en-US" dirty="0"/>
              <a:t>Assign responsibility to those classes that have the required information readily available</a:t>
            </a:r>
          </a:p>
          <a:p>
            <a:endParaRPr lang="en-US" dirty="0"/>
          </a:p>
        </p:txBody>
      </p:sp>
    </p:spTree>
    <p:extLst>
      <p:ext uri="{BB962C8B-B14F-4D97-AF65-F5344CB8AC3E}">
        <p14:creationId xmlns:p14="http://schemas.microsoft.com/office/powerpoint/2010/main" val="20552493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59088-9F5B-AB48-AD1D-A6542ACB3F77}"/>
              </a:ext>
            </a:extLst>
          </p:cNvPr>
          <p:cNvSpPr>
            <a:spLocks noGrp="1"/>
          </p:cNvSpPr>
          <p:nvPr>
            <p:ph type="title"/>
          </p:nvPr>
        </p:nvSpPr>
        <p:spPr/>
        <p:txBody>
          <a:bodyPr/>
          <a:lstStyle/>
          <a:p>
            <a:r>
              <a:rPr lang="en-US" dirty="0"/>
              <a:t>Creator (example)</a:t>
            </a:r>
          </a:p>
        </p:txBody>
      </p:sp>
      <p:sp>
        <p:nvSpPr>
          <p:cNvPr id="3" name="Content Placeholder 2">
            <a:extLst>
              <a:ext uri="{FF2B5EF4-FFF2-40B4-BE49-F238E27FC236}">
                <a16:creationId xmlns:a16="http://schemas.microsoft.com/office/drawing/2014/main" id="{208F1320-12C5-E545-B1A0-48479673809A}"/>
              </a:ext>
            </a:extLst>
          </p:cNvPr>
          <p:cNvSpPr>
            <a:spLocks noGrp="1"/>
          </p:cNvSpPr>
          <p:nvPr>
            <p:ph idx="1"/>
          </p:nvPr>
        </p:nvSpPr>
        <p:spPr>
          <a:xfrm>
            <a:off x="1141413" y="5458260"/>
            <a:ext cx="9905999" cy="819151"/>
          </a:xfrm>
        </p:spPr>
        <p:txBody>
          <a:bodyPr/>
          <a:lstStyle/>
          <a:p>
            <a:pPr marL="0" indent="0">
              <a:buNone/>
            </a:pPr>
            <a:r>
              <a:rPr lang="en-US" b="1" dirty="0"/>
              <a:t>Example: </a:t>
            </a:r>
            <a:r>
              <a:rPr lang="en-US" dirty="0"/>
              <a:t>Who adds </a:t>
            </a:r>
            <a:r>
              <a:rPr lang="en-US" dirty="0" err="1"/>
              <a:t>SalesLineItems</a:t>
            </a:r>
            <a:r>
              <a:rPr lang="en-US" dirty="0"/>
              <a:t> to the current sale?</a:t>
            </a:r>
          </a:p>
          <a:p>
            <a:pPr marL="0" indent="0">
              <a:buNone/>
            </a:pPr>
            <a:endParaRPr lang="en-US" dirty="0"/>
          </a:p>
        </p:txBody>
      </p:sp>
      <p:pic>
        <p:nvPicPr>
          <p:cNvPr id="4" name="Picture 3">
            <a:extLst>
              <a:ext uri="{FF2B5EF4-FFF2-40B4-BE49-F238E27FC236}">
                <a16:creationId xmlns:a16="http://schemas.microsoft.com/office/drawing/2014/main" id="{31C13407-56C2-BA4C-8465-80EDAB25F859}"/>
              </a:ext>
            </a:extLst>
          </p:cNvPr>
          <p:cNvPicPr>
            <a:picLocks noChangeAspect="1"/>
          </p:cNvPicPr>
          <p:nvPr/>
        </p:nvPicPr>
        <p:blipFill>
          <a:blip r:embed="rId2"/>
          <a:stretch>
            <a:fillRect/>
          </a:stretch>
        </p:blipFill>
        <p:spPr>
          <a:xfrm>
            <a:off x="1998663" y="1835149"/>
            <a:ext cx="8459788" cy="3623111"/>
          </a:xfrm>
          <a:prstGeom prst="rect">
            <a:avLst/>
          </a:prstGeom>
          <a:solidFill>
            <a:schemeClr val="accent2"/>
          </a:solidFill>
        </p:spPr>
      </p:pic>
    </p:spTree>
    <p:extLst>
      <p:ext uri="{BB962C8B-B14F-4D97-AF65-F5344CB8AC3E}">
        <p14:creationId xmlns:p14="http://schemas.microsoft.com/office/powerpoint/2010/main" val="1072824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DBF8-1A40-B74F-8B2A-4E67B7324C77}"/>
              </a:ext>
            </a:extLst>
          </p:cNvPr>
          <p:cNvSpPr>
            <a:spLocks noGrp="1"/>
          </p:cNvSpPr>
          <p:nvPr>
            <p:ph type="title"/>
          </p:nvPr>
        </p:nvSpPr>
        <p:spPr/>
        <p:txBody>
          <a:bodyPr/>
          <a:lstStyle/>
          <a:p>
            <a:r>
              <a:rPr lang="en-US" dirty="0"/>
              <a:t>Creator (example)</a:t>
            </a:r>
          </a:p>
        </p:txBody>
      </p:sp>
      <p:sp>
        <p:nvSpPr>
          <p:cNvPr id="3" name="Content Placeholder 2">
            <a:extLst>
              <a:ext uri="{FF2B5EF4-FFF2-40B4-BE49-F238E27FC236}">
                <a16:creationId xmlns:a16="http://schemas.microsoft.com/office/drawing/2014/main" id="{4AB923BA-C826-1A4E-A970-5EB676C5492B}"/>
              </a:ext>
            </a:extLst>
          </p:cNvPr>
          <p:cNvSpPr>
            <a:spLocks noGrp="1"/>
          </p:cNvSpPr>
          <p:nvPr>
            <p:ph idx="1"/>
          </p:nvPr>
        </p:nvSpPr>
        <p:spPr/>
        <p:txBody>
          <a:bodyPr/>
          <a:lstStyle/>
          <a:p>
            <a:r>
              <a:rPr lang="en-US" dirty="0"/>
              <a:t>A </a:t>
            </a:r>
            <a:r>
              <a:rPr lang="en-US" dirty="0" err="1"/>
              <a:t>SalesLineItem</a:t>
            </a:r>
            <a:r>
              <a:rPr lang="en-US" dirty="0"/>
              <a:t> is a part of a Sale</a:t>
            </a:r>
          </a:p>
          <a:p>
            <a:r>
              <a:rPr lang="en-US" dirty="0"/>
              <a:t>A Sale should be responsible for adding new </a:t>
            </a:r>
            <a:r>
              <a:rPr lang="en-US" dirty="0" err="1"/>
              <a:t>SalesLineItems</a:t>
            </a:r>
            <a:endParaRPr lang="en-US" dirty="0"/>
          </a:p>
          <a:p>
            <a:r>
              <a:rPr lang="en-US" dirty="0"/>
              <a:t>And hence, the Sale class should support a </a:t>
            </a:r>
            <a:r>
              <a:rPr lang="en-US" dirty="0" err="1"/>
              <a:t>makeLineItem</a:t>
            </a:r>
            <a:r>
              <a:rPr lang="en-US" dirty="0"/>
              <a:t> method</a:t>
            </a:r>
          </a:p>
          <a:p>
            <a:endParaRPr lang="en-US" dirty="0"/>
          </a:p>
        </p:txBody>
      </p:sp>
    </p:spTree>
    <p:extLst>
      <p:ext uri="{BB962C8B-B14F-4D97-AF65-F5344CB8AC3E}">
        <p14:creationId xmlns:p14="http://schemas.microsoft.com/office/powerpoint/2010/main" val="3446901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7C56-9904-164A-91DE-298411A88C5D}"/>
              </a:ext>
            </a:extLst>
          </p:cNvPr>
          <p:cNvSpPr>
            <a:spLocks noGrp="1"/>
          </p:cNvSpPr>
          <p:nvPr>
            <p:ph type="title"/>
          </p:nvPr>
        </p:nvSpPr>
        <p:spPr/>
        <p:txBody>
          <a:bodyPr/>
          <a:lstStyle/>
          <a:p>
            <a:r>
              <a:rPr lang="en-US" dirty="0"/>
              <a:t>Creator (GRASP principle)</a:t>
            </a:r>
          </a:p>
        </p:txBody>
      </p:sp>
      <p:sp>
        <p:nvSpPr>
          <p:cNvPr id="3" name="Content Placeholder 2">
            <a:extLst>
              <a:ext uri="{FF2B5EF4-FFF2-40B4-BE49-F238E27FC236}">
                <a16:creationId xmlns:a16="http://schemas.microsoft.com/office/drawing/2014/main" id="{9BEE20CB-383D-CA46-B757-00AAFB5AB3EA}"/>
              </a:ext>
            </a:extLst>
          </p:cNvPr>
          <p:cNvSpPr>
            <a:spLocks noGrp="1"/>
          </p:cNvSpPr>
          <p:nvPr>
            <p:ph idx="1"/>
          </p:nvPr>
        </p:nvSpPr>
        <p:spPr>
          <a:xfrm>
            <a:off x="1141412" y="1885950"/>
            <a:ext cx="9905999" cy="3905251"/>
          </a:xfrm>
        </p:spPr>
        <p:txBody>
          <a:bodyPr>
            <a:normAutofit fontScale="77500" lnSpcReduction="20000"/>
          </a:bodyPr>
          <a:lstStyle/>
          <a:p>
            <a:pPr marL="0" indent="0">
              <a:buNone/>
            </a:pPr>
            <a:r>
              <a:rPr lang="en-US" b="1" dirty="0"/>
              <a:t>Idea: </a:t>
            </a:r>
            <a:r>
              <a:rPr lang="en-US" dirty="0"/>
              <a:t>Assign class B the responsibility to create instances of a class A if one or more of the following is true:</a:t>
            </a:r>
          </a:p>
          <a:p>
            <a:r>
              <a:rPr lang="en-US" dirty="0"/>
              <a:t>B </a:t>
            </a:r>
            <a:r>
              <a:rPr lang="en-US" i="1" dirty="0"/>
              <a:t>aggregates</a:t>
            </a:r>
            <a:r>
              <a:rPr lang="en-US" dirty="0"/>
              <a:t> A objects</a:t>
            </a:r>
          </a:p>
          <a:p>
            <a:r>
              <a:rPr lang="en-US" dirty="0"/>
              <a:t>B </a:t>
            </a:r>
            <a:r>
              <a:rPr lang="en-US" i="1" dirty="0"/>
              <a:t>contains</a:t>
            </a:r>
            <a:r>
              <a:rPr lang="en-US" dirty="0"/>
              <a:t> A objects</a:t>
            </a:r>
          </a:p>
          <a:p>
            <a:r>
              <a:rPr lang="en-US" dirty="0"/>
              <a:t>B </a:t>
            </a:r>
            <a:r>
              <a:rPr lang="en-US" i="1" dirty="0"/>
              <a:t>records</a:t>
            </a:r>
            <a:r>
              <a:rPr lang="en-US" dirty="0"/>
              <a:t> instances of A objects</a:t>
            </a:r>
          </a:p>
          <a:p>
            <a:r>
              <a:rPr lang="en-US" dirty="0"/>
              <a:t>B </a:t>
            </a:r>
            <a:r>
              <a:rPr lang="en-US" i="1" dirty="0"/>
              <a:t>closely uses </a:t>
            </a:r>
            <a:r>
              <a:rPr lang="en-US" dirty="0"/>
              <a:t>A objects</a:t>
            </a:r>
          </a:p>
          <a:p>
            <a:r>
              <a:rPr lang="en-US" dirty="0"/>
              <a:t>B </a:t>
            </a:r>
            <a:r>
              <a:rPr lang="en-US" i="1" dirty="0"/>
              <a:t>has the initialization data </a:t>
            </a:r>
            <a:r>
              <a:rPr lang="en-US" dirty="0"/>
              <a:t>necessary to create A objects</a:t>
            </a:r>
          </a:p>
          <a:p>
            <a:pPr marL="0" indent="0">
              <a:buNone/>
            </a:pPr>
            <a:r>
              <a:rPr lang="en-US" dirty="0"/>
              <a:t>(Note the similarity in the last case with the Information Expert pattern)</a:t>
            </a:r>
          </a:p>
          <a:p>
            <a:endParaRPr lang="en-US" dirty="0"/>
          </a:p>
        </p:txBody>
      </p:sp>
    </p:spTree>
    <p:extLst>
      <p:ext uri="{BB962C8B-B14F-4D97-AF65-F5344CB8AC3E}">
        <p14:creationId xmlns:p14="http://schemas.microsoft.com/office/powerpoint/2010/main" val="1398855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8E332-2A78-AE47-99B4-DD8089B6113A}"/>
              </a:ext>
            </a:extLst>
          </p:cNvPr>
          <p:cNvSpPr>
            <a:spLocks noGrp="1"/>
          </p:cNvSpPr>
          <p:nvPr>
            <p:ph type="title"/>
          </p:nvPr>
        </p:nvSpPr>
        <p:spPr/>
        <p:txBody>
          <a:bodyPr/>
          <a:lstStyle/>
          <a:p>
            <a:r>
              <a:rPr lang="en-US" dirty="0"/>
              <a:t>Loose coupling (example)</a:t>
            </a:r>
          </a:p>
        </p:txBody>
      </p:sp>
      <p:sp>
        <p:nvSpPr>
          <p:cNvPr id="3" name="Content Placeholder 2">
            <a:extLst>
              <a:ext uri="{FF2B5EF4-FFF2-40B4-BE49-F238E27FC236}">
                <a16:creationId xmlns:a16="http://schemas.microsoft.com/office/drawing/2014/main" id="{D55D41DB-9F26-3F40-B3A3-67319F63AEDD}"/>
              </a:ext>
            </a:extLst>
          </p:cNvPr>
          <p:cNvSpPr>
            <a:spLocks noGrp="1"/>
          </p:cNvSpPr>
          <p:nvPr>
            <p:ph idx="1"/>
          </p:nvPr>
        </p:nvSpPr>
        <p:spPr>
          <a:xfrm>
            <a:off x="1141413" y="4486275"/>
            <a:ext cx="9905999" cy="1604963"/>
          </a:xfrm>
        </p:spPr>
        <p:txBody>
          <a:bodyPr/>
          <a:lstStyle/>
          <a:p>
            <a:pPr marL="0" indent="0">
              <a:buNone/>
            </a:pPr>
            <a:r>
              <a:rPr lang="en-US" dirty="0"/>
              <a:t>A Register should support a </a:t>
            </a:r>
            <a:r>
              <a:rPr lang="en-US" dirty="0" err="1"/>
              <a:t>makePayment</a:t>
            </a:r>
            <a:r>
              <a:rPr lang="en-US" dirty="0"/>
              <a:t>() method that associates a new Payment with the current Sale</a:t>
            </a:r>
          </a:p>
          <a:p>
            <a:endParaRPr lang="en-US" dirty="0"/>
          </a:p>
        </p:txBody>
      </p:sp>
      <p:pic>
        <p:nvPicPr>
          <p:cNvPr id="5" name="Picture 4">
            <a:extLst>
              <a:ext uri="{FF2B5EF4-FFF2-40B4-BE49-F238E27FC236}">
                <a16:creationId xmlns:a16="http://schemas.microsoft.com/office/drawing/2014/main" id="{33D1B47C-851B-4747-8CA3-F3A168EB526A}"/>
              </a:ext>
            </a:extLst>
          </p:cNvPr>
          <p:cNvPicPr>
            <a:picLocks noChangeAspect="1"/>
          </p:cNvPicPr>
          <p:nvPr/>
        </p:nvPicPr>
        <p:blipFill>
          <a:blip r:embed="rId2"/>
          <a:stretch>
            <a:fillRect/>
          </a:stretch>
        </p:blipFill>
        <p:spPr>
          <a:xfrm>
            <a:off x="1627338" y="2254251"/>
            <a:ext cx="8934147" cy="1317626"/>
          </a:xfrm>
          <a:prstGeom prst="rect">
            <a:avLst/>
          </a:prstGeom>
          <a:solidFill>
            <a:schemeClr val="accent2"/>
          </a:solidFill>
        </p:spPr>
      </p:pic>
    </p:spTree>
    <p:extLst>
      <p:ext uri="{BB962C8B-B14F-4D97-AF65-F5344CB8AC3E}">
        <p14:creationId xmlns:p14="http://schemas.microsoft.com/office/powerpoint/2010/main" val="1817745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8B28-AE60-5943-B1E1-A4DA8D2333C3}"/>
              </a:ext>
            </a:extLst>
          </p:cNvPr>
          <p:cNvSpPr>
            <a:spLocks noGrp="1"/>
          </p:cNvSpPr>
          <p:nvPr>
            <p:ph type="title"/>
          </p:nvPr>
        </p:nvSpPr>
        <p:spPr/>
        <p:txBody>
          <a:bodyPr/>
          <a:lstStyle/>
          <a:p>
            <a:r>
              <a:rPr lang="en-US" dirty="0"/>
              <a:t>Loose coupling (example)</a:t>
            </a:r>
          </a:p>
        </p:txBody>
      </p:sp>
      <p:pic>
        <p:nvPicPr>
          <p:cNvPr id="5" name="Picture 4">
            <a:extLst>
              <a:ext uri="{FF2B5EF4-FFF2-40B4-BE49-F238E27FC236}">
                <a16:creationId xmlns:a16="http://schemas.microsoft.com/office/drawing/2014/main" id="{70014FCB-8430-A146-B612-AB9ED3A857D4}"/>
              </a:ext>
            </a:extLst>
          </p:cNvPr>
          <p:cNvPicPr>
            <a:picLocks noChangeAspect="1"/>
          </p:cNvPicPr>
          <p:nvPr/>
        </p:nvPicPr>
        <p:blipFill>
          <a:blip r:embed="rId2"/>
          <a:stretch>
            <a:fillRect/>
          </a:stretch>
        </p:blipFill>
        <p:spPr>
          <a:xfrm>
            <a:off x="1395412" y="2782888"/>
            <a:ext cx="9398000" cy="2489200"/>
          </a:xfrm>
          <a:prstGeom prst="rect">
            <a:avLst/>
          </a:prstGeom>
          <a:solidFill>
            <a:schemeClr val="accent2"/>
          </a:solidFill>
        </p:spPr>
      </p:pic>
    </p:spTree>
    <p:extLst>
      <p:ext uri="{BB962C8B-B14F-4D97-AF65-F5344CB8AC3E}">
        <p14:creationId xmlns:p14="http://schemas.microsoft.com/office/powerpoint/2010/main" val="1432162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6585-66CA-604E-9D90-B198D5E7AD7C}"/>
              </a:ext>
            </a:extLst>
          </p:cNvPr>
          <p:cNvSpPr>
            <a:spLocks noGrp="1"/>
          </p:cNvSpPr>
          <p:nvPr>
            <p:ph type="title"/>
          </p:nvPr>
        </p:nvSpPr>
        <p:spPr/>
        <p:txBody>
          <a:bodyPr/>
          <a:lstStyle/>
          <a:p>
            <a:r>
              <a:rPr lang="en-US" dirty="0"/>
              <a:t>Loose coupling (example)</a:t>
            </a:r>
          </a:p>
        </p:txBody>
      </p:sp>
      <p:pic>
        <p:nvPicPr>
          <p:cNvPr id="5" name="Picture 4">
            <a:extLst>
              <a:ext uri="{FF2B5EF4-FFF2-40B4-BE49-F238E27FC236}">
                <a16:creationId xmlns:a16="http://schemas.microsoft.com/office/drawing/2014/main" id="{961AD1E2-165D-A94A-B055-2974EE68776F}"/>
              </a:ext>
            </a:extLst>
          </p:cNvPr>
          <p:cNvPicPr>
            <a:picLocks noChangeAspect="1"/>
          </p:cNvPicPr>
          <p:nvPr/>
        </p:nvPicPr>
        <p:blipFill>
          <a:blip r:embed="rId2"/>
          <a:stretch>
            <a:fillRect/>
          </a:stretch>
        </p:blipFill>
        <p:spPr>
          <a:xfrm>
            <a:off x="2289610" y="2097088"/>
            <a:ext cx="7609604" cy="4002088"/>
          </a:xfrm>
          <a:prstGeom prst="rect">
            <a:avLst/>
          </a:prstGeom>
          <a:solidFill>
            <a:schemeClr val="accent2"/>
          </a:solidFill>
        </p:spPr>
      </p:pic>
    </p:spTree>
    <p:extLst>
      <p:ext uri="{BB962C8B-B14F-4D97-AF65-F5344CB8AC3E}">
        <p14:creationId xmlns:p14="http://schemas.microsoft.com/office/powerpoint/2010/main" val="1911656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3ACF-2BEB-D64D-91D5-680A372D499A}"/>
              </a:ext>
            </a:extLst>
          </p:cNvPr>
          <p:cNvSpPr>
            <a:spLocks noGrp="1"/>
          </p:cNvSpPr>
          <p:nvPr>
            <p:ph type="title"/>
          </p:nvPr>
        </p:nvSpPr>
        <p:spPr/>
        <p:txBody>
          <a:bodyPr/>
          <a:lstStyle/>
          <a:p>
            <a:r>
              <a:rPr lang="en-US" dirty="0"/>
              <a:t>Loose coupling (example)</a:t>
            </a:r>
          </a:p>
        </p:txBody>
      </p:sp>
      <p:sp>
        <p:nvSpPr>
          <p:cNvPr id="3" name="Content Placeholder 2">
            <a:extLst>
              <a:ext uri="{FF2B5EF4-FFF2-40B4-BE49-F238E27FC236}">
                <a16:creationId xmlns:a16="http://schemas.microsoft.com/office/drawing/2014/main" id="{A73F5D1D-6460-0A41-BF3C-37E1239910D8}"/>
              </a:ext>
            </a:extLst>
          </p:cNvPr>
          <p:cNvSpPr>
            <a:spLocks noGrp="1"/>
          </p:cNvSpPr>
          <p:nvPr>
            <p:ph idx="1"/>
          </p:nvPr>
        </p:nvSpPr>
        <p:spPr>
          <a:xfrm>
            <a:off x="1141412" y="4929187"/>
            <a:ext cx="9905999" cy="862013"/>
          </a:xfrm>
        </p:spPr>
        <p:txBody>
          <a:bodyPr/>
          <a:lstStyle/>
          <a:p>
            <a:pPr marL="0" indent="0">
              <a:buNone/>
            </a:pPr>
            <a:r>
              <a:rPr lang="en-US" dirty="0"/>
              <a:t>Apply loose coupling and </a:t>
            </a:r>
            <a:r>
              <a:rPr lang="en-US" i="1" dirty="0"/>
              <a:t>choose</a:t>
            </a:r>
            <a:r>
              <a:rPr lang="en-US" dirty="0"/>
              <a:t>!</a:t>
            </a:r>
          </a:p>
          <a:p>
            <a:endParaRPr lang="en-US" dirty="0"/>
          </a:p>
        </p:txBody>
      </p:sp>
      <p:pic>
        <p:nvPicPr>
          <p:cNvPr id="4" name="Picture 3">
            <a:extLst>
              <a:ext uri="{FF2B5EF4-FFF2-40B4-BE49-F238E27FC236}">
                <a16:creationId xmlns:a16="http://schemas.microsoft.com/office/drawing/2014/main" id="{9C96F15A-835D-4C47-AE6E-D8DE968DFA93}"/>
              </a:ext>
            </a:extLst>
          </p:cNvPr>
          <p:cNvPicPr>
            <a:picLocks noChangeAspect="1"/>
          </p:cNvPicPr>
          <p:nvPr/>
        </p:nvPicPr>
        <p:blipFill>
          <a:blip r:embed="rId2"/>
          <a:stretch>
            <a:fillRect/>
          </a:stretch>
        </p:blipFill>
        <p:spPr>
          <a:xfrm>
            <a:off x="414337" y="2673478"/>
            <a:ext cx="5657494" cy="1498472"/>
          </a:xfrm>
          <a:prstGeom prst="rect">
            <a:avLst/>
          </a:prstGeom>
          <a:solidFill>
            <a:schemeClr val="accent2"/>
          </a:solidFill>
        </p:spPr>
      </p:pic>
      <p:pic>
        <p:nvPicPr>
          <p:cNvPr id="5" name="Picture 4">
            <a:extLst>
              <a:ext uri="{FF2B5EF4-FFF2-40B4-BE49-F238E27FC236}">
                <a16:creationId xmlns:a16="http://schemas.microsoft.com/office/drawing/2014/main" id="{5D9DAAEF-8A34-AA4B-B6DC-A2C9F4C731BF}"/>
              </a:ext>
            </a:extLst>
          </p:cNvPr>
          <p:cNvPicPr>
            <a:picLocks noChangeAspect="1"/>
          </p:cNvPicPr>
          <p:nvPr/>
        </p:nvPicPr>
        <p:blipFill>
          <a:blip r:embed="rId3"/>
          <a:stretch>
            <a:fillRect/>
          </a:stretch>
        </p:blipFill>
        <p:spPr>
          <a:xfrm>
            <a:off x="6457950" y="2167632"/>
            <a:ext cx="4985220" cy="2621856"/>
          </a:xfrm>
          <a:prstGeom prst="rect">
            <a:avLst/>
          </a:prstGeom>
          <a:solidFill>
            <a:schemeClr val="accent2"/>
          </a:solidFill>
        </p:spPr>
      </p:pic>
    </p:spTree>
    <p:extLst>
      <p:ext uri="{BB962C8B-B14F-4D97-AF65-F5344CB8AC3E}">
        <p14:creationId xmlns:p14="http://schemas.microsoft.com/office/powerpoint/2010/main" val="15920481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1575-0D58-8248-A6B3-3C7F90E120C2}"/>
              </a:ext>
            </a:extLst>
          </p:cNvPr>
          <p:cNvSpPr>
            <a:spLocks noGrp="1"/>
          </p:cNvSpPr>
          <p:nvPr>
            <p:ph type="title"/>
          </p:nvPr>
        </p:nvSpPr>
        <p:spPr/>
        <p:txBody>
          <a:bodyPr/>
          <a:lstStyle/>
          <a:p>
            <a:r>
              <a:rPr lang="en-US" dirty="0"/>
              <a:t>Loose coupling (example)</a:t>
            </a:r>
          </a:p>
        </p:txBody>
      </p:sp>
      <p:sp>
        <p:nvSpPr>
          <p:cNvPr id="3" name="Content Placeholder 2">
            <a:extLst>
              <a:ext uri="{FF2B5EF4-FFF2-40B4-BE49-F238E27FC236}">
                <a16:creationId xmlns:a16="http://schemas.microsoft.com/office/drawing/2014/main" id="{1442E816-6BA0-C443-8007-B78346B4203B}"/>
              </a:ext>
            </a:extLst>
          </p:cNvPr>
          <p:cNvSpPr>
            <a:spLocks noGrp="1"/>
          </p:cNvSpPr>
          <p:nvPr>
            <p:ph idx="1"/>
          </p:nvPr>
        </p:nvSpPr>
        <p:spPr/>
        <p:txBody>
          <a:bodyPr>
            <a:normAutofit fontScale="85000" lnSpcReduction="10000"/>
          </a:bodyPr>
          <a:lstStyle/>
          <a:p>
            <a:r>
              <a:rPr lang="en-US" dirty="0"/>
              <a:t>In the right diagram, the coupling is looser: the Register does not need to know about Payments</a:t>
            </a:r>
          </a:p>
          <a:p>
            <a:r>
              <a:rPr lang="en-US" dirty="0"/>
              <a:t>So the Sale should be responsible for creating the associated Payment</a:t>
            </a:r>
          </a:p>
          <a:p>
            <a:r>
              <a:rPr lang="en-US" dirty="0"/>
              <a:t>Try to assign responsibilities in such a way that coupling remains loose</a:t>
            </a:r>
          </a:p>
          <a:p>
            <a:r>
              <a:rPr lang="en-US" dirty="0"/>
              <a:t>This is a rule of thumb - that can be broken when necessary</a:t>
            </a:r>
          </a:p>
          <a:p>
            <a:endParaRPr lang="en-US" dirty="0"/>
          </a:p>
        </p:txBody>
      </p:sp>
    </p:spTree>
    <p:extLst>
      <p:ext uri="{BB962C8B-B14F-4D97-AF65-F5344CB8AC3E}">
        <p14:creationId xmlns:p14="http://schemas.microsoft.com/office/powerpoint/2010/main" val="2195831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7B01-2FF9-3D43-A8DC-A57E1023FB20}"/>
              </a:ext>
            </a:extLst>
          </p:cNvPr>
          <p:cNvSpPr>
            <a:spLocks noGrp="1"/>
          </p:cNvSpPr>
          <p:nvPr>
            <p:ph type="title"/>
          </p:nvPr>
        </p:nvSpPr>
        <p:spPr/>
        <p:txBody>
          <a:bodyPr/>
          <a:lstStyle/>
          <a:p>
            <a:r>
              <a:rPr lang="en-US" dirty="0"/>
              <a:t>Loose coupling (GRASP principle)</a:t>
            </a:r>
          </a:p>
        </p:txBody>
      </p:sp>
      <p:sp>
        <p:nvSpPr>
          <p:cNvPr id="3" name="Content Placeholder 2">
            <a:extLst>
              <a:ext uri="{FF2B5EF4-FFF2-40B4-BE49-F238E27FC236}">
                <a16:creationId xmlns:a16="http://schemas.microsoft.com/office/drawing/2014/main" id="{31313EA1-F9C1-D745-A615-00788463C4B8}"/>
              </a:ext>
            </a:extLst>
          </p:cNvPr>
          <p:cNvSpPr>
            <a:spLocks noGrp="1"/>
          </p:cNvSpPr>
          <p:nvPr>
            <p:ph idx="1"/>
          </p:nvPr>
        </p:nvSpPr>
        <p:spPr>
          <a:xfrm>
            <a:off x="1141412" y="2249486"/>
            <a:ext cx="9905999" cy="3979863"/>
          </a:xfrm>
        </p:spPr>
        <p:txBody>
          <a:bodyPr>
            <a:normAutofit fontScale="92500" lnSpcReduction="20000"/>
          </a:bodyPr>
          <a:lstStyle/>
          <a:p>
            <a:pPr marL="0" indent="0">
              <a:buNone/>
            </a:pPr>
            <a:r>
              <a:rPr lang="en-US" b="1" dirty="0"/>
              <a:t>Idea: </a:t>
            </a:r>
            <a:r>
              <a:rPr lang="en-US" dirty="0"/>
              <a:t>Favor the design with loose(</a:t>
            </a:r>
            <a:r>
              <a:rPr lang="en-US" dirty="0" err="1"/>
              <a:t>st</a:t>
            </a:r>
            <a:r>
              <a:rPr lang="en-US" dirty="0"/>
              <a:t>) coupling</a:t>
            </a:r>
          </a:p>
          <a:p>
            <a:pPr marL="0" indent="0">
              <a:buNone/>
            </a:pPr>
            <a:r>
              <a:rPr lang="en-US" dirty="0"/>
              <a:t>Tight coupling may introduce problems:</a:t>
            </a:r>
          </a:p>
          <a:p>
            <a:r>
              <a:rPr lang="en-US" dirty="0"/>
              <a:t>Propagation of code updates in related classes</a:t>
            </a:r>
          </a:p>
          <a:p>
            <a:r>
              <a:rPr lang="en-US" dirty="0"/>
              <a:t>Harder to understand in isolation</a:t>
            </a:r>
          </a:p>
          <a:p>
            <a:r>
              <a:rPr lang="en-US" dirty="0"/>
              <a:t>Harder to reuse</a:t>
            </a:r>
          </a:p>
          <a:p>
            <a:pPr marL="0" indent="0">
              <a:buNone/>
            </a:pPr>
            <a:r>
              <a:rPr lang="en-US" dirty="0"/>
              <a:t>This principle is often combined with others, such as the Creator or Information Expert principles</a:t>
            </a:r>
          </a:p>
          <a:p>
            <a:endParaRPr lang="en-US" dirty="0"/>
          </a:p>
        </p:txBody>
      </p:sp>
    </p:spTree>
    <p:extLst>
      <p:ext uri="{BB962C8B-B14F-4D97-AF65-F5344CB8AC3E}">
        <p14:creationId xmlns:p14="http://schemas.microsoft.com/office/powerpoint/2010/main" val="192531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1ADE-7E32-AF40-8A85-12A9998B8F36}"/>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1888762"/>
            <a:ext cx="9905999" cy="4392118"/>
          </a:xfrm>
        </p:spPr>
        <p:txBody>
          <a:bodyPr>
            <a:normAutofit/>
          </a:bodyPr>
          <a:lstStyle/>
          <a:p>
            <a:r>
              <a:rPr lang="en-US" dirty="0"/>
              <a:t>Suppose you need to access a list of shapes stored in a database and then display them</a:t>
            </a:r>
          </a:p>
          <a:p>
            <a:r>
              <a:rPr lang="en-US" dirty="0"/>
              <a:t>How would you go about planning to implement this?</a:t>
            </a:r>
          </a:p>
        </p:txBody>
      </p:sp>
    </p:spTree>
    <p:extLst>
      <p:ext uri="{BB962C8B-B14F-4D97-AF65-F5344CB8AC3E}">
        <p14:creationId xmlns:p14="http://schemas.microsoft.com/office/powerpoint/2010/main" val="16953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9EC0-A835-F546-9F50-233D7850505C}"/>
              </a:ext>
            </a:extLst>
          </p:cNvPr>
          <p:cNvSpPr>
            <a:spLocks noGrp="1"/>
          </p:cNvSpPr>
          <p:nvPr>
            <p:ph type="title"/>
          </p:nvPr>
        </p:nvSpPr>
        <p:spPr/>
        <p:txBody>
          <a:bodyPr/>
          <a:lstStyle/>
          <a:p>
            <a:r>
              <a:rPr lang="en-US" dirty="0"/>
              <a:t>Plan of attack</a:t>
            </a:r>
          </a:p>
        </p:txBody>
      </p:sp>
      <p:sp>
        <p:nvSpPr>
          <p:cNvPr id="3" name="Content Placeholder 2">
            <a:extLst>
              <a:ext uri="{FF2B5EF4-FFF2-40B4-BE49-F238E27FC236}">
                <a16:creationId xmlns:a16="http://schemas.microsoft.com/office/drawing/2014/main" id="{08946007-D587-D546-AC97-F136AB672984}"/>
              </a:ext>
            </a:extLst>
          </p:cNvPr>
          <p:cNvSpPr>
            <a:spLocks noGrp="1"/>
          </p:cNvSpPr>
          <p:nvPr>
            <p:ph idx="1"/>
          </p:nvPr>
        </p:nvSpPr>
        <p:spPr>
          <a:xfrm>
            <a:off x="1141412" y="2249487"/>
            <a:ext cx="9905999" cy="3762430"/>
          </a:xfrm>
        </p:spPr>
        <p:txBody>
          <a:bodyPr>
            <a:normAutofit/>
          </a:bodyPr>
          <a:lstStyle/>
          <a:p>
            <a:pPr marL="514350" indent="-514350">
              <a:buFont typeface="+mj-lt"/>
              <a:buAutoNum type="arabicPeriod"/>
            </a:pPr>
            <a:r>
              <a:rPr lang="en-US" dirty="0"/>
              <a:t>Locate the list of shapes in the database</a:t>
            </a:r>
          </a:p>
          <a:p>
            <a:pPr marL="514350" indent="-514350">
              <a:buFont typeface="+mj-lt"/>
              <a:buAutoNum type="arabicPeriod"/>
            </a:pPr>
            <a:r>
              <a:rPr lang="en-US" dirty="0"/>
              <a:t>Open up the list of shapes</a:t>
            </a:r>
          </a:p>
          <a:p>
            <a:pPr marL="514350" indent="-514350">
              <a:buFont typeface="+mj-lt"/>
              <a:buAutoNum type="arabicPeriod"/>
            </a:pPr>
            <a:r>
              <a:rPr lang="en-US" dirty="0"/>
              <a:t>Sort this list of shapes in some manner</a:t>
            </a:r>
          </a:p>
          <a:p>
            <a:pPr marL="514350" indent="-514350">
              <a:buFont typeface="+mj-lt"/>
              <a:buAutoNum type="arabicPeriod"/>
            </a:pPr>
            <a:r>
              <a:rPr lang="en-US" dirty="0"/>
              <a:t>Display every shape in the list individually</a:t>
            </a:r>
          </a:p>
        </p:txBody>
      </p:sp>
    </p:spTree>
    <p:extLst>
      <p:ext uri="{BB962C8B-B14F-4D97-AF65-F5344CB8AC3E}">
        <p14:creationId xmlns:p14="http://schemas.microsoft.com/office/powerpoint/2010/main" val="4092709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B924-770E-DD4A-B7C5-035F6708EE1F}"/>
              </a:ext>
            </a:extLst>
          </p:cNvPr>
          <p:cNvSpPr>
            <a:spLocks noGrp="1"/>
          </p:cNvSpPr>
          <p:nvPr>
            <p:ph type="title"/>
          </p:nvPr>
        </p:nvSpPr>
        <p:spPr/>
        <p:txBody>
          <a:bodyPr/>
          <a:lstStyle/>
          <a:p>
            <a:r>
              <a:rPr lang="en-US" dirty="0"/>
              <a:t>Functional decomposition</a:t>
            </a:r>
          </a:p>
        </p:txBody>
      </p:sp>
      <p:sp>
        <p:nvSpPr>
          <p:cNvPr id="3" name="Content Placeholder 2">
            <a:extLst>
              <a:ext uri="{FF2B5EF4-FFF2-40B4-BE49-F238E27FC236}">
                <a16:creationId xmlns:a16="http://schemas.microsoft.com/office/drawing/2014/main" id="{F07EEA72-A819-CA40-89F6-E2B4043E6544}"/>
              </a:ext>
            </a:extLst>
          </p:cNvPr>
          <p:cNvSpPr>
            <a:spLocks noGrp="1"/>
          </p:cNvSpPr>
          <p:nvPr>
            <p:ph idx="1"/>
          </p:nvPr>
        </p:nvSpPr>
        <p:spPr>
          <a:xfrm>
            <a:off x="1141412" y="2249486"/>
            <a:ext cx="9905999" cy="3795713"/>
          </a:xfrm>
        </p:spPr>
        <p:txBody>
          <a:bodyPr>
            <a:normAutofit/>
          </a:bodyPr>
          <a:lstStyle/>
          <a:p>
            <a:r>
              <a:rPr lang="en-US" dirty="0"/>
              <a:t>A functional decomposition breaks a problem into small subproblems (repeatedly)</a:t>
            </a:r>
          </a:p>
          <a:p>
            <a:r>
              <a:rPr lang="en-US" dirty="0"/>
              <a:t>This is fine for some problems. . .</a:t>
            </a:r>
          </a:p>
        </p:txBody>
      </p:sp>
    </p:spTree>
    <p:extLst>
      <p:ext uri="{BB962C8B-B14F-4D97-AF65-F5344CB8AC3E}">
        <p14:creationId xmlns:p14="http://schemas.microsoft.com/office/powerpoint/2010/main" val="918927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E5FF7-6A21-9842-B3E4-4E7953F6859E}"/>
              </a:ext>
            </a:extLst>
          </p:cNvPr>
          <p:cNvSpPr>
            <a:spLocks noGrp="1"/>
          </p:cNvSpPr>
          <p:nvPr>
            <p:ph idx="1"/>
          </p:nvPr>
        </p:nvSpPr>
        <p:spPr>
          <a:xfrm>
            <a:off x="1141412" y="2986088"/>
            <a:ext cx="9905999" cy="3294792"/>
          </a:xfrm>
        </p:spPr>
        <p:txBody>
          <a:bodyPr>
            <a:normAutofit/>
          </a:bodyPr>
          <a:lstStyle/>
          <a:p>
            <a:pPr marL="0" indent="0" algn="ctr">
              <a:buNone/>
            </a:pPr>
            <a:r>
              <a:rPr lang="en-US" sz="6000" dirty="0"/>
              <a:t>Requirements always change</a:t>
            </a:r>
          </a:p>
        </p:txBody>
      </p:sp>
    </p:spTree>
    <p:extLst>
      <p:ext uri="{BB962C8B-B14F-4D97-AF65-F5344CB8AC3E}">
        <p14:creationId xmlns:p14="http://schemas.microsoft.com/office/powerpoint/2010/main" val="4200986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{B0BA2219-F78D-0049-ADDB-2B5CBD99DBA2}tf10001122</Template>
  <TotalTime>605</TotalTime>
  <Words>2606</Words>
  <Application>Microsoft Macintosh PowerPoint</Application>
  <PresentationFormat>Widescreen</PresentationFormat>
  <Paragraphs>271</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Courier New</vt:lpstr>
      <vt:lpstr>Trebuchet MS</vt:lpstr>
      <vt:lpstr>Tw Cen MT</vt:lpstr>
      <vt:lpstr>Circuit</vt:lpstr>
      <vt:lpstr>Modelleren en Systeemontwerp</vt:lpstr>
      <vt:lpstr>This lecture</vt:lpstr>
      <vt:lpstr>This lecture</vt:lpstr>
      <vt:lpstr>Domain models vs classes</vt:lpstr>
      <vt:lpstr>Case study</vt:lpstr>
      <vt:lpstr>Case study</vt:lpstr>
      <vt:lpstr>Plan of attack</vt:lpstr>
      <vt:lpstr>Functional decomposition</vt:lpstr>
      <vt:lpstr>PowerPoint Presentation</vt:lpstr>
      <vt:lpstr>Requirements change</vt:lpstr>
      <vt:lpstr>A critique of functional design</vt:lpstr>
      <vt:lpstr>Changing requirements</vt:lpstr>
      <vt:lpstr>The functional solution</vt:lpstr>
      <vt:lpstr>Cohesion</vt:lpstr>
      <vt:lpstr>Cohesion (example)</vt:lpstr>
      <vt:lpstr>Strong or weak cohesion?</vt:lpstr>
      <vt:lpstr>Cohesion</vt:lpstr>
      <vt:lpstr>Why is strong cohesion important?</vt:lpstr>
      <vt:lpstr>Cohesion</vt:lpstr>
      <vt:lpstr>Coupling</vt:lpstr>
      <vt:lpstr>Coupling (example)</vt:lpstr>
      <vt:lpstr>Types of coupling</vt:lpstr>
      <vt:lpstr>Why is loose coupling important?</vt:lpstr>
      <vt:lpstr>Coupling: functional programming</vt:lpstr>
      <vt:lpstr>Coupling: subtle business</vt:lpstr>
      <vt:lpstr>Coupling</vt:lpstr>
      <vt:lpstr>Back to functional design</vt:lpstr>
      <vt:lpstr>Responsibility</vt:lpstr>
      <vt:lpstr>Back to our use case</vt:lpstr>
      <vt:lpstr>Object-oriented design</vt:lpstr>
      <vt:lpstr>Taking a step back</vt:lpstr>
      <vt:lpstr>Conceptual perspective</vt:lpstr>
      <vt:lpstr>Specification perspective</vt:lpstr>
      <vt:lpstr>Implementation perspective</vt:lpstr>
      <vt:lpstr>Object-oriented design</vt:lpstr>
      <vt:lpstr>Example: shape database</vt:lpstr>
      <vt:lpstr>Example: object-oriented design</vt:lpstr>
      <vt:lpstr>Example execution</vt:lpstr>
      <vt:lpstr>Robust to change?</vt:lpstr>
      <vt:lpstr>Robust to change?</vt:lpstr>
      <vt:lpstr>Encapsulation</vt:lpstr>
      <vt:lpstr>Writing designs</vt:lpstr>
      <vt:lpstr>Writing designs</vt:lpstr>
      <vt:lpstr>Responsibility</vt:lpstr>
      <vt:lpstr>Responsibility</vt:lpstr>
      <vt:lpstr>GRASP principles</vt:lpstr>
      <vt:lpstr>Grasp principles</vt:lpstr>
      <vt:lpstr>Information expert (Example)</vt:lpstr>
      <vt:lpstr>Information expert (example</vt:lpstr>
      <vt:lpstr>Information expert (Grasp principle)</vt:lpstr>
      <vt:lpstr>Creator (example)</vt:lpstr>
      <vt:lpstr>Creator (example)</vt:lpstr>
      <vt:lpstr>Creator (GRASP principle)</vt:lpstr>
      <vt:lpstr>Loose coupling (example)</vt:lpstr>
      <vt:lpstr>Loose coupling (example)</vt:lpstr>
      <vt:lpstr>Loose coupling (example)</vt:lpstr>
      <vt:lpstr>Loose coupling (example)</vt:lpstr>
      <vt:lpstr>Loose coupling (example)</vt:lpstr>
      <vt:lpstr>Loose coupling (GRASP principle)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Modelleren en Systeemontwerp</dc:title>
  <dc:creator>Microsoft Office User</dc:creator>
  <cp:lastModifiedBy>Microsoft Office User</cp:lastModifiedBy>
  <cp:revision>69</cp:revision>
  <dcterms:created xsi:type="dcterms:W3CDTF">2019-09-06T08:16:48Z</dcterms:created>
  <dcterms:modified xsi:type="dcterms:W3CDTF">2019-09-12T15:36:11Z</dcterms:modified>
</cp:coreProperties>
</file>