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4" r:id="rId8"/>
    <p:sldId id="306" r:id="rId9"/>
    <p:sldId id="310" r:id="rId10"/>
    <p:sldId id="307" r:id="rId11"/>
    <p:sldId id="311" r:id="rId12"/>
    <p:sldId id="312" r:id="rId13"/>
    <p:sldId id="313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3"/>
            <a:ext cx="3214307" cy="2921911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AI with </a:t>
            </a:r>
            <a:r>
              <a:rPr lang="en-US" sz="4400" dirty="0" err="1">
                <a:solidFill>
                  <a:schemeClr val="tx1"/>
                </a:solidFill>
              </a:rPr>
              <a:t>Matlab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Mathemagicians</a:t>
            </a:r>
            <a:br>
              <a:rPr lang="en-US" sz="1600" dirty="0"/>
            </a:br>
            <a:r>
              <a:rPr lang="en-US" sz="1200" dirty="0"/>
              <a:t>Nick </a:t>
            </a:r>
            <a:r>
              <a:rPr lang="en-US" sz="1200" dirty="0" err="1"/>
              <a:t>Liouliakis</a:t>
            </a:r>
            <a:br>
              <a:rPr lang="en-US" sz="1200" dirty="0"/>
            </a:br>
            <a:r>
              <a:rPr lang="en-US" sz="1200" dirty="0"/>
              <a:t>Catherine </a:t>
            </a:r>
            <a:r>
              <a:rPr lang="en-US" sz="1200" dirty="0" err="1"/>
              <a:t>Papadopoulou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7BC1-0350-2FC8-E7A3-CFD8BC8F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12AA-ABE8-B3F8-12CA-6F1F9CA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06461-F662-DA9F-0180-AC4B899A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11" y="2024367"/>
            <a:ext cx="6256377" cy="46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4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B209-827A-048A-08E4-D37BAB79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6EB18-F295-9770-823F-BE6C833E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9" b="4306"/>
          <a:stretch/>
        </p:blipFill>
        <p:spPr>
          <a:xfrm>
            <a:off x="6126163" y="2030942"/>
            <a:ext cx="5733351" cy="4245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99A4-BD52-D0FC-DC74-44AAFB9B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Extra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7720-6422-DD3C-EB82-920A3E24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4398451" cy="3928705"/>
          </a:xfrm>
        </p:spPr>
        <p:txBody>
          <a:bodyPr/>
          <a:lstStyle/>
          <a:p>
            <a:pPr algn="just"/>
            <a:r>
              <a:rPr lang="en-US" dirty="0"/>
              <a:t>We utilized the GPS data for calculating the distance travelled by the user. </a:t>
            </a:r>
          </a:p>
          <a:p>
            <a:pPr algn="just"/>
            <a:r>
              <a:rPr lang="en-US" dirty="0"/>
              <a:t>In order to transform latitude and longitude measurements to distance, the World Geodetic System 1984 was used.</a:t>
            </a:r>
          </a:p>
          <a:p>
            <a:pPr algn="just"/>
            <a:r>
              <a:rPr lang="en-US" dirty="0"/>
              <a:t>In addition, we created a plot that visualizes the route of the user on a map.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5C40-3D98-DB06-9387-195A5F3B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8084-FAE4-9D61-E7DA-E5ED8837D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a fitness tracker based on data from sensors available on a smartphone.</a:t>
            </a:r>
          </a:p>
          <a:p>
            <a:pPr marL="0" indent="0">
              <a:buNone/>
            </a:pPr>
            <a:r>
              <a:rPr lang="en-US" dirty="0"/>
              <a:t>The available data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Acceleration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Angular 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Position</a:t>
            </a:r>
          </a:p>
          <a:p>
            <a:pPr marL="0" indent="0">
              <a:buNone/>
            </a:pPr>
            <a:r>
              <a:rPr lang="en-US" dirty="0"/>
              <a:t>For our application, we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Acceleration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Position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07EC98-F83E-0076-4D2B-4D6CAB1C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39" t="24377" r="24765" b="24357"/>
          <a:stretch/>
        </p:blipFill>
        <p:spPr>
          <a:xfrm>
            <a:off x="6839337" y="2780524"/>
            <a:ext cx="3209732" cy="26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C727-FDE4-625B-56DC-17A80CDC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Exploratory data analysis and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2A86B-ACCA-0178-722D-4E6095A3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318" y="2119892"/>
            <a:ext cx="4618410" cy="37607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C30B8-89B6-BB16-DADE-44D57CF2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51" y="2119892"/>
            <a:ext cx="461973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8A31B-598B-C780-9C3E-7B2F8D88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08B5-A6C5-DD53-6DE2-14453DF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Exploratory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82017-BA81-43C8-E706-577952B9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65" y="1963143"/>
            <a:ext cx="4948922" cy="405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FA723-CAC8-E7AD-29C0-9EF08CD2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7" y="1963144"/>
            <a:ext cx="5003900" cy="40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19445-D24C-D38A-CE70-225C03C8F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D5AE-4DD7-B517-35DB-E489372A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402B-EE31-F806-5B71-2252E510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One of the main goals of our fitness tracker is to be able to distinguish whether the user was sitting, walking or running. </a:t>
            </a:r>
          </a:p>
          <a:p>
            <a:pPr marL="0" indent="0">
              <a:buNone/>
            </a:pPr>
            <a:r>
              <a:rPr lang="en-US" dirty="0"/>
              <a:t>In to order to feed the data to the Classification Learner, the moving statistics are calculated. This is necessary in order to categorize the different time intervals.  </a:t>
            </a:r>
          </a:p>
          <a:p>
            <a:pPr marL="0" indent="0">
              <a:buNone/>
            </a:pPr>
            <a:r>
              <a:rPr lang="en-US" dirty="0"/>
              <a:t>Specifically, we used the following moving statistics with a moving window of 60 samples: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Average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Median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Standard Deviation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Median Absolute Deviation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6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33D714-089E-EE7F-9896-BE6B2C49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4" y="3130720"/>
            <a:ext cx="4967156" cy="3680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ACF2F-5D06-91BF-4A72-979C181F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32"/>
            <a:ext cx="4753193" cy="3528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C54A39-4FDB-F9A8-623F-5FC0E88E4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845" y="0"/>
            <a:ext cx="4967156" cy="36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41948-C610-2854-2B76-80634519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2C75-ADA0-B0E6-D244-1EA58988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313E-36E0-256C-C85C-6AEFBD98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28705"/>
          </a:xfrm>
        </p:spPr>
        <p:txBody>
          <a:bodyPr/>
          <a:lstStyle/>
          <a:p>
            <a:pPr algn="just"/>
            <a:r>
              <a:rPr lang="en-US" dirty="0"/>
              <a:t>For estimating whether the user is sitting, walking or running, we developed a Classification model.</a:t>
            </a:r>
          </a:p>
          <a:p>
            <a:pPr algn="just"/>
            <a:r>
              <a:rPr lang="en-US" dirty="0"/>
              <a:t>We tried all Quick-To-Train models. We used a test set and 10-fold cross-validation for validating all models. </a:t>
            </a:r>
          </a:p>
          <a:p>
            <a:pPr algn="just"/>
            <a:r>
              <a:rPr lang="en-US" dirty="0"/>
              <a:t>Most of them had almost perfect accuracy for both testing and validation. </a:t>
            </a:r>
          </a:p>
          <a:p>
            <a:pPr algn="just"/>
            <a:r>
              <a:rPr lang="en-US" dirty="0"/>
              <a:t>For training, we used both the provided datasets and datasets we recorded ourselves.</a:t>
            </a:r>
          </a:p>
          <a:p>
            <a:pPr algn="just"/>
            <a:r>
              <a:rPr lang="en-US" dirty="0"/>
              <a:t>For the acceleration, after trial and error, we ended up calculating the magnitude of the acceleration vector first and then applying the moving statistics.</a:t>
            </a:r>
          </a:p>
          <a:p>
            <a:pPr algn="just"/>
            <a:r>
              <a:rPr lang="en-US" b="1" dirty="0"/>
              <a:t>Important note: </a:t>
            </a:r>
            <a:r>
              <a:rPr lang="en-US" dirty="0"/>
              <a:t>The accelerometer must record data with a frequency of 10 Hz.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681EF-81AF-C719-FB62-3FCB3C01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57" y="91552"/>
            <a:ext cx="7514286" cy="6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4F9-DD94-CE19-DC4A-3953E39E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4D497-6011-7D26-5B35-2C0063EF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52" y="1971516"/>
            <a:ext cx="5767096" cy="47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699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{3807A812-DD0B-4224-A00F-7235223B6C67}tf22712842_win32</Template>
  <TotalTime>63</TotalTime>
  <Words>308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Custom</vt:lpstr>
      <vt:lpstr>AI with Matlab</vt:lpstr>
      <vt:lpstr>The Problem</vt:lpstr>
      <vt:lpstr>Exploratory data analysis and visualization</vt:lpstr>
      <vt:lpstr>Exploratory data analysis and visualization</vt:lpstr>
      <vt:lpstr>Data preprocessing</vt:lpstr>
      <vt:lpstr>PowerPoint Presentation</vt:lpstr>
      <vt:lpstr>Training the Model</vt:lpstr>
      <vt:lpstr>PowerPoint Presentation</vt:lpstr>
      <vt:lpstr>Results</vt:lpstr>
      <vt:lpstr>Results</vt:lpstr>
      <vt:lpstr>Extra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</dc:creator>
  <cp:lastModifiedBy>Catherine</cp:lastModifiedBy>
  <cp:revision>2</cp:revision>
  <dcterms:created xsi:type="dcterms:W3CDTF">2024-12-10T12:56:11Z</dcterms:created>
  <dcterms:modified xsi:type="dcterms:W3CDTF">2024-12-10T13:59:27Z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