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1" r:id="rId4"/>
    <p:sldId id="257" r:id="rId5"/>
    <p:sldId id="267" r:id="rId6"/>
    <p:sldId id="260" r:id="rId7"/>
    <p:sldId id="258" r:id="rId8"/>
    <p:sldId id="269" r:id="rId9"/>
    <p:sldId id="270" r:id="rId10"/>
    <p:sldId id="272" r:id="rId11"/>
    <p:sldId id="271" r:id="rId12"/>
    <p:sldId id="259" r:id="rId13"/>
    <p:sldId id="273" r:id="rId14"/>
    <p:sldId id="261" r:id="rId15"/>
    <p:sldId id="287" r:id="rId16"/>
    <p:sldId id="288" r:id="rId17"/>
    <p:sldId id="294" r:id="rId18"/>
    <p:sldId id="289" r:id="rId19"/>
    <p:sldId id="290" r:id="rId20"/>
    <p:sldId id="291" r:id="rId21"/>
    <p:sldId id="292" r:id="rId22"/>
    <p:sldId id="293" r:id="rId23"/>
    <p:sldId id="295" r:id="rId24"/>
    <p:sldId id="296" r:id="rId25"/>
    <p:sldId id="264" r:id="rId26"/>
    <p:sldId id="275" r:id="rId27"/>
    <p:sldId id="281" r:id="rId28"/>
    <p:sldId id="282" r:id="rId29"/>
    <p:sldId id="283" r:id="rId30"/>
    <p:sldId id="285" r:id="rId31"/>
    <p:sldId id="284" r:id="rId32"/>
    <p:sldId id="286" r:id="rId33"/>
    <p:sldId id="274" r:id="rId34"/>
    <p:sldId id="297" r:id="rId35"/>
    <p:sldId id="298" r:id="rId36"/>
    <p:sldId id="299"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9A79D-9168-449D-AFF9-F4C19F20F85D}" v="361" dt="2022-06-30T03:27:16.232"/>
    <p1510:client id="{1439D8FB-9875-49D2-B3F4-E7419B34FFE9}" v="19" dt="2022-06-30T23:10:08.314"/>
    <p1510:client id="{3404F8A3-0B58-42A0-923D-6B0EBA07FCB3}" v="6231" dt="2022-08-10T12:52:47.373"/>
    <p1510:client id="{8B5A1CB7-C378-4BBD-997F-6AB4A6A885D8}" v="1617" dt="2022-09-07T20:27:47.050"/>
    <p1510:client id="{B2839369-460F-48F2-993D-C728E02833F2}" v="3943" dt="2022-09-07T19:44:39.006"/>
    <p1510:client id="{B6F34E9E-AB5E-4F78-96B5-B1AA48F46F34}" v="4" dt="2022-08-19T00:56:27.227"/>
    <p1510:client id="{CAD5526C-1133-4F9B-8CF7-A05E173513B2}" v="32" dt="2022-06-30T18:57:13.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ithub.com/en/site-policy/github-terms/github-terms-of-servi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ocs.github.com/en/get-started/quickstart/set-up-git" TargetMode="External"/><Relationship Id="rId3" Type="http://schemas.openxmlformats.org/officeDocument/2006/relationships/hyperlink" Target="https://en.wikipedia.org/wiki/History_of_software_configuration_management" TargetMode="External"/><Relationship Id="rId7" Type="http://schemas.openxmlformats.org/officeDocument/2006/relationships/hyperlink" Target="https://www.atlassian.com/git/tutorials/saving-changes" TargetMode="External"/><Relationship Id="rId2" Type="http://schemas.openxmlformats.org/officeDocument/2006/relationships/hyperlink" Target="https://docs.github.com/en/site-policy/github-terms/github-terms-of-service" TargetMode="External"/><Relationship Id="rId1" Type="http://schemas.openxmlformats.org/officeDocument/2006/relationships/slideLayout" Target="../slideLayouts/slideLayout2.xml"/><Relationship Id="rId6" Type="http://schemas.openxmlformats.org/officeDocument/2006/relationships/hyperlink" Target="https://www.atlassian.com/git/tutorials/setting-up-a-repository" TargetMode="External"/><Relationship Id="rId11" Type="http://schemas.openxmlformats.org/officeDocument/2006/relationships/hyperlink" Target="https://git-scm.com/book/en/v2" TargetMode="External"/><Relationship Id="rId5" Type="http://schemas.openxmlformats.org/officeDocument/2006/relationships/hyperlink" Target="https://ubuntu.com/tutorials/command-line-for-beginners#1-overview" TargetMode="External"/><Relationship Id="rId10" Type="http://schemas.openxmlformats.org/officeDocument/2006/relationships/hyperlink" Target="https://docs.github.com/en/get-started/writing-on-github/getting-started-with-writing-and-formatting-on-github/basic-writing-and-formatting-syntax" TargetMode="External"/><Relationship Id="rId4" Type="http://schemas.openxmlformats.org/officeDocument/2006/relationships/hyperlink" Target="https://git-scm.com/downloads" TargetMode="External"/><Relationship Id="rId9" Type="http://schemas.openxmlformats.org/officeDocument/2006/relationships/hyperlink" Target="https://docs.github.com/en/get-started/quickstart/hello-wor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Software Engineering Tools</a:t>
            </a:r>
            <a:br>
              <a:rPr lang="en-US" dirty="0">
                <a:cs typeface="Calibri Light"/>
              </a:rPr>
            </a:br>
            <a:endParaRPr lang="en-US">
              <a:cs typeface="Calibri Light"/>
            </a:endParaRPr>
          </a:p>
        </p:txBody>
      </p:sp>
      <p:sp>
        <p:nvSpPr>
          <p:cNvPr id="3" name="Subtitle 2"/>
          <p:cNvSpPr>
            <a:spLocks noGrp="1"/>
          </p:cNvSpPr>
          <p:nvPr>
            <p:ph type="subTitle" idx="1"/>
          </p:nvPr>
        </p:nvSpPr>
        <p:spPr>
          <a:xfrm>
            <a:off x="1524000" y="3602038"/>
            <a:ext cx="9144000" cy="3256840"/>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Tahoma"/>
              <a:ea typeface="Tahoma"/>
              <a:cs typeface="Calibri"/>
            </a:endParaRPr>
          </a:p>
          <a:p>
            <a:pPr algn="l"/>
            <a:r>
              <a:rPr lang="en-US" dirty="0">
                <a:latin typeface="Tahoma"/>
                <a:ea typeface="Tahoma"/>
                <a:cs typeface="Calibri"/>
              </a:rPr>
              <a:t>CPSC:480</a:t>
            </a:r>
            <a:endParaRPr lang="en-US" dirty="0">
              <a:latin typeface="Tahoma"/>
              <a:ea typeface="Tahoma"/>
              <a:cs typeface="+mn-lt"/>
            </a:endParaRPr>
          </a:p>
          <a:p>
            <a:pPr algn="l"/>
            <a:r>
              <a:rPr lang="en-US" dirty="0">
                <a:latin typeface="Tahoma"/>
                <a:ea typeface="+mn-lt"/>
                <a:cs typeface="+mn-lt"/>
              </a:rPr>
              <a:t>09/07/22</a:t>
            </a:r>
          </a:p>
          <a:p>
            <a:pPr algn="l"/>
            <a:r>
              <a:rPr lang="en-US" i="1" dirty="0">
                <a:latin typeface="Tahoma"/>
                <a:ea typeface="Calibri" panose="020F0502020204030204"/>
                <a:cs typeface="Calibri" panose="020F0502020204030204"/>
              </a:rPr>
              <a:t>GitHub docs</a:t>
            </a:r>
          </a:p>
          <a:p>
            <a:pPr algn="l"/>
            <a:endParaRPr lang="en-US" i="1" dirty="0">
              <a:latin typeface="Tahoma"/>
              <a:ea typeface="Calibri" panose="020F0502020204030204"/>
              <a:cs typeface="Calibri" panose="020F0502020204030204"/>
            </a:endParaRPr>
          </a:p>
          <a:p>
            <a:r>
              <a:rPr lang="en-US" i="1" dirty="0">
                <a:latin typeface="Calibri"/>
                <a:ea typeface="Tahoma"/>
                <a:cs typeface="Calibri" panose="020F0502020204030204"/>
              </a:rPr>
              <a:t>Finding the right tool is often half the battle –</a:t>
            </a:r>
            <a:r>
              <a:rPr lang="en-US" dirty="0">
                <a:latin typeface="Calibri"/>
                <a:ea typeface="Tahoma"/>
                <a:cs typeface="Calibri" panose="020F0502020204030204"/>
              </a:rPr>
              <a:t>Andy Rooney</a:t>
            </a:r>
            <a:endParaRPr lang="en-US" i="1" dirty="0">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41DC-C7F3-7C23-2EC4-4C79DEF51C7D}"/>
              </a:ext>
            </a:extLst>
          </p:cNvPr>
          <p:cNvSpPr>
            <a:spLocks noGrp="1"/>
          </p:cNvSpPr>
          <p:nvPr>
            <p:ph type="title"/>
          </p:nvPr>
        </p:nvSpPr>
        <p:spPr/>
        <p:txBody>
          <a:bodyPr/>
          <a:lstStyle/>
          <a:p>
            <a:r>
              <a:rPr lang="en-US" dirty="0">
                <a:cs typeface="Calibri Light"/>
              </a:rPr>
              <a:t>Accessing foreign systems</a:t>
            </a:r>
          </a:p>
        </p:txBody>
      </p:sp>
      <p:sp>
        <p:nvSpPr>
          <p:cNvPr id="3" name="Content Placeholder 2">
            <a:extLst>
              <a:ext uri="{FF2B5EF4-FFF2-40B4-BE49-F238E27FC236}">
                <a16:creationId xmlns:a16="http://schemas.microsoft.com/office/drawing/2014/main" id="{10388FB0-E398-6450-B5F3-3E1AA29884BF}"/>
              </a:ext>
            </a:extLst>
          </p:cNvPr>
          <p:cNvSpPr>
            <a:spLocks noGrp="1"/>
          </p:cNvSpPr>
          <p:nvPr>
            <p:ph idx="1"/>
          </p:nvPr>
        </p:nvSpPr>
        <p:spPr>
          <a:xfrm>
            <a:off x="838200" y="1825625"/>
            <a:ext cx="10598226" cy="4351338"/>
          </a:xfrm>
        </p:spPr>
        <p:txBody>
          <a:bodyPr vert="horz" lIns="91440" tIns="45720" rIns="91440" bIns="45720" rtlCol="0" anchor="t">
            <a:normAutofit/>
          </a:bodyPr>
          <a:lstStyle/>
          <a:p>
            <a:r>
              <a:rPr lang="en-US" dirty="0">
                <a:cs typeface="Calibri"/>
              </a:rPr>
              <a:t>Dev tools and software being developed can't always be run locally.</a:t>
            </a:r>
          </a:p>
          <a:p>
            <a:r>
              <a:rPr lang="en-US" i="1" dirty="0">
                <a:cs typeface="Calibri"/>
              </a:rPr>
              <a:t>Secure Shell Protocol (SSH) </a:t>
            </a:r>
            <a:r>
              <a:rPr lang="en-US" dirty="0">
                <a:cs typeface="Calibri"/>
              </a:rPr>
              <a:t>allows access to CLI shell on remote system</a:t>
            </a:r>
          </a:p>
          <a:p>
            <a:r>
              <a:rPr lang="en-US" i="1" dirty="0">
                <a:cs typeface="Calibri"/>
              </a:rPr>
              <a:t>Remote Desktop Protocol (RDP) </a:t>
            </a:r>
            <a:r>
              <a:rPr lang="en-US" dirty="0">
                <a:cs typeface="Calibri"/>
              </a:rPr>
              <a:t>allows GUI shell on remote system.</a:t>
            </a:r>
          </a:p>
          <a:p>
            <a:r>
              <a:rPr lang="en-US" i="1" dirty="0">
                <a:cs typeface="Calibri"/>
              </a:rPr>
              <a:t>File Transfer Protocol (FTP) </a:t>
            </a:r>
            <a:r>
              <a:rPr lang="en-US" dirty="0">
                <a:cs typeface="Calibri"/>
              </a:rPr>
              <a:t>allows up/download on arbitrary systems</a:t>
            </a:r>
          </a:p>
          <a:p>
            <a:r>
              <a:rPr lang="en-US" dirty="0">
                <a:cs typeface="Calibri"/>
              </a:rPr>
              <a:t>May even want an entire local copy of a remote machine, but VM files are large and potentially difficult to deploy/configure, and may violate software licenses.</a:t>
            </a:r>
          </a:p>
          <a:p>
            <a:r>
              <a:rPr lang="en-US" i="1" dirty="0">
                <a:cs typeface="Calibri"/>
              </a:rPr>
              <a:t>Containerized </a:t>
            </a:r>
            <a:r>
              <a:rPr lang="en-US" dirty="0">
                <a:cs typeface="Calibri"/>
              </a:rPr>
              <a:t>applications and infrastructure-as-code allow this – container uses host OS kernel &amp; includes minimal necessary software </a:t>
            </a:r>
          </a:p>
        </p:txBody>
      </p:sp>
    </p:spTree>
    <p:extLst>
      <p:ext uri="{BB962C8B-B14F-4D97-AF65-F5344CB8AC3E}">
        <p14:creationId xmlns:p14="http://schemas.microsoft.com/office/powerpoint/2010/main" val="284023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262-E8EC-052F-940D-73845A8ED050}"/>
              </a:ext>
            </a:extLst>
          </p:cNvPr>
          <p:cNvSpPr>
            <a:spLocks noGrp="1"/>
          </p:cNvSpPr>
          <p:nvPr>
            <p:ph type="title"/>
          </p:nvPr>
        </p:nvSpPr>
        <p:spPr/>
        <p:txBody>
          <a:bodyPr/>
          <a:lstStyle/>
          <a:p>
            <a:r>
              <a:rPr lang="en-US" dirty="0">
                <a:cs typeface="Calibri Light"/>
              </a:rPr>
              <a:t>Information tools for development</a:t>
            </a:r>
            <a:endParaRPr lang="en-US" dirty="0"/>
          </a:p>
        </p:txBody>
      </p:sp>
      <p:sp>
        <p:nvSpPr>
          <p:cNvPr id="3" name="Content Placeholder 2">
            <a:extLst>
              <a:ext uri="{FF2B5EF4-FFF2-40B4-BE49-F238E27FC236}">
                <a16:creationId xmlns:a16="http://schemas.microsoft.com/office/drawing/2014/main" id="{7D1CFA64-9116-EA70-8916-5E4D235AAD56}"/>
              </a:ext>
            </a:extLst>
          </p:cNvPr>
          <p:cNvSpPr>
            <a:spLocks noGrp="1"/>
          </p:cNvSpPr>
          <p:nvPr>
            <p:ph idx="1"/>
          </p:nvPr>
        </p:nvSpPr>
        <p:spPr>
          <a:xfrm>
            <a:off x="838200" y="1825625"/>
            <a:ext cx="10515600" cy="5030711"/>
          </a:xfrm>
        </p:spPr>
        <p:txBody>
          <a:bodyPr vert="horz" lIns="91440" tIns="45720" rIns="91440" bIns="45720" rtlCol="0" anchor="t">
            <a:normAutofit lnSpcReduction="10000"/>
          </a:bodyPr>
          <a:lstStyle/>
          <a:p>
            <a:r>
              <a:rPr lang="en-US" i="1" dirty="0">
                <a:ea typeface="+mn-lt"/>
                <a:cs typeface="+mn-lt"/>
              </a:rPr>
              <a:t>Don't reinvent the wheel</a:t>
            </a:r>
            <a:endParaRPr lang="en-US" dirty="0">
              <a:ea typeface="+mn-lt"/>
              <a:cs typeface="+mn-lt"/>
            </a:endParaRPr>
          </a:p>
          <a:p>
            <a:pPr lvl="1"/>
            <a:r>
              <a:rPr lang="en-US" dirty="0">
                <a:ea typeface="+mn-lt"/>
                <a:cs typeface="+mn-lt"/>
              </a:rPr>
              <a:t>Every major language has an extensive set of libraries to accomplish any kind of common task.</a:t>
            </a:r>
          </a:p>
          <a:p>
            <a:pPr lvl="1"/>
            <a:r>
              <a:rPr lang="en-US" dirty="0">
                <a:ea typeface="+mn-lt"/>
                <a:cs typeface="+mn-lt"/>
              </a:rPr>
              <a:t>Package managers make installation easy, e.g. </a:t>
            </a:r>
            <a:r>
              <a:rPr lang="en-US" dirty="0" err="1">
                <a:ea typeface="+mn-lt"/>
                <a:cs typeface="+mn-lt"/>
              </a:rPr>
              <a:t>npm</a:t>
            </a:r>
            <a:r>
              <a:rPr lang="en-US" dirty="0">
                <a:ea typeface="+mn-lt"/>
                <a:cs typeface="+mn-lt"/>
              </a:rPr>
              <a:t>, pip, NuGet, Maven, Go.</a:t>
            </a:r>
          </a:p>
          <a:p>
            <a:pPr lvl="1"/>
            <a:r>
              <a:rPr lang="en-US" dirty="0">
                <a:ea typeface="+mn-lt"/>
                <a:cs typeface="+mn-lt"/>
              </a:rPr>
              <a:t>Good libraries will have documentation and usage samples.</a:t>
            </a:r>
          </a:p>
          <a:p>
            <a:pPr lvl="1"/>
            <a:r>
              <a:rPr lang="en-US" dirty="0" err="1">
                <a:ea typeface="+mn-lt"/>
                <a:cs typeface="+mn-lt"/>
              </a:rPr>
              <a:t>Stackoverflow</a:t>
            </a:r>
            <a:r>
              <a:rPr lang="en-US" dirty="0">
                <a:ea typeface="+mn-lt"/>
                <a:cs typeface="+mn-lt"/>
              </a:rPr>
              <a:t> has solution patterns for most common problems, including usage of library code.</a:t>
            </a:r>
          </a:p>
          <a:p>
            <a:pPr lvl="1"/>
            <a:r>
              <a:rPr lang="en-US" dirty="0">
                <a:ea typeface="+mn-lt"/>
                <a:cs typeface="+mn-lt"/>
              </a:rPr>
              <a:t>Build a suite of utilities you find yourself reusing (e.g. wrapping web calls).</a:t>
            </a:r>
          </a:p>
          <a:p>
            <a:r>
              <a:rPr lang="en-US" dirty="0">
                <a:ea typeface="+mn-lt"/>
                <a:cs typeface="+mn-lt"/>
              </a:rPr>
              <a:t>Understand your application</a:t>
            </a:r>
          </a:p>
          <a:p>
            <a:pPr lvl="1"/>
            <a:r>
              <a:rPr lang="en-US" dirty="0">
                <a:ea typeface="+mn-lt"/>
                <a:cs typeface="+mn-lt"/>
              </a:rPr>
              <a:t>Get familiar with debugging all parts of your software and how to examine program state and control flow.</a:t>
            </a:r>
          </a:p>
          <a:p>
            <a:pPr lvl="1"/>
            <a:r>
              <a:rPr lang="en-US" dirty="0">
                <a:ea typeface="+mn-lt"/>
                <a:cs typeface="+mn-lt"/>
              </a:rPr>
              <a:t>Logging is an art, and you are the primary patron.</a:t>
            </a:r>
          </a:p>
          <a:p>
            <a:pPr lvl="1"/>
            <a:r>
              <a:rPr lang="en-US" dirty="0">
                <a:ea typeface="+mn-lt"/>
                <a:cs typeface="+mn-lt"/>
              </a:rPr>
              <a:t>A </a:t>
            </a:r>
            <a:r>
              <a:rPr lang="en-US" i="1" dirty="0">
                <a:ea typeface="+mn-lt"/>
                <a:cs typeface="+mn-lt"/>
              </a:rPr>
              <a:t>profiler </a:t>
            </a:r>
            <a:r>
              <a:rPr lang="en-US" dirty="0">
                <a:ea typeface="+mn-lt"/>
                <a:cs typeface="+mn-lt"/>
              </a:rPr>
              <a:t>is like a debugger, but focused on analyzing where the program spends most of its CPU/memory/disk IO/network resources.</a:t>
            </a:r>
          </a:p>
        </p:txBody>
      </p:sp>
    </p:spTree>
    <p:extLst>
      <p:ext uri="{BB962C8B-B14F-4D97-AF65-F5344CB8AC3E}">
        <p14:creationId xmlns:p14="http://schemas.microsoft.com/office/powerpoint/2010/main" val="99811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7BBB-DC61-9DC1-FCEA-D4ACBB2A316C}"/>
              </a:ext>
            </a:extLst>
          </p:cNvPr>
          <p:cNvSpPr>
            <a:spLocks noGrp="1"/>
          </p:cNvSpPr>
          <p:nvPr>
            <p:ph type="title"/>
          </p:nvPr>
        </p:nvSpPr>
        <p:spPr/>
        <p:txBody>
          <a:bodyPr/>
          <a:lstStyle/>
          <a:p>
            <a:r>
              <a:rPr lang="en-US" dirty="0">
                <a:cs typeface="Calibri Light"/>
              </a:rPr>
              <a:t>Testing tools</a:t>
            </a:r>
            <a:endParaRPr lang="en-US" dirty="0"/>
          </a:p>
        </p:txBody>
      </p:sp>
      <p:sp>
        <p:nvSpPr>
          <p:cNvPr id="3" name="Content Placeholder 2">
            <a:extLst>
              <a:ext uri="{FF2B5EF4-FFF2-40B4-BE49-F238E27FC236}">
                <a16:creationId xmlns:a16="http://schemas.microsoft.com/office/drawing/2014/main" id="{6E0A25EF-7C0D-2381-B557-0CFEEAAFDAAF}"/>
              </a:ext>
            </a:extLst>
          </p:cNvPr>
          <p:cNvSpPr>
            <a:spLocks noGrp="1"/>
          </p:cNvSpPr>
          <p:nvPr>
            <p:ph idx="1"/>
          </p:nvPr>
        </p:nvSpPr>
        <p:spPr>
          <a:xfrm>
            <a:off x="838200" y="1825625"/>
            <a:ext cx="10515600" cy="5029548"/>
          </a:xfrm>
        </p:spPr>
        <p:txBody>
          <a:bodyPr vert="horz" lIns="91440" tIns="45720" rIns="91440" bIns="45720" rtlCol="0" anchor="t">
            <a:normAutofit fontScale="92500" lnSpcReduction="10000"/>
          </a:bodyPr>
          <a:lstStyle/>
          <a:p>
            <a:r>
              <a:rPr lang="en-US" i="1" dirty="0">
                <a:cs typeface="Calibri"/>
              </a:rPr>
              <a:t>Unit tests </a:t>
            </a:r>
            <a:r>
              <a:rPr lang="en-US" dirty="0">
                <a:cs typeface="Calibri"/>
              </a:rPr>
              <a:t>(should) cover individual code paths of a single method.</a:t>
            </a:r>
            <a:endParaRPr lang="en-US" dirty="0"/>
          </a:p>
          <a:p>
            <a:r>
              <a:rPr lang="en-US" i="1" dirty="0">
                <a:cs typeface="Calibri"/>
              </a:rPr>
              <a:t>Integration tests </a:t>
            </a:r>
            <a:r>
              <a:rPr lang="en-US" dirty="0">
                <a:cs typeface="Calibri"/>
              </a:rPr>
              <a:t>cover interactions between methods/components.</a:t>
            </a:r>
          </a:p>
          <a:p>
            <a:r>
              <a:rPr lang="en-US" i="1" dirty="0">
                <a:cs typeface="Calibri"/>
              </a:rPr>
              <a:t>End-to-end tests </a:t>
            </a:r>
            <a:r>
              <a:rPr lang="en-US" dirty="0">
                <a:cs typeface="Calibri"/>
              </a:rPr>
              <a:t>cover all steps of realistic user activities.</a:t>
            </a:r>
          </a:p>
          <a:p>
            <a:r>
              <a:rPr lang="en-US" i="1" dirty="0">
                <a:ea typeface="+mn-lt"/>
                <a:cs typeface="+mn-lt"/>
              </a:rPr>
              <a:t>Mock </a:t>
            </a:r>
            <a:r>
              <a:rPr lang="en-US" dirty="0">
                <a:ea typeface="+mn-lt"/>
                <a:cs typeface="+mn-lt"/>
              </a:rPr>
              <a:t>components are used to simulate functionality of components not under test (e.g. returning data from a database or web service).</a:t>
            </a:r>
          </a:p>
          <a:p>
            <a:r>
              <a:rPr lang="en-US" dirty="0">
                <a:cs typeface="Calibri"/>
              </a:rPr>
              <a:t>Developers usually write unit tests with code, QA Engineers do the rest.</a:t>
            </a:r>
          </a:p>
          <a:p>
            <a:r>
              <a:rPr lang="en-US" dirty="0">
                <a:ea typeface="+mn-lt"/>
                <a:cs typeface="+mn-lt"/>
              </a:rPr>
              <a:t>Test software may be part of IDE, version control, standalone (e.g. Selenium), developed in-house for specific needs, or a combination.</a:t>
            </a:r>
            <a:endParaRPr lang="en-US" dirty="0">
              <a:cs typeface="Calibri"/>
            </a:endParaRPr>
          </a:p>
          <a:p>
            <a:r>
              <a:rPr lang="en-US" dirty="0">
                <a:cs typeface="Calibri"/>
              </a:rPr>
              <a:t>Selected tests may run automatically each </a:t>
            </a:r>
            <a:r>
              <a:rPr lang="en-US" dirty="0" err="1">
                <a:cs typeface="Calibri"/>
              </a:rPr>
              <a:t>checkin</a:t>
            </a:r>
            <a:r>
              <a:rPr lang="en-US" dirty="0">
                <a:cs typeface="Calibri"/>
              </a:rPr>
              <a:t>, full set daily w/report.</a:t>
            </a:r>
            <a:endParaRPr lang="en-US"/>
          </a:p>
          <a:p>
            <a:r>
              <a:rPr lang="en-US" dirty="0">
                <a:cs typeface="Calibri"/>
              </a:rPr>
              <a:t>Some tools test GUI components by emulating mouse motion/clicks.</a:t>
            </a:r>
          </a:p>
          <a:p>
            <a:r>
              <a:rPr lang="en-US" dirty="0">
                <a:cs typeface="Calibri"/>
              </a:rPr>
              <a:t>Some tools allow </a:t>
            </a:r>
            <a:r>
              <a:rPr lang="en-US" i="1" dirty="0">
                <a:cs typeface="Calibri"/>
              </a:rPr>
              <a:t>static analysis </a:t>
            </a:r>
            <a:r>
              <a:rPr lang="en-US" dirty="0">
                <a:cs typeface="Calibri"/>
              </a:rPr>
              <a:t>(search for common bugs or vulnerabilities like SQL injection). May use external assessment firm specializing in this.</a:t>
            </a:r>
          </a:p>
          <a:p>
            <a:endParaRPr lang="en-US" dirty="0">
              <a:cs typeface="Calibri"/>
            </a:endParaRPr>
          </a:p>
        </p:txBody>
      </p:sp>
    </p:spTree>
    <p:extLst>
      <p:ext uri="{BB962C8B-B14F-4D97-AF65-F5344CB8AC3E}">
        <p14:creationId xmlns:p14="http://schemas.microsoft.com/office/powerpoint/2010/main" val="42497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6FD2-3052-1A62-FAF4-347CAA450AC1}"/>
              </a:ext>
            </a:extLst>
          </p:cNvPr>
          <p:cNvSpPr>
            <a:spLocks noGrp="1"/>
          </p:cNvSpPr>
          <p:nvPr>
            <p:ph type="title"/>
          </p:nvPr>
        </p:nvSpPr>
        <p:spPr/>
        <p:txBody>
          <a:bodyPr/>
          <a:lstStyle/>
          <a:p>
            <a:r>
              <a:rPr lang="en-US" dirty="0">
                <a:cs typeface="Calibri Light"/>
              </a:rPr>
              <a:t>Software Configuration Management (SCM)</a:t>
            </a:r>
            <a:endParaRPr lang="en-US" dirty="0"/>
          </a:p>
        </p:txBody>
      </p:sp>
      <p:sp>
        <p:nvSpPr>
          <p:cNvPr id="3" name="Content Placeholder 2">
            <a:extLst>
              <a:ext uri="{FF2B5EF4-FFF2-40B4-BE49-F238E27FC236}">
                <a16:creationId xmlns:a16="http://schemas.microsoft.com/office/drawing/2014/main" id="{D2132401-38BE-D61C-3C09-AEB5192FCEF8}"/>
              </a:ext>
            </a:extLst>
          </p:cNvPr>
          <p:cNvSpPr>
            <a:spLocks noGrp="1"/>
          </p:cNvSpPr>
          <p:nvPr>
            <p:ph idx="1"/>
          </p:nvPr>
        </p:nvSpPr>
        <p:spPr/>
        <p:txBody>
          <a:bodyPr vert="horz" lIns="91440" tIns="45720" rIns="91440" bIns="45720" rtlCol="0" anchor="t">
            <a:normAutofit lnSpcReduction="10000"/>
          </a:bodyPr>
          <a:lstStyle/>
          <a:p>
            <a:r>
              <a:rPr lang="en-US" dirty="0">
                <a:cs typeface="Calibri"/>
              </a:rPr>
              <a:t>Actually pre-dates software! Programs using wired plugboards (e.g. ENIAC) need record of cable configuration and a log of changes to it.</a:t>
            </a:r>
          </a:p>
          <a:p>
            <a:r>
              <a:rPr lang="en-US" dirty="0">
                <a:cs typeface="Calibri"/>
              </a:rPr>
              <a:t>SCM systems primarily track revisions to source code. "Version control", "source control", and "repository" </a:t>
            </a:r>
            <a:r>
              <a:rPr lang="en-US" i="1" dirty="0">
                <a:cs typeface="Calibri"/>
              </a:rPr>
              <a:t>may </a:t>
            </a:r>
            <a:r>
              <a:rPr lang="en-US" dirty="0">
                <a:cs typeface="Calibri"/>
              </a:rPr>
              <a:t>be interchanged, but technically those only refer to one component of SCM.</a:t>
            </a:r>
          </a:p>
          <a:p>
            <a:r>
              <a:rPr lang="en-US" dirty="0">
                <a:cs typeface="Calibri"/>
              </a:rPr>
              <a:t>SCM is the primary means of collaboration between coders.</a:t>
            </a:r>
          </a:p>
          <a:p>
            <a:r>
              <a:rPr lang="en-US" dirty="0">
                <a:cs typeface="Calibri"/>
              </a:rPr>
              <a:t>Modern SCM incorporates code reviews, automated builds, test execution, </a:t>
            </a:r>
            <a:r>
              <a:rPr lang="en-US" dirty="0" err="1">
                <a:cs typeface="Calibri"/>
              </a:rPr>
              <a:t>checkin</a:t>
            </a:r>
            <a:r>
              <a:rPr lang="en-US" dirty="0">
                <a:cs typeface="Calibri"/>
              </a:rPr>
              <a:t> signoff procedures, defect tracking, etc.</a:t>
            </a:r>
          </a:p>
          <a:p>
            <a:r>
              <a:rPr lang="en-US" dirty="0">
                <a:cs typeface="Calibri"/>
              </a:rPr>
              <a:t>SCM systems track released versions, so that prior releases are accessible, and critical patches can be applied to very old versions.</a:t>
            </a:r>
          </a:p>
        </p:txBody>
      </p:sp>
    </p:spTree>
    <p:extLst>
      <p:ext uri="{BB962C8B-B14F-4D97-AF65-F5344CB8AC3E}">
        <p14:creationId xmlns:p14="http://schemas.microsoft.com/office/powerpoint/2010/main" val="53959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63EB-E3BD-9C79-39B5-9D176D37915A}"/>
              </a:ext>
            </a:extLst>
          </p:cNvPr>
          <p:cNvSpPr>
            <a:spLocks noGrp="1"/>
          </p:cNvSpPr>
          <p:nvPr>
            <p:ph type="title"/>
          </p:nvPr>
        </p:nvSpPr>
        <p:spPr/>
        <p:txBody>
          <a:bodyPr/>
          <a:lstStyle/>
          <a:p>
            <a:r>
              <a:rPr lang="en-US" dirty="0">
                <a:cs typeface="Calibri Light"/>
              </a:rPr>
              <a:t>Version Control/SCM</a:t>
            </a:r>
            <a:endParaRPr lang="en-US" dirty="0"/>
          </a:p>
        </p:txBody>
      </p:sp>
      <p:sp>
        <p:nvSpPr>
          <p:cNvPr id="3" name="Content Placeholder 2">
            <a:extLst>
              <a:ext uri="{FF2B5EF4-FFF2-40B4-BE49-F238E27FC236}">
                <a16:creationId xmlns:a16="http://schemas.microsoft.com/office/drawing/2014/main" id="{6C5B5EE5-F9A7-9643-43B6-DED42F781CC8}"/>
              </a:ext>
            </a:extLst>
          </p:cNvPr>
          <p:cNvSpPr>
            <a:spLocks noGrp="1"/>
          </p:cNvSpPr>
          <p:nvPr>
            <p:ph idx="1"/>
          </p:nvPr>
        </p:nvSpPr>
        <p:spPr>
          <a:xfrm>
            <a:off x="838200" y="1825625"/>
            <a:ext cx="10515600" cy="4755289"/>
          </a:xfrm>
        </p:spPr>
        <p:txBody>
          <a:bodyPr vert="horz" lIns="91440" tIns="45720" rIns="91440" bIns="45720" rtlCol="0" anchor="t">
            <a:normAutofit/>
          </a:bodyPr>
          <a:lstStyle/>
          <a:p>
            <a:r>
              <a:rPr lang="en-US" dirty="0">
                <a:cs typeface="Calibri"/>
              </a:rPr>
              <a:t>First tool </a:t>
            </a:r>
            <a:r>
              <a:rPr lang="en-US" i="1" dirty="0">
                <a:cs typeface="Calibri"/>
              </a:rPr>
              <a:t>Source Code Control System (SCCS)</a:t>
            </a:r>
            <a:r>
              <a:rPr lang="en-US" dirty="0">
                <a:cs typeface="Calibri"/>
              </a:rPr>
              <a:t> 1972 for UNIX.</a:t>
            </a:r>
            <a:endParaRPr lang="en-US" dirty="0"/>
          </a:p>
          <a:p>
            <a:r>
              <a:rPr lang="en-US" i="1" dirty="0">
                <a:cs typeface="Calibri"/>
              </a:rPr>
              <a:t>Revision Control System (RCS) </a:t>
            </a:r>
            <a:r>
              <a:rPr lang="en-US" dirty="0">
                <a:cs typeface="Calibri"/>
              </a:rPr>
              <a:t>1982 from Purdue, now part of GNU.</a:t>
            </a:r>
          </a:p>
          <a:p>
            <a:r>
              <a:rPr lang="en-US" i="1" dirty="0">
                <a:cs typeface="Calibri"/>
              </a:rPr>
              <a:t>Concurrent Versions System (CVS)</a:t>
            </a:r>
            <a:r>
              <a:rPr lang="en-US" dirty="0">
                <a:cs typeface="Calibri"/>
              </a:rPr>
              <a:t> 1986 on top of RCS. Still in use.</a:t>
            </a:r>
          </a:p>
          <a:p>
            <a:r>
              <a:rPr lang="en-US" i="1" dirty="0">
                <a:cs typeface="Calibri"/>
              </a:rPr>
              <a:t>Subversion (SVN)</a:t>
            </a:r>
            <a:r>
              <a:rPr lang="en-US" dirty="0">
                <a:cs typeface="Calibri"/>
              </a:rPr>
              <a:t> developed to address unfixable issues with CVS.</a:t>
            </a:r>
          </a:p>
          <a:p>
            <a:r>
              <a:rPr lang="en-US" i="1" dirty="0">
                <a:cs typeface="Calibri"/>
              </a:rPr>
              <a:t>Perforce </a:t>
            </a:r>
            <a:r>
              <a:rPr lang="en-US" dirty="0">
                <a:cs typeface="Calibri"/>
              </a:rPr>
              <a:t>used in large-scale projects, incl Microsoft, Google, SAP.</a:t>
            </a:r>
          </a:p>
          <a:p>
            <a:r>
              <a:rPr lang="en-US" i="1" dirty="0">
                <a:cs typeface="Calibri"/>
              </a:rPr>
              <a:t>Git </a:t>
            </a:r>
            <a:r>
              <a:rPr lang="en-US" dirty="0">
                <a:cs typeface="Calibri"/>
              </a:rPr>
              <a:t>developed for Linux; distributed, scalable, non-linear development</a:t>
            </a:r>
          </a:p>
          <a:p>
            <a:r>
              <a:rPr lang="en-US" i="1" dirty="0">
                <a:cs typeface="Calibri"/>
              </a:rPr>
              <a:t>GitHub </a:t>
            </a:r>
            <a:r>
              <a:rPr lang="en-US" dirty="0">
                <a:cs typeface="Calibri"/>
              </a:rPr>
              <a:t>is a popular online host for Git repositories &amp; related content.</a:t>
            </a:r>
          </a:p>
          <a:p>
            <a:r>
              <a:rPr lang="en-US" i="1" dirty="0" err="1">
                <a:cs typeface="Calibri"/>
              </a:rPr>
              <a:t>DockerHub</a:t>
            </a:r>
            <a:r>
              <a:rPr lang="en-US" i="1" dirty="0">
                <a:cs typeface="Calibri"/>
              </a:rPr>
              <a:t> </a:t>
            </a:r>
            <a:r>
              <a:rPr lang="en-US" dirty="0">
                <a:cs typeface="Calibri"/>
              </a:rPr>
              <a:t>is a registry of versioned containers for DevOps and Go.</a:t>
            </a:r>
          </a:p>
          <a:p>
            <a:r>
              <a:rPr lang="en-US" dirty="0">
                <a:cs typeface="Calibri"/>
              </a:rPr>
              <a:t>Some tools like Azure DevOps offer both SCM &amp; project management.</a:t>
            </a:r>
          </a:p>
        </p:txBody>
      </p:sp>
    </p:spTree>
    <p:extLst>
      <p:ext uri="{BB962C8B-B14F-4D97-AF65-F5344CB8AC3E}">
        <p14:creationId xmlns:p14="http://schemas.microsoft.com/office/powerpoint/2010/main" val="337731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3594-C9E1-6382-2A02-FCB712D76C7E}"/>
              </a:ext>
            </a:extLst>
          </p:cNvPr>
          <p:cNvSpPr>
            <a:spLocks noGrp="1"/>
          </p:cNvSpPr>
          <p:nvPr>
            <p:ph type="title"/>
          </p:nvPr>
        </p:nvSpPr>
        <p:spPr/>
        <p:txBody>
          <a:bodyPr/>
          <a:lstStyle/>
          <a:p>
            <a:r>
              <a:rPr lang="en-US" dirty="0">
                <a:cs typeface="Calibri Light"/>
              </a:rPr>
              <a:t>Git – repositories</a:t>
            </a:r>
            <a:endParaRPr lang="en-US" dirty="0"/>
          </a:p>
        </p:txBody>
      </p:sp>
      <p:sp>
        <p:nvSpPr>
          <p:cNvPr id="3" name="Content Placeholder 2">
            <a:extLst>
              <a:ext uri="{FF2B5EF4-FFF2-40B4-BE49-F238E27FC236}">
                <a16:creationId xmlns:a16="http://schemas.microsoft.com/office/drawing/2014/main" id="{2E8EF4AE-ECD1-E683-7DD4-3FC160800AC4}"/>
              </a:ext>
            </a:extLst>
          </p:cNvPr>
          <p:cNvSpPr>
            <a:spLocks noGrp="1"/>
          </p:cNvSpPr>
          <p:nvPr>
            <p:ph idx="1"/>
          </p:nvPr>
        </p:nvSpPr>
        <p:spPr>
          <a:xfrm>
            <a:off x="838200" y="1825625"/>
            <a:ext cx="10515600" cy="5026527"/>
          </a:xfrm>
        </p:spPr>
        <p:txBody>
          <a:bodyPr vert="horz" lIns="91440" tIns="45720" rIns="91440" bIns="45720" rtlCol="0" anchor="t">
            <a:normAutofit lnSpcReduction="10000"/>
          </a:bodyPr>
          <a:lstStyle/>
          <a:p>
            <a:r>
              <a:rPr lang="en-US" dirty="0">
                <a:cs typeface="Calibri"/>
              </a:rPr>
              <a:t>SCM system built to record changes to files. Allows users to merge simultaneous changes, revert changes, recover old versions, see who changed something and when, compare files at different times, etc.</a:t>
            </a:r>
          </a:p>
          <a:p>
            <a:r>
              <a:rPr lang="en-US" dirty="0">
                <a:cs typeface="Calibri"/>
              </a:rPr>
              <a:t>A </a:t>
            </a:r>
            <a:r>
              <a:rPr lang="en-US" i="1" dirty="0">
                <a:cs typeface="Calibri"/>
              </a:rPr>
              <a:t>repository </a:t>
            </a:r>
            <a:r>
              <a:rPr lang="en-US" dirty="0">
                <a:cs typeface="Calibri"/>
              </a:rPr>
              <a:t>is a directory/folder representing a project and tracks changes to files and subdirectories. Always has a ".git" directory.</a:t>
            </a:r>
          </a:p>
          <a:p>
            <a:r>
              <a:rPr lang="en-US" dirty="0">
                <a:cs typeface="Calibri"/>
              </a:rPr>
              <a:t>A repository can exist solely on one machine, or it can be shared, in which case multiple copies can be </a:t>
            </a:r>
            <a:r>
              <a:rPr lang="en-US" i="1" dirty="0">
                <a:cs typeface="Calibri"/>
              </a:rPr>
              <a:t>cloned </a:t>
            </a:r>
            <a:r>
              <a:rPr lang="en-US" dirty="0">
                <a:cs typeface="Calibri"/>
              </a:rPr>
              <a:t>from the </a:t>
            </a:r>
            <a:r>
              <a:rPr lang="en-US" i="1" dirty="0">
                <a:cs typeface="Calibri"/>
              </a:rPr>
              <a:t>origin </a:t>
            </a:r>
            <a:r>
              <a:rPr lang="en-US" dirty="0">
                <a:cs typeface="Calibri"/>
              </a:rPr>
              <a:t>copy.</a:t>
            </a:r>
          </a:p>
          <a:p>
            <a:r>
              <a:rPr lang="en-US" dirty="0">
                <a:cs typeface="Calibri"/>
              </a:rPr>
              <a:t>While git can be used without a central repository, typically each developer working on a single project will clone a copy from a central source hosted and managed by the company or product owner.</a:t>
            </a:r>
            <a:endParaRPr lang="en-US" dirty="0">
              <a:ea typeface="Calibri"/>
              <a:cs typeface="Calibri"/>
            </a:endParaRPr>
          </a:p>
          <a:p>
            <a:r>
              <a:rPr lang="en-US" dirty="0">
                <a:cs typeface="Calibri"/>
              </a:rPr>
              <a:t>Git is very complex and we will cover only a subset of features, commands, and options needed to support core use cases.</a:t>
            </a:r>
          </a:p>
        </p:txBody>
      </p:sp>
    </p:spTree>
    <p:extLst>
      <p:ext uri="{BB962C8B-B14F-4D97-AF65-F5344CB8AC3E}">
        <p14:creationId xmlns:p14="http://schemas.microsoft.com/office/powerpoint/2010/main" val="341086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9ED1-443B-9140-0FA8-636F6313670D}"/>
              </a:ext>
            </a:extLst>
          </p:cNvPr>
          <p:cNvSpPr>
            <a:spLocks noGrp="1"/>
          </p:cNvSpPr>
          <p:nvPr>
            <p:ph type="title"/>
          </p:nvPr>
        </p:nvSpPr>
        <p:spPr/>
        <p:txBody>
          <a:bodyPr/>
          <a:lstStyle/>
          <a:p>
            <a:r>
              <a:rPr lang="en-US" dirty="0">
                <a:cs typeface="Calibri Light"/>
              </a:rPr>
              <a:t>Git – commits</a:t>
            </a:r>
            <a:endParaRPr lang="en-US" dirty="0"/>
          </a:p>
        </p:txBody>
      </p:sp>
      <p:sp>
        <p:nvSpPr>
          <p:cNvPr id="3" name="Content Placeholder 2">
            <a:extLst>
              <a:ext uri="{FF2B5EF4-FFF2-40B4-BE49-F238E27FC236}">
                <a16:creationId xmlns:a16="http://schemas.microsoft.com/office/drawing/2014/main" id="{C50EA2CF-A81B-BF1F-88DE-D7B3FB75A04C}"/>
              </a:ext>
            </a:extLst>
          </p:cNvPr>
          <p:cNvSpPr>
            <a:spLocks noGrp="1"/>
          </p:cNvSpPr>
          <p:nvPr>
            <p:ph idx="1"/>
          </p:nvPr>
        </p:nvSpPr>
        <p:spPr>
          <a:xfrm>
            <a:off x="838200" y="1825625"/>
            <a:ext cx="10515600" cy="4611767"/>
          </a:xfrm>
        </p:spPr>
        <p:txBody>
          <a:bodyPr vert="horz" lIns="91440" tIns="45720" rIns="91440" bIns="45720" rtlCol="0" anchor="t">
            <a:normAutofit fontScale="92500"/>
          </a:bodyPr>
          <a:lstStyle/>
          <a:p>
            <a:r>
              <a:rPr lang="en-US" dirty="0">
                <a:ea typeface="+mn-lt"/>
                <a:cs typeface="+mn-lt"/>
              </a:rPr>
              <a:t>A </a:t>
            </a:r>
            <a:r>
              <a:rPr lang="en-US" i="1" dirty="0">
                <a:ea typeface="+mn-lt"/>
                <a:cs typeface="+mn-lt"/>
              </a:rPr>
              <a:t>working tree </a:t>
            </a:r>
            <a:r>
              <a:rPr lang="en-US" dirty="0">
                <a:ea typeface="+mn-lt"/>
                <a:cs typeface="+mn-lt"/>
              </a:rPr>
              <a:t>is a local copy of a git repository where changes are made. Changed files are </a:t>
            </a:r>
            <a:r>
              <a:rPr lang="en-US" i="1" dirty="0">
                <a:ea typeface="+mn-lt"/>
                <a:cs typeface="+mn-lt"/>
              </a:rPr>
              <a:t>staged </a:t>
            </a:r>
            <a:r>
              <a:rPr lang="en-US" dirty="0">
                <a:ea typeface="+mn-lt"/>
                <a:cs typeface="+mn-lt"/>
              </a:rPr>
              <a:t>for a tracked update, and staged files are </a:t>
            </a:r>
            <a:r>
              <a:rPr lang="en-US" i="1" dirty="0">
                <a:ea typeface="+mn-lt"/>
                <a:cs typeface="+mn-lt"/>
              </a:rPr>
              <a:t>committed</a:t>
            </a:r>
            <a:r>
              <a:rPr lang="en-US" dirty="0">
                <a:ea typeface="+mn-lt"/>
                <a:cs typeface="+mn-lt"/>
              </a:rPr>
              <a:t>, creating a new local snapshot of the repository.</a:t>
            </a:r>
          </a:p>
          <a:p>
            <a:r>
              <a:rPr lang="en-US" dirty="0">
                <a:ea typeface="+mn-lt"/>
                <a:cs typeface="+mn-lt"/>
              </a:rPr>
              <a:t>New snapshots are </a:t>
            </a:r>
            <a:r>
              <a:rPr lang="en-US" i="1" dirty="0">
                <a:ea typeface="+mn-lt"/>
                <a:cs typeface="+mn-lt"/>
              </a:rPr>
              <a:t>pushed </a:t>
            </a:r>
            <a:r>
              <a:rPr lang="en-US" dirty="0">
                <a:ea typeface="+mn-lt"/>
                <a:cs typeface="+mn-lt"/>
              </a:rPr>
              <a:t>to origin, and others' changes are </a:t>
            </a:r>
            <a:r>
              <a:rPr lang="en-US" i="1" dirty="0">
                <a:ea typeface="+mn-lt"/>
                <a:cs typeface="+mn-lt"/>
              </a:rPr>
              <a:t>pulled</a:t>
            </a:r>
            <a:r>
              <a:rPr lang="en-US" dirty="0">
                <a:ea typeface="+mn-lt"/>
                <a:cs typeface="+mn-lt"/>
              </a:rPr>
              <a:t>. Any remote changes must be pulled/merged before yours can be pushed.</a:t>
            </a:r>
            <a:endParaRPr lang="en-US" dirty="0">
              <a:cs typeface="Calibri"/>
            </a:endParaRPr>
          </a:p>
          <a:p>
            <a:r>
              <a:rPr lang="en-US" dirty="0">
                <a:cs typeface="Calibri"/>
              </a:rPr>
              <a:t>Git stores each commit with a snapshot of changed files, metadata like author and message/title, and pointer to parent commit(s).</a:t>
            </a:r>
            <a:endParaRPr lang="en-US"/>
          </a:p>
          <a:p>
            <a:r>
              <a:rPr lang="en-US" dirty="0">
                <a:ea typeface="+mn-lt"/>
                <a:cs typeface="+mn-lt"/>
              </a:rPr>
              <a:t>A commit is identified by a hash of the snapshot. You can always checkout a commit to restore the local copy to a previous state.</a:t>
            </a:r>
          </a:p>
          <a:p>
            <a:r>
              <a:rPr lang="en-US" dirty="0">
                <a:ea typeface="+mn-lt"/>
                <a:cs typeface="+mn-lt"/>
              </a:rPr>
              <a:t>A </a:t>
            </a:r>
            <a:r>
              <a:rPr lang="en-US" i="1" dirty="0">
                <a:ea typeface="+mn-lt"/>
                <a:cs typeface="+mn-lt"/>
              </a:rPr>
              <a:t>tag </a:t>
            </a:r>
            <a:r>
              <a:rPr lang="en-US" dirty="0">
                <a:ea typeface="+mn-lt"/>
                <a:cs typeface="+mn-lt"/>
              </a:rPr>
              <a:t>can be created that serves as a </a:t>
            </a:r>
            <a:r>
              <a:rPr lang="en-US" b="1" dirty="0">
                <a:ea typeface="+mn-lt"/>
                <a:cs typeface="+mn-lt"/>
              </a:rPr>
              <a:t>static </a:t>
            </a:r>
            <a:r>
              <a:rPr lang="en-US" dirty="0">
                <a:ea typeface="+mn-lt"/>
                <a:cs typeface="+mn-lt"/>
              </a:rPr>
              <a:t>pointer to a specific commit. The main use is to tag a release with the version number.</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10410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5F7A-6CA5-1EB8-F819-B5E0F3FA6B5D}"/>
              </a:ext>
            </a:extLst>
          </p:cNvPr>
          <p:cNvSpPr>
            <a:spLocks noGrp="1"/>
          </p:cNvSpPr>
          <p:nvPr>
            <p:ph type="title"/>
          </p:nvPr>
        </p:nvSpPr>
        <p:spPr/>
        <p:txBody>
          <a:bodyPr/>
          <a:lstStyle/>
          <a:p>
            <a:r>
              <a:rPr lang="en-US" dirty="0">
                <a:cs typeface="Calibri Light"/>
              </a:rPr>
              <a:t>Git – branches</a:t>
            </a:r>
            <a:endParaRPr lang="en-US" dirty="0"/>
          </a:p>
        </p:txBody>
      </p:sp>
      <p:sp>
        <p:nvSpPr>
          <p:cNvPr id="3" name="Content Placeholder 2">
            <a:extLst>
              <a:ext uri="{FF2B5EF4-FFF2-40B4-BE49-F238E27FC236}">
                <a16:creationId xmlns:a16="http://schemas.microsoft.com/office/drawing/2014/main" id="{6D3C654E-EAEB-7904-CFF0-B1A4C14A3DFF}"/>
              </a:ext>
            </a:extLst>
          </p:cNvPr>
          <p:cNvSpPr>
            <a:spLocks noGrp="1"/>
          </p:cNvSpPr>
          <p:nvPr>
            <p:ph idx="1"/>
          </p:nvPr>
        </p:nvSpPr>
        <p:spPr>
          <a:xfrm>
            <a:off x="838200" y="1825625"/>
            <a:ext cx="10515600" cy="4553894"/>
          </a:xfrm>
        </p:spPr>
        <p:txBody>
          <a:bodyPr vert="horz" lIns="91440" tIns="45720" rIns="91440" bIns="45720" rtlCol="0" anchor="t">
            <a:normAutofit/>
          </a:bodyPr>
          <a:lstStyle/>
          <a:p>
            <a:r>
              <a:rPr lang="en-US" dirty="0">
                <a:ea typeface="+mn-lt"/>
                <a:cs typeface="+mn-lt"/>
              </a:rPr>
              <a:t>A </a:t>
            </a:r>
            <a:r>
              <a:rPr lang="en-US" i="1" dirty="0">
                <a:ea typeface="+mn-lt"/>
                <a:cs typeface="+mn-lt"/>
              </a:rPr>
              <a:t>branch </a:t>
            </a:r>
            <a:r>
              <a:rPr lang="en-US" dirty="0">
                <a:ea typeface="+mn-lt"/>
                <a:cs typeface="+mn-lt"/>
              </a:rPr>
              <a:t>is a pointer to a commit </a:t>
            </a:r>
            <a:r>
              <a:rPr lang="en-US" b="1" dirty="0">
                <a:ea typeface="+mn-lt"/>
                <a:cs typeface="+mn-lt"/>
              </a:rPr>
              <a:t>that moves</a:t>
            </a:r>
            <a:r>
              <a:rPr lang="en-US" dirty="0">
                <a:ea typeface="+mn-lt"/>
                <a:cs typeface="+mn-lt"/>
              </a:rPr>
              <a:t> with new commits. "master" or "main" is the default branch. </a:t>
            </a:r>
            <a:endParaRPr lang="en-US"/>
          </a:p>
          <a:p>
            <a:r>
              <a:rPr lang="en-US" dirty="0">
                <a:ea typeface="+mn-lt"/>
                <a:cs typeface="+mn-lt"/>
              </a:rPr>
              <a:t>HEAD is a local pointer to the commit you're currently working from and moves when you switch branches.</a:t>
            </a:r>
          </a:p>
          <a:p>
            <a:r>
              <a:rPr lang="en-US" dirty="0">
                <a:ea typeface="+mn-lt"/>
                <a:cs typeface="+mn-lt"/>
              </a:rPr>
              <a:t>Branches, like repositories, can be local-only or shared.</a:t>
            </a:r>
          </a:p>
          <a:p>
            <a:r>
              <a:rPr lang="en-US" dirty="0">
                <a:ea typeface="+mn-lt"/>
                <a:cs typeface="+mn-lt"/>
              </a:rPr>
              <a:t>Branches are created to develop specific features, releases, bug fixes, experiments, personal notes, or other reasons.</a:t>
            </a:r>
            <a:endParaRPr lang="en-US" dirty="0">
              <a:cs typeface="Calibri"/>
            </a:endParaRPr>
          </a:p>
          <a:p>
            <a:r>
              <a:rPr lang="en-US" dirty="0">
                <a:ea typeface="+mn-lt"/>
                <a:cs typeface="+mn-lt"/>
              </a:rPr>
              <a:t>Branches or clones can be </a:t>
            </a:r>
            <a:r>
              <a:rPr lang="en-US" i="1" dirty="0">
                <a:ea typeface="+mn-lt"/>
                <a:cs typeface="+mn-lt"/>
              </a:rPr>
              <a:t>merged</a:t>
            </a:r>
            <a:r>
              <a:rPr lang="en-US" dirty="0">
                <a:ea typeface="+mn-lt"/>
                <a:cs typeface="+mn-lt"/>
              </a:rPr>
              <a:t>, creating a new commit. Conflicting changes must be resolved. Many tools can (partially) automate this.</a:t>
            </a:r>
            <a:endParaRPr lang="en-US" dirty="0"/>
          </a:p>
        </p:txBody>
      </p:sp>
    </p:spTree>
    <p:extLst>
      <p:ext uri="{BB962C8B-B14F-4D97-AF65-F5344CB8AC3E}">
        <p14:creationId xmlns:p14="http://schemas.microsoft.com/office/powerpoint/2010/main" val="24785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3143B20-0DDA-45E3-31F2-228EBC556EF6}"/>
              </a:ext>
            </a:extLst>
          </p:cNvPr>
          <p:cNvPicPr>
            <a:picLocks noGrp="1" noChangeAspect="1"/>
          </p:cNvPicPr>
          <p:nvPr>
            <p:ph idx="1"/>
          </p:nvPr>
        </p:nvPicPr>
        <p:blipFill>
          <a:blip r:embed="rId2"/>
          <a:stretch>
            <a:fillRect/>
          </a:stretch>
        </p:blipFill>
        <p:spPr>
          <a:xfrm>
            <a:off x="67082" y="903568"/>
            <a:ext cx="10621760" cy="5002016"/>
          </a:xfrm>
          <a:prstGeom prst="rect">
            <a:avLst/>
          </a:prstGeom>
        </p:spPr>
      </p:pic>
    </p:spTree>
    <p:extLst>
      <p:ext uri="{BB962C8B-B14F-4D97-AF65-F5344CB8AC3E}">
        <p14:creationId xmlns:p14="http://schemas.microsoft.com/office/powerpoint/2010/main" val="198397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E7A6BE7-2A6A-ADE2-7750-9C3F88803D85}"/>
              </a:ext>
            </a:extLst>
          </p:cNvPr>
          <p:cNvPicPr>
            <a:picLocks noGrp="1" noChangeAspect="1"/>
          </p:cNvPicPr>
          <p:nvPr>
            <p:ph idx="1"/>
          </p:nvPr>
        </p:nvPicPr>
        <p:blipFill>
          <a:blip r:embed="rId2"/>
          <a:stretch>
            <a:fillRect/>
          </a:stretch>
        </p:blipFill>
        <p:spPr>
          <a:xfrm>
            <a:off x="86621" y="903568"/>
            <a:ext cx="10582682" cy="5050861"/>
          </a:xfrm>
          <a:prstGeom prst="rect">
            <a:avLst/>
          </a:prstGeom>
        </p:spPr>
      </p:pic>
    </p:spTree>
    <p:extLst>
      <p:ext uri="{BB962C8B-B14F-4D97-AF65-F5344CB8AC3E}">
        <p14:creationId xmlns:p14="http://schemas.microsoft.com/office/powerpoint/2010/main" val="46147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DC74-31B6-A8E5-6CAA-C959603FE418}"/>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6A071E29-7CEC-B6AE-A5A3-B8F26319BF53}"/>
              </a:ext>
            </a:extLst>
          </p:cNvPr>
          <p:cNvSpPr>
            <a:spLocks noGrp="1"/>
          </p:cNvSpPr>
          <p:nvPr>
            <p:ph idx="1"/>
          </p:nvPr>
        </p:nvSpPr>
        <p:spPr>
          <a:xfrm>
            <a:off x="838200" y="1825625"/>
            <a:ext cx="10515600" cy="5035183"/>
          </a:xfrm>
        </p:spPr>
        <p:txBody>
          <a:bodyPr vert="horz" lIns="91440" tIns="45720" rIns="91440" bIns="45720" rtlCol="0" anchor="t">
            <a:normAutofit lnSpcReduction="10000"/>
          </a:bodyPr>
          <a:lstStyle/>
          <a:p>
            <a:r>
              <a:rPr lang="en-US" dirty="0">
                <a:ea typeface="+mn-lt"/>
                <a:cs typeface="+mn-lt"/>
              </a:rPr>
              <a:t>Missing a quiz due to communicable illness symptoms; updated policy</a:t>
            </a:r>
          </a:p>
          <a:p>
            <a:pPr lvl="1"/>
            <a:r>
              <a:rPr lang="en-US" dirty="0">
                <a:ea typeface="Calibri"/>
                <a:cs typeface="Calibri"/>
              </a:rPr>
              <a:t>If you're not able to take the quiz that day at all, I need a doctor's note.</a:t>
            </a:r>
          </a:p>
          <a:p>
            <a:pPr lvl="1"/>
            <a:r>
              <a:rPr lang="en-US" dirty="0">
                <a:ea typeface="Calibri"/>
                <a:cs typeface="Calibri"/>
              </a:rPr>
              <a:t>If you just don't want to get others sick, email me at least one hour before and plan to take the quiz at home, on-camera, via Microsoft Teams (or Panopto, </a:t>
            </a:r>
            <a:r>
              <a:rPr lang="en-US" dirty="0" err="1">
                <a:ea typeface="Calibri"/>
                <a:cs typeface="Calibri"/>
              </a:rPr>
              <a:t>tbd</a:t>
            </a:r>
            <a:r>
              <a:rPr lang="en-US" dirty="0">
                <a:ea typeface="Calibri"/>
                <a:cs typeface="Calibri"/>
              </a:rPr>
              <a:t>) at exactly 5:15.</a:t>
            </a:r>
            <a:endParaRPr lang="en-US" dirty="0">
              <a:ea typeface="+mn-lt"/>
              <a:cs typeface="+mn-lt"/>
            </a:endParaRPr>
          </a:p>
          <a:p>
            <a:r>
              <a:rPr lang="en-US" dirty="0" err="1">
                <a:ea typeface="Calibri"/>
                <a:cs typeface="Calibri"/>
              </a:rPr>
              <a:t>BrightSpace</a:t>
            </a:r>
            <a:r>
              <a:rPr lang="en-US" dirty="0">
                <a:ea typeface="Calibri"/>
                <a:cs typeface="Calibri"/>
              </a:rPr>
              <a:t> submissions are open for project 1, GitHub username, and project 2 (first group project) teams. </a:t>
            </a:r>
            <a:r>
              <a:rPr lang="en-US" b="1" dirty="0">
                <a:ea typeface="Calibri"/>
                <a:cs typeface="Calibri"/>
              </a:rPr>
              <a:t>Include job descriptions and GitHub link + summary of contents in submission.</a:t>
            </a:r>
          </a:p>
          <a:p>
            <a:r>
              <a:rPr lang="en-US" dirty="0">
                <a:cs typeface="Calibri"/>
              </a:rPr>
              <a:t>Project 1 – What can go in a portfolio?</a:t>
            </a:r>
            <a:endParaRPr lang="en-US" dirty="0">
              <a:ea typeface="Calibri"/>
              <a:cs typeface="Calibri"/>
            </a:endParaRPr>
          </a:p>
          <a:p>
            <a:pPr lvl="1"/>
            <a:r>
              <a:rPr lang="en-US" dirty="0">
                <a:cs typeface="Calibri"/>
              </a:rPr>
              <a:t>No standard projects like CS II. If you're not sure about a project, </a:t>
            </a:r>
            <a:r>
              <a:rPr lang="en-US" b="1" dirty="0">
                <a:cs typeface="Calibri"/>
              </a:rPr>
              <a:t>email me.</a:t>
            </a:r>
            <a:endParaRPr lang="en-US" dirty="0">
              <a:ea typeface="Calibri"/>
              <a:cs typeface="Calibri"/>
            </a:endParaRPr>
          </a:p>
          <a:p>
            <a:pPr lvl="1"/>
            <a:r>
              <a:rPr lang="en-US" dirty="0">
                <a:ea typeface="Calibri"/>
                <a:cs typeface="Calibri"/>
              </a:rPr>
              <a:t>Nothing obscene, discriminatory, or defamatory (read </a:t>
            </a:r>
            <a:r>
              <a:rPr lang="en-US" dirty="0">
                <a:ea typeface="Calibri"/>
                <a:cs typeface="Calibri"/>
                <a:hlinkClick r:id="rId2"/>
              </a:rPr>
              <a:t>GitHub ToS</a:t>
            </a:r>
            <a:r>
              <a:rPr lang="en-US" dirty="0">
                <a:ea typeface="Calibri"/>
                <a:cs typeface="Calibri"/>
              </a:rPr>
              <a:t>).</a:t>
            </a:r>
            <a:endParaRPr lang="en-US" dirty="0">
              <a:cs typeface="Calibri"/>
            </a:endParaRPr>
          </a:p>
          <a:p>
            <a:pPr lvl="1"/>
            <a:r>
              <a:rPr lang="en-US" dirty="0">
                <a:ea typeface="Calibri"/>
                <a:cs typeface="Calibri"/>
              </a:rPr>
              <a:t>Nothing that violates a patent or trademark.</a:t>
            </a:r>
            <a:endParaRPr lang="en-US" dirty="0">
              <a:cs typeface="Calibri"/>
            </a:endParaRPr>
          </a:p>
          <a:p>
            <a:pPr lvl="1"/>
            <a:r>
              <a:rPr lang="en-US" dirty="0">
                <a:ea typeface="Calibri"/>
                <a:cs typeface="Calibri"/>
              </a:rPr>
              <a:t>If you have a robust portfolio, you can consider omitting your weakest work.</a:t>
            </a:r>
            <a:endParaRPr lang="en-US" dirty="0">
              <a:cs typeface="Calibri"/>
            </a:endParaRPr>
          </a:p>
          <a:p>
            <a:endParaRPr lang="en-US" dirty="0">
              <a:ea typeface="Calibri"/>
              <a:cs typeface="Calibri"/>
            </a:endParaRPr>
          </a:p>
        </p:txBody>
      </p:sp>
    </p:spTree>
    <p:extLst>
      <p:ext uri="{BB962C8B-B14F-4D97-AF65-F5344CB8AC3E}">
        <p14:creationId xmlns:p14="http://schemas.microsoft.com/office/powerpoint/2010/main" val="2851528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317D1E0-BDA5-99DB-AFA7-2F60B6BE87CC}"/>
              </a:ext>
            </a:extLst>
          </p:cNvPr>
          <p:cNvPicPr>
            <a:picLocks noGrp="1" noChangeAspect="1"/>
          </p:cNvPicPr>
          <p:nvPr>
            <p:ph idx="1"/>
          </p:nvPr>
        </p:nvPicPr>
        <p:blipFill>
          <a:blip r:embed="rId2"/>
          <a:stretch>
            <a:fillRect/>
          </a:stretch>
        </p:blipFill>
        <p:spPr>
          <a:xfrm>
            <a:off x="18237" y="1040787"/>
            <a:ext cx="12165295" cy="4786191"/>
          </a:xfrm>
          <a:prstGeom prst="rect">
            <a:avLst/>
          </a:prstGeom>
        </p:spPr>
      </p:pic>
    </p:spTree>
    <p:extLst>
      <p:ext uri="{BB962C8B-B14F-4D97-AF65-F5344CB8AC3E}">
        <p14:creationId xmlns:p14="http://schemas.microsoft.com/office/powerpoint/2010/main" val="30841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99C78E53-A88B-2534-0640-E287C74BAE69}"/>
              </a:ext>
            </a:extLst>
          </p:cNvPr>
          <p:cNvPicPr>
            <a:picLocks noGrp="1" noChangeAspect="1"/>
          </p:cNvPicPr>
          <p:nvPr>
            <p:ph idx="1"/>
          </p:nvPr>
        </p:nvPicPr>
        <p:blipFill>
          <a:blip r:embed="rId2"/>
          <a:stretch>
            <a:fillRect/>
          </a:stretch>
        </p:blipFill>
        <p:spPr>
          <a:xfrm>
            <a:off x="2297824" y="418774"/>
            <a:ext cx="7830813" cy="6215835"/>
          </a:xfrm>
          <a:prstGeom prst="rect">
            <a:avLst/>
          </a:prstGeom>
        </p:spPr>
      </p:pic>
    </p:spTree>
    <p:extLst>
      <p:ext uri="{BB962C8B-B14F-4D97-AF65-F5344CB8AC3E}">
        <p14:creationId xmlns:p14="http://schemas.microsoft.com/office/powerpoint/2010/main" val="382546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68EC-868F-1251-83E0-5F9CC65EC29A}"/>
              </a:ext>
            </a:extLst>
          </p:cNvPr>
          <p:cNvSpPr>
            <a:spLocks noGrp="1"/>
          </p:cNvSpPr>
          <p:nvPr>
            <p:ph type="title"/>
          </p:nvPr>
        </p:nvSpPr>
        <p:spPr/>
        <p:txBody>
          <a:bodyPr/>
          <a:lstStyle/>
          <a:p>
            <a:r>
              <a:rPr lang="en-US" dirty="0">
                <a:cs typeface="Calibri Light"/>
              </a:rPr>
              <a:t>Git – forks and pull requests</a:t>
            </a:r>
            <a:endParaRPr lang="en-US" dirty="0"/>
          </a:p>
        </p:txBody>
      </p:sp>
      <p:sp>
        <p:nvSpPr>
          <p:cNvPr id="3" name="Content Placeholder 2">
            <a:extLst>
              <a:ext uri="{FF2B5EF4-FFF2-40B4-BE49-F238E27FC236}">
                <a16:creationId xmlns:a16="http://schemas.microsoft.com/office/drawing/2014/main" id="{9DCB0610-B387-0B6E-6BE9-9AF7FA00B683}"/>
              </a:ext>
            </a:extLst>
          </p:cNvPr>
          <p:cNvSpPr>
            <a:spLocks noGrp="1"/>
          </p:cNvSpPr>
          <p:nvPr>
            <p:ph idx="1"/>
          </p:nvPr>
        </p:nvSpPr>
        <p:spPr>
          <a:xfrm>
            <a:off x="838200" y="1825625"/>
            <a:ext cx="10515600" cy="4881843"/>
          </a:xfrm>
        </p:spPr>
        <p:txBody>
          <a:bodyPr vert="horz" lIns="91440" tIns="45720" rIns="91440" bIns="45720" rtlCol="0" anchor="t">
            <a:normAutofit/>
          </a:bodyPr>
          <a:lstStyle/>
          <a:p>
            <a:r>
              <a:rPr lang="en-US" dirty="0">
                <a:cs typeface="Calibri"/>
              </a:rPr>
              <a:t>A </a:t>
            </a:r>
            <a:r>
              <a:rPr lang="en-US" i="1" dirty="0">
                <a:cs typeface="Calibri"/>
              </a:rPr>
              <a:t>fork </a:t>
            </a:r>
            <a:r>
              <a:rPr lang="en-US" dirty="0">
                <a:cs typeface="Calibri"/>
              </a:rPr>
              <a:t>is a new repository with a reference to the original repository. This is different from a branch in that ownership and permissions are managed by the person forking, and not the original repo owner.</a:t>
            </a:r>
          </a:p>
          <a:p>
            <a:r>
              <a:rPr lang="en-US" dirty="0">
                <a:cs typeface="Calibri"/>
              </a:rPr>
              <a:t>A </a:t>
            </a:r>
            <a:r>
              <a:rPr lang="en-US" i="1" dirty="0">
                <a:cs typeface="Calibri"/>
              </a:rPr>
              <a:t>pull request </a:t>
            </a:r>
            <a:r>
              <a:rPr lang="en-US" dirty="0">
                <a:cs typeface="Calibri"/>
              </a:rPr>
              <a:t>is a request to merge changes from a branch </a:t>
            </a:r>
            <a:r>
              <a:rPr lang="en-US" b="1" dirty="0">
                <a:cs typeface="Calibri"/>
              </a:rPr>
              <a:t>or </a:t>
            </a:r>
            <a:r>
              <a:rPr lang="en-US" dirty="0">
                <a:cs typeface="Calibri"/>
              </a:rPr>
              <a:t>a fork into another, usually the original main branch. These must be approved by someone authorized to modify the destination repo.</a:t>
            </a:r>
          </a:p>
          <a:p>
            <a:r>
              <a:rPr lang="en-US" dirty="0">
                <a:cs typeface="Calibri"/>
              </a:rPr>
              <a:t>Most OSS limits who can push, or approve pull requests, so changes are made by forking, then issuing a pull request with desired changes.</a:t>
            </a:r>
          </a:p>
          <a:p>
            <a:r>
              <a:rPr lang="en-US" dirty="0">
                <a:cs typeface="Calibri"/>
              </a:rPr>
              <a:t>Even within a single repo, common practice is for development to happen in a separate branch, and code reviews are done via pull request to main.</a:t>
            </a:r>
          </a:p>
        </p:txBody>
      </p:sp>
    </p:spTree>
    <p:extLst>
      <p:ext uri="{BB962C8B-B14F-4D97-AF65-F5344CB8AC3E}">
        <p14:creationId xmlns:p14="http://schemas.microsoft.com/office/powerpoint/2010/main" val="203796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003-8549-0581-E013-0F785B2B8DEC}"/>
              </a:ext>
            </a:extLst>
          </p:cNvPr>
          <p:cNvSpPr>
            <a:spLocks noGrp="1"/>
          </p:cNvSpPr>
          <p:nvPr>
            <p:ph type="title"/>
          </p:nvPr>
        </p:nvSpPr>
        <p:spPr/>
        <p:txBody>
          <a:bodyPr/>
          <a:lstStyle/>
          <a:p>
            <a:r>
              <a:rPr lang="en-US" dirty="0">
                <a:cs typeface="Calibri Light"/>
              </a:rPr>
              <a:t>Git – basic usage</a:t>
            </a:r>
            <a:endParaRPr lang="en-US" dirty="0"/>
          </a:p>
        </p:txBody>
      </p:sp>
      <p:sp>
        <p:nvSpPr>
          <p:cNvPr id="3" name="Content Placeholder 2">
            <a:extLst>
              <a:ext uri="{FF2B5EF4-FFF2-40B4-BE49-F238E27FC236}">
                <a16:creationId xmlns:a16="http://schemas.microsoft.com/office/drawing/2014/main" id="{A26E75AF-966B-A518-8B75-96583CA39EA8}"/>
              </a:ext>
            </a:extLst>
          </p:cNvPr>
          <p:cNvSpPr>
            <a:spLocks noGrp="1"/>
          </p:cNvSpPr>
          <p:nvPr>
            <p:ph idx="1"/>
          </p:nvPr>
        </p:nvSpPr>
        <p:spPr>
          <a:xfrm>
            <a:off x="838200" y="1825625"/>
            <a:ext cx="10515600" cy="5029371"/>
          </a:xfrm>
        </p:spPr>
        <p:txBody>
          <a:bodyPr vert="horz" lIns="91440" tIns="45720" rIns="91440" bIns="45720" rtlCol="0" anchor="t">
            <a:normAutofit fontScale="92500" lnSpcReduction="10000"/>
          </a:bodyPr>
          <a:lstStyle/>
          <a:p>
            <a:r>
              <a:rPr lang="en-US" dirty="0">
                <a:cs typeface="Calibri"/>
              </a:rPr>
              <a:t>Git is usually used from the command line (mainly Linux/bash), but GUIs exist. Commands must be run from within a repository directory.</a:t>
            </a:r>
            <a:endParaRPr lang="en-US" dirty="0">
              <a:ea typeface="Calibri"/>
              <a:cs typeface="Calibri"/>
            </a:endParaRPr>
          </a:p>
          <a:p>
            <a:r>
              <a:rPr lang="en-US" dirty="0">
                <a:cs typeface="Calibri"/>
              </a:rPr>
              <a:t>git </a:t>
            </a:r>
            <a:r>
              <a:rPr lang="en-US" dirty="0" err="1">
                <a:cs typeface="Calibri"/>
              </a:rPr>
              <a:t>init</a:t>
            </a:r>
            <a:r>
              <a:rPr lang="en-US" dirty="0">
                <a:cs typeface="Calibri"/>
              </a:rPr>
              <a:t> – create a new local repo from current directory</a:t>
            </a:r>
          </a:p>
          <a:p>
            <a:r>
              <a:rPr lang="en-US" dirty="0">
                <a:cs typeface="Calibri"/>
              </a:rPr>
              <a:t>git clone &lt;URL&gt; </a:t>
            </a:r>
            <a:r>
              <a:rPr lang="en-US" dirty="0">
                <a:ea typeface="+mn-lt"/>
                <a:cs typeface="+mn-lt"/>
              </a:rPr>
              <a:t>–</a:t>
            </a:r>
            <a:r>
              <a:rPr lang="en-US" dirty="0">
                <a:cs typeface="Calibri"/>
              </a:rPr>
              <a:t> create local copy of repository accessible at URL.</a:t>
            </a:r>
          </a:p>
          <a:p>
            <a:r>
              <a:rPr lang="en-US" dirty="0">
                <a:ea typeface="+mn-lt"/>
                <a:cs typeface="+mn-lt"/>
              </a:rPr>
              <a:t>git status – Show tracked-vs-untracked &amp; modified-vs-unmodified files</a:t>
            </a:r>
            <a:endParaRPr lang="en-US" dirty="0">
              <a:cs typeface="Calibri"/>
            </a:endParaRPr>
          </a:p>
          <a:p>
            <a:r>
              <a:rPr lang="en-US" dirty="0">
                <a:cs typeface="Calibri"/>
              </a:rPr>
              <a:t>git add *</a:t>
            </a:r>
            <a:r>
              <a:rPr lang="en-US" dirty="0">
                <a:ea typeface="+mn-lt"/>
                <a:cs typeface="+mn-lt"/>
              </a:rPr>
              <a:t> –</a:t>
            </a:r>
            <a:r>
              <a:rPr lang="en-US" dirty="0">
                <a:cs typeface="Calibri"/>
              </a:rPr>
              <a:t> Stage all untracked files for commit</a:t>
            </a:r>
            <a:endParaRPr lang="en-US"/>
          </a:p>
          <a:p>
            <a:r>
              <a:rPr lang="en-US" dirty="0">
                <a:ea typeface="+mn-lt"/>
                <a:cs typeface="+mn-lt"/>
              </a:rPr>
              <a:t>git commit -a -m "Commit message here" – Create local snapshot with newly-tracked files &amp; modified/deleted files previously tracked.</a:t>
            </a:r>
          </a:p>
          <a:p>
            <a:r>
              <a:rPr lang="en-US" dirty="0">
                <a:ea typeface="+mn-lt"/>
                <a:cs typeface="+mn-lt"/>
              </a:rPr>
              <a:t>git pull – Download new commits that were pushed to central host.</a:t>
            </a:r>
          </a:p>
          <a:p>
            <a:r>
              <a:rPr lang="en-US" dirty="0">
                <a:ea typeface="+mn-lt"/>
                <a:cs typeface="+mn-lt"/>
              </a:rPr>
              <a:t>git push – Upload local commit(s) to central repository host</a:t>
            </a:r>
          </a:p>
          <a:p>
            <a:r>
              <a:rPr lang="en-US" dirty="0">
                <a:ea typeface="+mn-lt"/>
                <a:cs typeface="+mn-lt"/>
              </a:rPr>
              <a:t>git log – See commit history</a:t>
            </a:r>
          </a:p>
        </p:txBody>
      </p:sp>
    </p:spTree>
    <p:extLst>
      <p:ext uri="{BB962C8B-B14F-4D97-AF65-F5344CB8AC3E}">
        <p14:creationId xmlns:p14="http://schemas.microsoft.com/office/powerpoint/2010/main" val="1044363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D9C4-8A5D-F5B0-76F1-D6FE9CA1FFF8}"/>
              </a:ext>
            </a:extLst>
          </p:cNvPr>
          <p:cNvSpPr>
            <a:spLocks noGrp="1"/>
          </p:cNvSpPr>
          <p:nvPr>
            <p:ph type="title"/>
          </p:nvPr>
        </p:nvSpPr>
        <p:spPr/>
        <p:txBody>
          <a:bodyPr/>
          <a:lstStyle/>
          <a:p>
            <a:r>
              <a:rPr lang="en-US" dirty="0">
                <a:cs typeface="Calibri Light"/>
              </a:rPr>
              <a:t>Git – more usage</a:t>
            </a:r>
            <a:endParaRPr lang="en-US" dirty="0"/>
          </a:p>
        </p:txBody>
      </p:sp>
      <p:sp>
        <p:nvSpPr>
          <p:cNvPr id="3" name="Content Placeholder 2">
            <a:extLst>
              <a:ext uri="{FF2B5EF4-FFF2-40B4-BE49-F238E27FC236}">
                <a16:creationId xmlns:a16="http://schemas.microsoft.com/office/drawing/2014/main" id="{819CF034-F4A9-3F50-3839-D379B13AA28B}"/>
              </a:ext>
            </a:extLst>
          </p:cNvPr>
          <p:cNvSpPr>
            <a:spLocks noGrp="1"/>
          </p:cNvSpPr>
          <p:nvPr>
            <p:ph idx="1"/>
          </p:nvPr>
        </p:nvSpPr>
        <p:spPr>
          <a:xfrm>
            <a:off x="838200" y="1825625"/>
            <a:ext cx="10515600" cy="5030360"/>
          </a:xfrm>
        </p:spPr>
        <p:txBody>
          <a:bodyPr vert="horz" lIns="91440" tIns="45720" rIns="91440" bIns="45720" rtlCol="0" anchor="t">
            <a:normAutofit lnSpcReduction="10000"/>
          </a:bodyPr>
          <a:lstStyle/>
          <a:p>
            <a:r>
              <a:rPr lang="en-US" dirty="0">
                <a:cs typeface="Calibri"/>
              </a:rPr>
              <a:t>git branch foo </a:t>
            </a:r>
            <a:r>
              <a:rPr lang="en-US" dirty="0">
                <a:ea typeface="+mn-lt"/>
                <a:cs typeface="+mn-lt"/>
              </a:rPr>
              <a:t>– Create new branch named foo.</a:t>
            </a:r>
          </a:p>
          <a:p>
            <a:r>
              <a:rPr lang="en-US" dirty="0">
                <a:ea typeface="+mn-lt"/>
                <a:cs typeface="+mn-lt"/>
              </a:rPr>
              <a:t>git branch – Show existing branches and the active branch.</a:t>
            </a:r>
          </a:p>
          <a:p>
            <a:r>
              <a:rPr lang="en-US" dirty="0">
                <a:ea typeface="+mn-lt"/>
                <a:cs typeface="+mn-lt"/>
              </a:rPr>
              <a:t>git checkout foo – Switch HEAD and local directory contents to last commit in foo branch. git checkout main to switch to main branch.</a:t>
            </a:r>
            <a:endParaRPr lang="en-US" dirty="0"/>
          </a:p>
          <a:p>
            <a:r>
              <a:rPr lang="en-US" dirty="0">
                <a:ea typeface="+mn-lt"/>
                <a:cs typeface="+mn-lt"/>
              </a:rPr>
              <a:t>git checkout – Revert local repo to last commit in current branch.</a:t>
            </a:r>
          </a:p>
          <a:p>
            <a:r>
              <a:rPr lang="en-US" dirty="0">
                <a:ea typeface="+mn-lt"/>
                <a:cs typeface="+mn-lt"/>
              </a:rPr>
              <a:t>git diff – Compare files between two commits, tags, branches, or current state. </a:t>
            </a:r>
            <a:r>
              <a:rPr lang="en-US" i="1" dirty="0">
                <a:ea typeface="+mn-lt"/>
                <a:cs typeface="+mn-lt"/>
              </a:rPr>
              <a:t>Many </a:t>
            </a:r>
            <a:r>
              <a:rPr lang="en-US" dirty="0">
                <a:ea typeface="+mn-lt"/>
                <a:cs typeface="+mn-lt"/>
              </a:rPr>
              <a:t>different options.</a:t>
            </a:r>
            <a:endParaRPr lang="en-US" i="1" dirty="0">
              <a:ea typeface="+mn-lt"/>
              <a:cs typeface="+mn-lt"/>
            </a:endParaRPr>
          </a:p>
          <a:p>
            <a:r>
              <a:rPr lang="en-US" dirty="0">
                <a:ea typeface="+mn-lt"/>
                <a:cs typeface="+mn-lt"/>
              </a:rPr>
              <a:t>git merge foo – Merge commits in foo branch into active branch.</a:t>
            </a:r>
          </a:p>
          <a:p>
            <a:r>
              <a:rPr lang="en-US" dirty="0">
                <a:ea typeface="+mn-lt"/>
                <a:cs typeface="+mn-lt"/>
              </a:rPr>
              <a:t>git mv </a:t>
            </a:r>
            <a:r>
              <a:rPr lang="en-US" dirty="0" err="1">
                <a:ea typeface="+mn-lt"/>
                <a:cs typeface="+mn-lt"/>
              </a:rPr>
              <a:t>oldFilename</a:t>
            </a:r>
            <a:r>
              <a:rPr lang="en-US" dirty="0">
                <a:ea typeface="+mn-lt"/>
                <a:cs typeface="+mn-lt"/>
              </a:rPr>
              <a:t> </a:t>
            </a:r>
            <a:r>
              <a:rPr lang="en-US" dirty="0" err="1">
                <a:ea typeface="+mn-lt"/>
                <a:cs typeface="+mn-lt"/>
              </a:rPr>
              <a:t>newFilename</a:t>
            </a:r>
            <a:r>
              <a:rPr lang="en-US" dirty="0">
                <a:ea typeface="+mn-lt"/>
                <a:cs typeface="+mn-lt"/>
              </a:rPr>
              <a:t> – Rename file and preserve tracking.</a:t>
            </a:r>
          </a:p>
          <a:p>
            <a:r>
              <a:rPr lang="en-US" dirty="0">
                <a:ea typeface="+mn-lt"/>
                <a:cs typeface="+mn-lt"/>
              </a:rPr>
              <a:t>git &lt;command&gt; --help </a:t>
            </a:r>
            <a:r>
              <a:rPr lang="en-US" dirty="0">
                <a:cs typeface="Calibri"/>
              </a:rPr>
              <a:t>– Show usage of command. See References slide for more guides from GitHub, Atlassian, &amp; official </a:t>
            </a:r>
            <a:r>
              <a:rPr lang="en-US" i="1" dirty="0">
                <a:cs typeface="Calibri"/>
              </a:rPr>
              <a:t>Pro Git</a:t>
            </a:r>
            <a:r>
              <a:rPr lang="en-US" dirty="0">
                <a:cs typeface="Calibri"/>
              </a:rPr>
              <a:t> book. </a:t>
            </a:r>
          </a:p>
        </p:txBody>
      </p:sp>
    </p:spTree>
    <p:extLst>
      <p:ext uri="{BB962C8B-B14F-4D97-AF65-F5344CB8AC3E}">
        <p14:creationId xmlns:p14="http://schemas.microsoft.com/office/powerpoint/2010/main" val="4165284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65A7-94B9-E7CF-246F-4D50381606B5}"/>
              </a:ext>
            </a:extLst>
          </p:cNvPr>
          <p:cNvSpPr>
            <a:spLocks noGrp="1"/>
          </p:cNvSpPr>
          <p:nvPr>
            <p:ph type="title"/>
          </p:nvPr>
        </p:nvSpPr>
        <p:spPr/>
        <p:txBody>
          <a:bodyPr/>
          <a:lstStyle/>
          <a:p>
            <a:r>
              <a:rPr lang="en-US" dirty="0">
                <a:cs typeface="Calibri Light"/>
              </a:rPr>
              <a:t>GitHub</a:t>
            </a:r>
            <a:endParaRPr lang="en-US" dirty="0"/>
          </a:p>
        </p:txBody>
      </p:sp>
      <p:sp>
        <p:nvSpPr>
          <p:cNvPr id="3" name="Content Placeholder 2">
            <a:extLst>
              <a:ext uri="{FF2B5EF4-FFF2-40B4-BE49-F238E27FC236}">
                <a16:creationId xmlns:a16="http://schemas.microsoft.com/office/drawing/2014/main" id="{BA3044DE-E709-ABB8-124B-462C81BF460F}"/>
              </a:ext>
            </a:extLst>
          </p:cNvPr>
          <p:cNvSpPr>
            <a:spLocks noGrp="1"/>
          </p:cNvSpPr>
          <p:nvPr>
            <p:ph idx="1"/>
          </p:nvPr>
        </p:nvSpPr>
        <p:spPr>
          <a:xfrm>
            <a:off x="838200" y="1825625"/>
            <a:ext cx="10515600" cy="4571675"/>
          </a:xfrm>
        </p:spPr>
        <p:txBody>
          <a:bodyPr vert="horz" lIns="91440" tIns="45720" rIns="91440" bIns="45720" rtlCol="0" anchor="t">
            <a:normAutofit fontScale="92500"/>
          </a:bodyPr>
          <a:lstStyle/>
          <a:p>
            <a:r>
              <a:rPr lang="en-US" dirty="0">
                <a:cs typeface="Calibri"/>
              </a:rPr>
              <a:t>Model is one account per user, multiple repositories per account.</a:t>
            </a:r>
          </a:p>
          <a:p>
            <a:r>
              <a:rPr lang="en-US" dirty="0">
                <a:cs typeface="Calibri"/>
              </a:rPr>
              <a:t>Free </a:t>
            </a:r>
            <a:r>
              <a:rPr lang="en-US" i="1" dirty="0">
                <a:cs typeface="Calibri"/>
              </a:rPr>
              <a:t>public </a:t>
            </a:r>
            <a:r>
              <a:rPr lang="en-US" dirty="0">
                <a:cs typeface="Calibri"/>
              </a:rPr>
              <a:t>and </a:t>
            </a:r>
            <a:r>
              <a:rPr lang="en-US" i="1" dirty="0">
                <a:cs typeface="Calibri"/>
              </a:rPr>
              <a:t>private </a:t>
            </a:r>
            <a:r>
              <a:rPr lang="en-US" dirty="0">
                <a:cs typeface="Calibri"/>
              </a:rPr>
              <a:t>repos. Anyone can clone or fork public repos, but owner limits who can push changes, issue pull requests, do other tasks.</a:t>
            </a:r>
          </a:p>
          <a:p>
            <a:r>
              <a:rPr lang="en-US" dirty="0">
                <a:cs typeface="Calibri"/>
              </a:rPr>
              <a:t>Repos (and accounts) can also be associated with an organization. Organizations can centrally manage accounts, groups, permissions, </a:t>
            </a:r>
            <a:r>
              <a:rPr lang="en-US" dirty="0" err="1">
                <a:cs typeface="Calibri"/>
              </a:rPr>
              <a:t>etc</a:t>
            </a:r>
            <a:endParaRPr lang="en-US" dirty="0">
              <a:cs typeface="Calibri"/>
            </a:endParaRPr>
          </a:p>
          <a:p>
            <a:r>
              <a:rPr lang="en-US" dirty="0">
                <a:cs typeface="Calibri"/>
              </a:rPr>
              <a:t>GitHub allows for online documentation in </a:t>
            </a:r>
            <a:r>
              <a:rPr lang="en-US" i="1" dirty="0">
                <a:cs typeface="Calibri"/>
              </a:rPr>
              <a:t>Markdown</a:t>
            </a:r>
            <a:r>
              <a:rPr lang="en-US" dirty="0">
                <a:cs typeface="Calibri"/>
              </a:rPr>
              <a:t> &amp; even online edits.</a:t>
            </a:r>
          </a:p>
          <a:p>
            <a:r>
              <a:rPr lang="en-US" dirty="0">
                <a:cs typeface="Calibri"/>
              </a:rPr>
              <a:t>A </a:t>
            </a:r>
            <a:r>
              <a:rPr lang="en-US" i="1" dirty="0">
                <a:cs typeface="Calibri"/>
              </a:rPr>
              <a:t>release </a:t>
            </a:r>
            <a:r>
              <a:rPr lang="en-US" dirty="0">
                <a:cs typeface="Calibri"/>
              </a:rPr>
              <a:t>can be issued from a particular commit in a repository to make a versioned binary package.</a:t>
            </a:r>
            <a:endParaRPr lang="en-US" i="1" dirty="0">
              <a:cs typeface="Calibri"/>
            </a:endParaRPr>
          </a:p>
          <a:p>
            <a:r>
              <a:rPr lang="en-US" i="1" dirty="0">
                <a:cs typeface="Calibri"/>
              </a:rPr>
              <a:t>GitHub Actions </a:t>
            </a:r>
            <a:r>
              <a:rPr lang="en-US" dirty="0">
                <a:cs typeface="Calibri"/>
              </a:rPr>
              <a:t>allow automation to occur for </a:t>
            </a:r>
            <a:r>
              <a:rPr lang="en-US" dirty="0" err="1">
                <a:cs typeface="Calibri"/>
              </a:rPr>
              <a:t>checkin</a:t>
            </a:r>
            <a:r>
              <a:rPr lang="en-US" dirty="0">
                <a:cs typeface="Calibri"/>
              </a:rPr>
              <a:t>, release, etc.</a:t>
            </a:r>
          </a:p>
          <a:p>
            <a:r>
              <a:rPr lang="en-US" i="1" dirty="0">
                <a:cs typeface="Calibri"/>
              </a:rPr>
              <a:t>GitHub Issues </a:t>
            </a:r>
            <a:r>
              <a:rPr lang="en-US" dirty="0">
                <a:cs typeface="Calibri"/>
              </a:rPr>
              <a:t>allows for some project management and defect tracking.</a:t>
            </a:r>
          </a:p>
        </p:txBody>
      </p:sp>
    </p:spTree>
    <p:extLst>
      <p:ext uri="{BB962C8B-B14F-4D97-AF65-F5344CB8AC3E}">
        <p14:creationId xmlns:p14="http://schemas.microsoft.com/office/powerpoint/2010/main" val="107096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FBE7-CCEE-B11D-8F44-12B5AAF1DBF5}"/>
              </a:ext>
            </a:extLst>
          </p:cNvPr>
          <p:cNvSpPr>
            <a:spLocks noGrp="1"/>
          </p:cNvSpPr>
          <p:nvPr>
            <p:ph type="title"/>
          </p:nvPr>
        </p:nvSpPr>
        <p:spPr/>
        <p:txBody>
          <a:bodyPr/>
          <a:lstStyle/>
          <a:p>
            <a:r>
              <a:rPr lang="en-US" dirty="0">
                <a:cs typeface="Calibri Light"/>
              </a:rPr>
              <a:t>Markdown</a:t>
            </a:r>
            <a:endParaRPr lang="en-US" dirty="0"/>
          </a:p>
        </p:txBody>
      </p:sp>
      <p:sp>
        <p:nvSpPr>
          <p:cNvPr id="3" name="Content Placeholder 2">
            <a:extLst>
              <a:ext uri="{FF2B5EF4-FFF2-40B4-BE49-F238E27FC236}">
                <a16:creationId xmlns:a16="http://schemas.microsoft.com/office/drawing/2014/main" id="{2878130F-263C-A747-59F1-9EEFE178EA3B}"/>
              </a:ext>
            </a:extLst>
          </p:cNvPr>
          <p:cNvSpPr>
            <a:spLocks noGrp="1"/>
          </p:cNvSpPr>
          <p:nvPr>
            <p:ph idx="1"/>
          </p:nvPr>
        </p:nvSpPr>
        <p:spPr/>
        <p:txBody>
          <a:bodyPr vert="horz" lIns="91440" tIns="45720" rIns="91440" bIns="45720" rtlCol="0" anchor="t">
            <a:normAutofit/>
          </a:bodyPr>
          <a:lstStyle/>
          <a:p>
            <a:r>
              <a:rPr lang="en-US" dirty="0">
                <a:cs typeface="Calibri"/>
              </a:rPr>
              <a:t>Lightweight, easy-to-use markup language for text formatting.</a:t>
            </a:r>
          </a:p>
          <a:p>
            <a:r>
              <a:rPr lang="en-US" dirty="0">
                <a:cs typeface="Calibri"/>
              </a:rPr>
              <a:t>More concise and easy to write than alternatives like HTML</a:t>
            </a:r>
          </a:p>
          <a:p>
            <a:r>
              <a:rPr lang="en-US" dirty="0">
                <a:cs typeface="Calibri"/>
              </a:rPr>
              <a:t>Variants supported in Reddit, Teams, Discord, wikis, </a:t>
            </a:r>
            <a:r>
              <a:rPr lang="en-US" dirty="0" err="1">
                <a:cs typeface="Calibri"/>
              </a:rPr>
              <a:t>Stackoverflow</a:t>
            </a:r>
            <a:endParaRPr lang="en-US" dirty="0">
              <a:cs typeface="Calibri"/>
            </a:endParaRPr>
          </a:p>
          <a:p>
            <a:r>
              <a:rPr lang="en-US" dirty="0">
                <a:cs typeface="Calibri"/>
              </a:rPr>
              <a:t>Not well standardized, but basic features common in most places.</a:t>
            </a:r>
          </a:p>
          <a:p>
            <a:r>
              <a:rPr lang="en-US" dirty="0">
                <a:cs typeface="Calibri"/>
              </a:rPr>
              <a:t>May hijack attempts to write plain text (e.g. underscores, line breaks)</a:t>
            </a:r>
          </a:p>
          <a:p>
            <a:r>
              <a:rPr lang="en-US" dirty="0">
                <a:cs typeface="Calibri"/>
              </a:rPr>
              <a:t>Many tools let you see a preview or auto-replace with formatted text.</a:t>
            </a:r>
          </a:p>
          <a:p>
            <a:r>
              <a:rPr lang="en-US" dirty="0">
                <a:cs typeface="Calibri"/>
              </a:rPr>
              <a:t>Supports font and paragraph formatting; structures like lists, bullets, and tables; graphical content like diagrams, images, equations, and emoji; links and references; etc.</a:t>
            </a:r>
          </a:p>
        </p:txBody>
      </p:sp>
    </p:spTree>
    <p:extLst>
      <p:ext uri="{BB962C8B-B14F-4D97-AF65-F5344CB8AC3E}">
        <p14:creationId xmlns:p14="http://schemas.microsoft.com/office/powerpoint/2010/main" val="350827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975296F-5B46-5A3C-CB4C-D5D08C9660C5}"/>
              </a:ext>
            </a:extLst>
          </p:cNvPr>
          <p:cNvPicPr>
            <a:picLocks noGrp="1" noChangeAspect="1"/>
          </p:cNvPicPr>
          <p:nvPr>
            <p:ph idx="1"/>
          </p:nvPr>
        </p:nvPicPr>
        <p:blipFill>
          <a:blip r:embed="rId2"/>
          <a:stretch>
            <a:fillRect/>
          </a:stretch>
        </p:blipFill>
        <p:spPr>
          <a:xfrm>
            <a:off x="713326" y="643466"/>
            <a:ext cx="10765348" cy="5571067"/>
          </a:xfrm>
          <a:prstGeom prst="rect">
            <a:avLst/>
          </a:prstGeom>
        </p:spPr>
      </p:pic>
    </p:spTree>
    <p:extLst>
      <p:ext uri="{BB962C8B-B14F-4D97-AF65-F5344CB8AC3E}">
        <p14:creationId xmlns:p14="http://schemas.microsoft.com/office/powerpoint/2010/main" val="271549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CBA5A64D-64B7-3E3C-D418-07480EF7D523}"/>
              </a:ext>
            </a:extLst>
          </p:cNvPr>
          <p:cNvPicPr>
            <a:picLocks noGrp="1" noChangeAspect="1"/>
          </p:cNvPicPr>
          <p:nvPr>
            <p:ph idx="1"/>
          </p:nvPr>
        </p:nvPicPr>
        <p:blipFill>
          <a:blip r:embed="rId2"/>
          <a:stretch>
            <a:fillRect/>
          </a:stretch>
        </p:blipFill>
        <p:spPr>
          <a:xfrm>
            <a:off x="1726535" y="643466"/>
            <a:ext cx="8738929" cy="5571067"/>
          </a:xfrm>
          <a:prstGeom prst="rect">
            <a:avLst/>
          </a:prstGeom>
        </p:spPr>
      </p:pic>
    </p:spTree>
    <p:extLst>
      <p:ext uri="{BB962C8B-B14F-4D97-AF65-F5344CB8AC3E}">
        <p14:creationId xmlns:p14="http://schemas.microsoft.com/office/powerpoint/2010/main" val="92147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5CB0267C-ED33-03E2-E32F-06D5BC7937AD}"/>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335419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7AE3-1C1F-7DD5-ED56-6DD4AD35E457}"/>
              </a:ext>
            </a:extLst>
          </p:cNvPr>
          <p:cNvSpPr>
            <a:spLocks noGrp="1"/>
          </p:cNvSpPr>
          <p:nvPr>
            <p:ph type="title"/>
          </p:nvPr>
        </p:nvSpPr>
        <p:spPr/>
        <p:txBody>
          <a:bodyPr/>
          <a:lstStyle/>
          <a:p>
            <a:r>
              <a:rPr lang="en-US" dirty="0">
                <a:ea typeface="+mj-lt"/>
                <a:cs typeface="+mj-lt"/>
              </a:rPr>
              <a:t>What if I don't have anything for a portfolio?</a:t>
            </a:r>
            <a:endParaRPr lang="en-US" dirty="0"/>
          </a:p>
        </p:txBody>
      </p:sp>
      <p:sp>
        <p:nvSpPr>
          <p:cNvPr id="3" name="Content Placeholder 2">
            <a:extLst>
              <a:ext uri="{FF2B5EF4-FFF2-40B4-BE49-F238E27FC236}">
                <a16:creationId xmlns:a16="http://schemas.microsoft.com/office/drawing/2014/main" id="{4AB808ED-DAFD-6599-C4E4-C0F69525E677}"/>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ea typeface="Calibri"/>
                <a:cs typeface="Calibri"/>
              </a:rPr>
              <a:t>Option A – Make something! Practice a new language or framework and solve a small problem:</a:t>
            </a:r>
          </a:p>
          <a:p>
            <a:pPr lvl="1"/>
            <a:r>
              <a:rPr lang="en-US" dirty="0">
                <a:ea typeface="Calibri"/>
                <a:cs typeface="Calibri"/>
              </a:rPr>
              <a:t>Something from </a:t>
            </a:r>
            <a:r>
              <a:rPr lang="en-US" dirty="0" err="1">
                <a:ea typeface="Calibri"/>
                <a:cs typeface="Calibri"/>
              </a:rPr>
              <a:t>LeetCode</a:t>
            </a:r>
            <a:r>
              <a:rPr lang="en-US" dirty="0">
                <a:ea typeface="Calibri"/>
                <a:cs typeface="Calibri"/>
              </a:rPr>
              <a:t> or other interview question database.</a:t>
            </a:r>
          </a:p>
          <a:p>
            <a:pPr lvl="1"/>
            <a:r>
              <a:rPr lang="en-US" dirty="0">
                <a:ea typeface="Calibri"/>
                <a:cs typeface="Calibri"/>
              </a:rPr>
              <a:t>Small GUI or CLI game or utility (e.g. tic tac toe, wordle, calculator, dice roller)</a:t>
            </a:r>
            <a:endParaRPr lang="en-US" dirty="0">
              <a:ea typeface="+mn-lt"/>
              <a:cs typeface="+mn-lt"/>
            </a:endParaRPr>
          </a:p>
          <a:p>
            <a:pPr lvl="1"/>
            <a:r>
              <a:rPr lang="en-US" dirty="0">
                <a:ea typeface="Calibri"/>
                <a:cs typeface="Calibri"/>
              </a:rPr>
              <a:t>Intermediate math problem (combinatorics, RSA key generator, calculus).</a:t>
            </a:r>
          </a:p>
          <a:p>
            <a:pPr lvl="1"/>
            <a:r>
              <a:rPr lang="en-US" dirty="0">
                <a:ea typeface="Calibri"/>
                <a:cs typeface="Calibri"/>
              </a:rPr>
              <a:t>More examples forthcoming – stay tuned.</a:t>
            </a:r>
          </a:p>
          <a:p>
            <a:r>
              <a:rPr lang="en-US" dirty="0">
                <a:ea typeface="Calibri"/>
                <a:cs typeface="Calibri"/>
              </a:rPr>
              <a:t>Option B – Find an open source project with an open issue and contribute a fix or enhancement. Fork the project and send a PR.</a:t>
            </a:r>
          </a:p>
          <a:p>
            <a:r>
              <a:rPr lang="en-US" dirty="0">
                <a:ea typeface="Calibri"/>
                <a:cs typeface="Calibri"/>
              </a:rPr>
              <a:t>Option C – Identify three projects that you would </a:t>
            </a:r>
            <a:r>
              <a:rPr lang="en-US" i="1" dirty="0">
                <a:ea typeface="Calibri"/>
                <a:cs typeface="Calibri"/>
              </a:rPr>
              <a:t>like </a:t>
            </a:r>
            <a:r>
              <a:rPr lang="en-US" dirty="0">
                <a:ea typeface="Calibri"/>
                <a:cs typeface="Calibri"/>
              </a:rPr>
              <a:t>to have in your portfolio by the end of the year. Submit a </a:t>
            </a:r>
            <a:r>
              <a:rPr lang="en-US" b="1" dirty="0">
                <a:ea typeface="Calibri"/>
                <a:cs typeface="Calibri"/>
              </a:rPr>
              <a:t>detailed </a:t>
            </a:r>
            <a:r>
              <a:rPr lang="en-US" dirty="0">
                <a:ea typeface="Calibri"/>
                <a:cs typeface="Calibri"/>
              </a:rPr>
              <a:t>report on each stating exactly what the project would be, how you would build it, &amp; what skills you need to gain/obstacles you need to overcome. </a:t>
            </a:r>
            <a:r>
              <a:rPr lang="en-US" i="1" dirty="0">
                <a:ea typeface="Calibri"/>
                <a:cs typeface="Calibri"/>
              </a:rPr>
              <a:t>A or B should be easier</a:t>
            </a:r>
            <a:r>
              <a:rPr lang="en-US" dirty="0">
                <a:ea typeface="Calibri"/>
                <a:cs typeface="Calibri"/>
              </a:rPr>
              <a:t>.</a:t>
            </a:r>
          </a:p>
        </p:txBody>
      </p:sp>
    </p:spTree>
    <p:extLst>
      <p:ext uri="{BB962C8B-B14F-4D97-AF65-F5344CB8AC3E}">
        <p14:creationId xmlns:p14="http://schemas.microsoft.com/office/powerpoint/2010/main" val="2260402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965FE861-5290-DDC8-6BD9-D48256F09E45}"/>
              </a:ext>
            </a:extLst>
          </p:cNvPr>
          <p:cNvPicPr>
            <a:picLocks noGrp="1" noChangeAspect="1"/>
          </p:cNvPicPr>
          <p:nvPr>
            <p:ph idx="1"/>
          </p:nvPr>
        </p:nvPicPr>
        <p:blipFill>
          <a:blip r:embed="rId2"/>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44421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9CA8451B-C13E-5182-7395-E0E609E8D701}"/>
              </a:ext>
            </a:extLst>
          </p:cNvPr>
          <p:cNvPicPr>
            <a:picLocks noGrp="1" noChangeAspect="1"/>
          </p:cNvPicPr>
          <p:nvPr>
            <p:ph idx="1"/>
          </p:nvPr>
        </p:nvPicPr>
        <p:blipFill>
          <a:blip r:embed="rId2"/>
          <a:stretch>
            <a:fillRect/>
          </a:stretch>
        </p:blipFill>
        <p:spPr>
          <a:xfrm>
            <a:off x="1697516" y="696635"/>
            <a:ext cx="8686800" cy="1247775"/>
          </a:xfrm>
        </p:spPr>
      </p:pic>
      <p:pic>
        <p:nvPicPr>
          <p:cNvPr id="6" name="Picture 6" descr="Graphical user interface, text, application, email&#10;&#10;Description automatically generated">
            <a:extLst>
              <a:ext uri="{FF2B5EF4-FFF2-40B4-BE49-F238E27FC236}">
                <a16:creationId xmlns:a16="http://schemas.microsoft.com/office/drawing/2014/main" id="{EC2DEB81-9768-291A-963F-2E4BE846C63E}"/>
              </a:ext>
            </a:extLst>
          </p:cNvPr>
          <p:cNvPicPr>
            <a:picLocks noChangeAspect="1"/>
          </p:cNvPicPr>
          <p:nvPr/>
        </p:nvPicPr>
        <p:blipFill>
          <a:blip r:embed="rId3"/>
          <a:stretch>
            <a:fillRect/>
          </a:stretch>
        </p:blipFill>
        <p:spPr>
          <a:xfrm>
            <a:off x="1694762" y="1850615"/>
            <a:ext cx="8692307" cy="1908193"/>
          </a:xfrm>
          <a:prstGeom prst="rect">
            <a:avLst/>
          </a:prstGeom>
        </p:spPr>
      </p:pic>
      <p:pic>
        <p:nvPicPr>
          <p:cNvPr id="8" name="Picture 9" descr="Graphical user interface, text, application&#10;&#10;Description automatically generated">
            <a:extLst>
              <a:ext uri="{FF2B5EF4-FFF2-40B4-BE49-F238E27FC236}">
                <a16:creationId xmlns:a16="http://schemas.microsoft.com/office/drawing/2014/main" id="{8D2CB077-A817-FD42-0184-F5AD8289D482}"/>
              </a:ext>
            </a:extLst>
          </p:cNvPr>
          <p:cNvPicPr>
            <a:picLocks noChangeAspect="1"/>
          </p:cNvPicPr>
          <p:nvPr/>
        </p:nvPicPr>
        <p:blipFill>
          <a:blip r:embed="rId4"/>
          <a:stretch>
            <a:fillRect/>
          </a:stretch>
        </p:blipFill>
        <p:spPr>
          <a:xfrm>
            <a:off x="1694761" y="3833638"/>
            <a:ext cx="8692307" cy="2670216"/>
          </a:xfrm>
          <a:prstGeom prst="rect">
            <a:avLst/>
          </a:prstGeom>
        </p:spPr>
      </p:pic>
    </p:spTree>
    <p:extLst>
      <p:ext uri="{BB962C8B-B14F-4D97-AF65-F5344CB8AC3E}">
        <p14:creationId xmlns:p14="http://schemas.microsoft.com/office/powerpoint/2010/main" val="141499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08EC-8660-7DD2-55ED-0EF00F04AAF4}"/>
              </a:ext>
            </a:extLst>
          </p:cNvPr>
          <p:cNvSpPr>
            <a:spLocks noGrp="1"/>
          </p:cNvSpPr>
          <p:nvPr>
            <p:ph type="title"/>
          </p:nvPr>
        </p:nvSpPr>
        <p:spPr/>
        <p:txBody>
          <a:bodyPr/>
          <a:lstStyle/>
          <a:p>
            <a:r>
              <a:rPr lang="en-US" dirty="0">
                <a:cs typeface="Calibri Light"/>
              </a:rPr>
              <a:t>Markdown – not shown</a:t>
            </a:r>
            <a:endParaRPr lang="en-US" dirty="0"/>
          </a:p>
        </p:txBody>
      </p:sp>
      <p:sp>
        <p:nvSpPr>
          <p:cNvPr id="3" name="Content Placeholder 2">
            <a:extLst>
              <a:ext uri="{FF2B5EF4-FFF2-40B4-BE49-F238E27FC236}">
                <a16:creationId xmlns:a16="http://schemas.microsoft.com/office/drawing/2014/main" id="{06FAA9C3-088D-9FAB-153C-433EA6B818C8}"/>
              </a:ext>
            </a:extLst>
          </p:cNvPr>
          <p:cNvSpPr>
            <a:spLocks noGrp="1"/>
          </p:cNvSpPr>
          <p:nvPr>
            <p:ph idx="1"/>
          </p:nvPr>
        </p:nvSpPr>
        <p:spPr>
          <a:xfrm>
            <a:off x="838200" y="1825625"/>
            <a:ext cx="10515600" cy="5034711"/>
          </a:xfrm>
        </p:spPr>
        <p:txBody>
          <a:bodyPr vert="horz" lIns="91440" tIns="45720" rIns="91440" bIns="45720" rtlCol="0" anchor="t">
            <a:normAutofit fontScale="92500" lnSpcReduction="20000"/>
          </a:bodyPr>
          <a:lstStyle/>
          <a:p>
            <a:r>
              <a:rPr lang="en-US" dirty="0">
                <a:cs typeface="Calibri"/>
              </a:rPr>
              <a:t>Paragraph and line break formatting</a:t>
            </a:r>
          </a:p>
          <a:p>
            <a:r>
              <a:rPr lang="en-US" dirty="0">
                <a:cs typeface="Calibri"/>
              </a:rPr>
              <a:t>Automated table of contents</a:t>
            </a:r>
          </a:p>
          <a:p>
            <a:r>
              <a:rPr lang="en-US" dirty="0">
                <a:cs typeface="Calibri"/>
              </a:rPr>
              <a:t>Quotation blocks</a:t>
            </a:r>
          </a:p>
          <a:p>
            <a:r>
              <a:rPr lang="en-US" dirty="0">
                <a:cs typeface="Calibri"/>
              </a:rPr>
              <a:t>Relative links</a:t>
            </a:r>
          </a:p>
          <a:p>
            <a:r>
              <a:rPr lang="en-US" dirty="0">
                <a:cs typeface="Calibri"/>
              </a:rPr>
              <a:t>Color</a:t>
            </a:r>
          </a:p>
          <a:p>
            <a:r>
              <a:rPr lang="en-US" dirty="0">
                <a:cs typeface="Calibri"/>
              </a:rPr>
              <a:t>@Mentions</a:t>
            </a:r>
          </a:p>
          <a:p>
            <a:r>
              <a:rPr lang="en-US" dirty="0">
                <a:cs typeface="Calibri"/>
              </a:rPr>
              <a:t>Emoji</a:t>
            </a:r>
          </a:p>
          <a:p>
            <a:r>
              <a:rPr lang="en-US" dirty="0">
                <a:cs typeface="Calibri"/>
              </a:rPr>
              <a:t>Escape sequences</a:t>
            </a:r>
          </a:p>
          <a:p>
            <a:r>
              <a:rPr lang="en-US" dirty="0">
                <a:cs typeface="Calibri"/>
              </a:rPr>
              <a:t>Diagrams</a:t>
            </a:r>
          </a:p>
          <a:p>
            <a:r>
              <a:rPr lang="en-US" dirty="0">
                <a:cs typeface="Calibri"/>
              </a:rPr>
              <a:t>LaTeX (typesetting equations)</a:t>
            </a:r>
          </a:p>
          <a:p>
            <a:r>
              <a:rPr lang="en-US" dirty="0">
                <a:cs typeface="Calibri"/>
              </a:rPr>
              <a:t>Footnotes</a:t>
            </a:r>
          </a:p>
          <a:p>
            <a:r>
              <a:rPr lang="en-US" dirty="0">
                <a:ea typeface="Calibri" panose="020F0502020204030204"/>
                <a:cs typeface="Calibri"/>
              </a:rPr>
              <a:t>More!</a:t>
            </a:r>
          </a:p>
        </p:txBody>
      </p:sp>
    </p:spTree>
    <p:extLst>
      <p:ext uri="{BB962C8B-B14F-4D97-AF65-F5344CB8AC3E}">
        <p14:creationId xmlns:p14="http://schemas.microsoft.com/office/powerpoint/2010/main" val="2438406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5D5C-2EA3-DAB6-2633-F075BD4732E7}"/>
              </a:ext>
            </a:extLst>
          </p:cNvPr>
          <p:cNvSpPr>
            <a:spLocks noGrp="1"/>
          </p:cNvSpPr>
          <p:nvPr>
            <p:ph type="title"/>
          </p:nvPr>
        </p:nvSpPr>
        <p:spPr/>
        <p:txBody>
          <a:bodyPr/>
          <a:lstStyle/>
          <a:p>
            <a:r>
              <a:rPr lang="en-US" dirty="0">
                <a:cs typeface="Calibri Light"/>
              </a:rPr>
              <a:t>Git/GitHub "Hello World"</a:t>
            </a:r>
            <a:endParaRPr lang="en-US" dirty="0"/>
          </a:p>
        </p:txBody>
      </p:sp>
      <p:sp>
        <p:nvSpPr>
          <p:cNvPr id="3" name="Content Placeholder 2">
            <a:extLst>
              <a:ext uri="{FF2B5EF4-FFF2-40B4-BE49-F238E27FC236}">
                <a16:creationId xmlns:a16="http://schemas.microsoft.com/office/drawing/2014/main" id="{C00C3C31-7E66-1AA7-1743-AF245DD7410A}"/>
              </a:ext>
            </a:extLst>
          </p:cNvPr>
          <p:cNvSpPr>
            <a:spLocks noGrp="1"/>
          </p:cNvSpPr>
          <p:nvPr>
            <p:ph idx="1"/>
          </p:nvPr>
        </p:nvSpPr>
        <p:spPr/>
        <p:txBody>
          <a:bodyPr vert="horz" lIns="91440" tIns="45720" rIns="91440" bIns="45720" rtlCol="0" anchor="t">
            <a:normAutofit/>
          </a:bodyPr>
          <a:lstStyle/>
          <a:p>
            <a:r>
              <a:rPr lang="en-US" dirty="0">
                <a:cs typeface="Calibri"/>
              </a:rPr>
              <a:t>Create a repo in GitHub.</a:t>
            </a:r>
          </a:p>
          <a:p>
            <a:r>
              <a:rPr lang="en-US" dirty="0">
                <a:cs typeface="Calibri"/>
              </a:rPr>
              <a:t>Clone a local copy</a:t>
            </a:r>
          </a:p>
          <a:p>
            <a:r>
              <a:rPr lang="en-US" dirty="0">
                <a:cs typeface="Calibri"/>
              </a:rPr>
              <a:t>Make a change (Add README in markdown)</a:t>
            </a:r>
          </a:p>
          <a:p>
            <a:r>
              <a:rPr lang="en-US" dirty="0">
                <a:cs typeface="Calibri"/>
              </a:rPr>
              <a:t>Commit the change</a:t>
            </a:r>
          </a:p>
          <a:p>
            <a:r>
              <a:rPr lang="en-US" dirty="0">
                <a:cs typeface="Calibri"/>
              </a:rPr>
              <a:t>Push the change to GitHub</a:t>
            </a:r>
          </a:p>
          <a:p>
            <a:r>
              <a:rPr lang="en-US" dirty="0">
                <a:cs typeface="Calibri"/>
              </a:rPr>
              <a:t>View the change in GitHub</a:t>
            </a:r>
          </a:p>
        </p:txBody>
      </p:sp>
    </p:spTree>
    <p:extLst>
      <p:ext uri="{BB962C8B-B14F-4D97-AF65-F5344CB8AC3E}">
        <p14:creationId xmlns:p14="http://schemas.microsoft.com/office/powerpoint/2010/main" val="1783325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D92EAC1A-6CE9-247C-A3F0-EA0497FA2FB1}"/>
              </a:ext>
            </a:extLst>
          </p:cNvPr>
          <p:cNvPicPr>
            <a:picLocks noGrp="1" noChangeAspect="1"/>
          </p:cNvPicPr>
          <p:nvPr>
            <p:ph idx="1"/>
          </p:nvPr>
        </p:nvPicPr>
        <p:blipFill>
          <a:blip r:embed="rId2"/>
          <a:stretch>
            <a:fillRect/>
          </a:stretch>
        </p:blipFill>
        <p:spPr>
          <a:xfrm>
            <a:off x="683871" y="90831"/>
            <a:ext cx="10515600" cy="2708774"/>
          </a:xfrm>
        </p:spPr>
      </p:pic>
      <p:sp>
        <p:nvSpPr>
          <p:cNvPr id="7" name="Content Placeholder 2">
            <a:extLst>
              <a:ext uri="{FF2B5EF4-FFF2-40B4-BE49-F238E27FC236}">
                <a16:creationId xmlns:a16="http://schemas.microsoft.com/office/drawing/2014/main" id="{97EC72C2-A4E6-80EA-A21F-7B83711A251C}"/>
              </a:ext>
            </a:extLst>
          </p:cNvPr>
          <p:cNvSpPr txBox="1">
            <a:spLocks/>
          </p:cNvSpPr>
          <p:nvPr/>
        </p:nvSpPr>
        <p:spPr>
          <a:xfrm>
            <a:off x="681892" y="2515407"/>
            <a:ext cx="10515600" cy="434391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cs typeface="Calibri"/>
            </a:endParaRPr>
          </a:p>
          <a:p>
            <a:r>
              <a:rPr lang="en-US" dirty="0">
                <a:cs typeface="Calibri"/>
              </a:rPr>
              <a:t>Access GitHub.com in a browser (There will be a "New" shortcut here)</a:t>
            </a:r>
          </a:p>
          <a:p>
            <a:r>
              <a:rPr lang="en-US" dirty="0">
                <a:cs typeface="Calibri"/>
              </a:rPr>
              <a:t>Click user icon and go to "Your profile". You can also use direct URL (1)</a:t>
            </a:r>
          </a:p>
          <a:p>
            <a:r>
              <a:rPr lang="en-US" dirty="0">
                <a:cs typeface="Calibri"/>
              </a:rPr>
              <a:t>Go to "Repositories" (2) &amp; click "New" (3), or use homepage shortcut.</a:t>
            </a:r>
          </a:p>
          <a:p>
            <a:r>
              <a:rPr lang="en-US" dirty="0">
                <a:cs typeface="Calibri"/>
              </a:rPr>
              <a:t>Enter a repository name and description and click "Create repository"</a:t>
            </a:r>
          </a:p>
          <a:p>
            <a:r>
              <a:rPr lang="en-US" dirty="0">
                <a:cs typeface="Calibri"/>
              </a:rPr>
              <a:t>Copy URL, paste into "git clone" command, &amp; change to new directory</a:t>
            </a:r>
          </a:p>
          <a:p>
            <a:r>
              <a:rPr lang="en-US" dirty="0">
                <a:cs typeface="Calibri"/>
              </a:rPr>
              <a:t>Run git commands to commit and push markdown in README.md.</a:t>
            </a:r>
          </a:p>
          <a:p>
            <a:r>
              <a:rPr lang="en-US" dirty="0">
                <a:cs typeface="Calibri"/>
              </a:rPr>
              <a:t>Follow directions on "git push" to enter name, email, GitHub creds.</a:t>
            </a:r>
          </a:p>
          <a:p>
            <a:r>
              <a:rPr lang="en-US" dirty="0">
                <a:cs typeface="Calibri"/>
              </a:rPr>
              <a:t>Navigate to repository in browser or paste URL again.</a:t>
            </a:r>
          </a:p>
          <a:p>
            <a:endParaRPr lang="en-US" dirty="0">
              <a:cs typeface="Calibri"/>
            </a:endParaRPr>
          </a:p>
        </p:txBody>
      </p:sp>
    </p:spTree>
    <p:extLst>
      <p:ext uri="{BB962C8B-B14F-4D97-AF65-F5344CB8AC3E}">
        <p14:creationId xmlns:p14="http://schemas.microsoft.com/office/powerpoint/2010/main" val="333155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Text&#10;&#10;Description automatically generated">
            <a:extLst>
              <a:ext uri="{FF2B5EF4-FFF2-40B4-BE49-F238E27FC236}">
                <a16:creationId xmlns:a16="http://schemas.microsoft.com/office/drawing/2014/main" id="{4DE81890-71C4-E524-5725-716ADA8670D2}"/>
              </a:ext>
            </a:extLst>
          </p:cNvPr>
          <p:cNvPicPr>
            <a:picLocks noGrp="1" noChangeAspect="1"/>
          </p:cNvPicPr>
          <p:nvPr>
            <p:ph idx="1"/>
          </p:nvPr>
        </p:nvPicPr>
        <p:blipFill>
          <a:blip r:embed="rId2"/>
          <a:stretch>
            <a:fillRect/>
          </a:stretch>
        </p:blipFill>
        <p:spPr>
          <a:xfrm>
            <a:off x="2314453" y="-1303"/>
            <a:ext cx="7494710" cy="6860605"/>
          </a:xfrm>
          <a:prstGeom prst="rect">
            <a:avLst/>
          </a:prstGeom>
        </p:spPr>
      </p:pic>
    </p:spTree>
    <p:extLst>
      <p:ext uri="{BB962C8B-B14F-4D97-AF65-F5344CB8AC3E}">
        <p14:creationId xmlns:p14="http://schemas.microsoft.com/office/powerpoint/2010/main" val="134245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Graphical user interface, text, application, email&#10;&#10;Description automatically generated">
            <a:extLst>
              <a:ext uri="{FF2B5EF4-FFF2-40B4-BE49-F238E27FC236}">
                <a16:creationId xmlns:a16="http://schemas.microsoft.com/office/drawing/2014/main" id="{9050F91A-8A4D-96E6-576F-694EB94D3A17}"/>
              </a:ext>
            </a:extLst>
          </p:cNvPr>
          <p:cNvPicPr>
            <a:picLocks noGrp="1" noChangeAspect="1"/>
          </p:cNvPicPr>
          <p:nvPr>
            <p:ph idx="1"/>
          </p:nvPr>
        </p:nvPicPr>
        <p:blipFill>
          <a:blip r:embed="rId2"/>
          <a:stretch>
            <a:fillRect/>
          </a:stretch>
        </p:blipFill>
        <p:spPr>
          <a:xfrm>
            <a:off x="1529551" y="643466"/>
            <a:ext cx="9132898" cy="5571067"/>
          </a:xfrm>
          <a:prstGeom prst="rect">
            <a:avLst/>
          </a:prstGeom>
        </p:spPr>
      </p:pic>
    </p:spTree>
    <p:extLst>
      <p:ext uri="{BB962C8B-B14F-4D97-AF65-F5344CB8AC3E}">
        <p14:creationId xmlns:p14="http://schemas.microsoft.com/office/powerpoint/2010/main" val="1076539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CA43-91D4-3323-7E5B-E7B748A6E613}"/>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FAE1FA36-92B7-F000-E301-DD089E79B44D}"/>
              </a:ext>
            </a:extLst>
          </p:cNvPr>
          <p:cNvSpPr>
            <a:spLocks noGrp="1"/>
          </p:cNvSpPr>
          <p:nvPr>
            <p:ph idx="1"/>
          </p:nvPr>
        </p:nvSpPr>
        <p:spPr>
          <a:xfrm>
            <a:off x="838200" y="1825625"/>
            <a:ext cx="10515600" cy="4812964"/>
          </a:xfrm>
        </p:spPr>
        <p:txBody>
          <a:bodyPr vert="horz" lIns="91440" tIns="45720" rIns="91440" bIns="45720" rtlCol="0" anchor="t">
            <a:normAutofit fontScale="85000" lnSpcReduction="20000"/>
          </a:bodyPr>
          <a:lstStyle/>
          <a:p>
            <a:r>
              <a:rPr lang="en-US" dirty="0">
                <a:ea typeface="+mn-lt"/>
                <a:cs typeface="+mn-lt"/>
                <a:hlinkClick r:id="rId2"/>
              </a:rPr>
              <a:t>GitHub ToS</a:t>
            </a:r>
            <a:endParaRPr lang="en-US" dirty="0">
              <a:ea typeface="+mn-lt"/>
              <a:cs typeface="+mn-lt"/>
            </a:endParaRPr>
          </a:p>
          <a:p>
            <a:r>
              <a:rPr lang="en-US" dirty="0">
                <a:ea typeface="+mn-lt"/>
                <a:cs typeface="+mn-lt"/>
                <a:hlinkClick r:id="rId3"/>
              </a:rPr>
              <a:t>History of software configuration management - Wikipedia</a:t>
            </a:r>
            <a:endParaRPr lang="en-US"/>
          </a:p>
          <a:p>
            <a:r>
              <a:rPr lang="en-US" dirty="0">
                <a:ea typeface="+mn-lt"/>
                <a:cs typeface="+mn-lt"/>
                <a:hlinkClick r:id="rId4"/>
              </a:rPr>
              <a:t>Download Git</a:t>
            </a:r>
            <a:endParaRPr lang="en-US" dirty="0">
              <a:ea typeface="+mn-lt"/>
              <a:cs typeface="+mn-lt"/>
            </a:endParaRPr>
          </a:p>
          <a:p>
            <a:r>
              <a:rPr lang="en-US" dirty="0">
                <a:ea typeface="+mn-lt"/>
                <a:cs typeface="+mn-lt"/>
                <a:hlinkClick r:id="rId5"/>
              </a:rPr>
              <a:t>The Linux command line for beginners</a:t>
            </a:r>
            <a:endParaRPr lang="en-US" dirty="0">
              <a:ea typeface="+mn-lt"/>
              <a:cs typeface="+mn-lt"/>
            </a:endParaRPr>
          </a:p>
          <a:p>
            <a:r>
              <a:rPr lang="en-US" dirty="0">
                <a:ea typeface="+mn-lt"/>
                <a:cs typeface="+mn-lt"/>
                <a:hlinkClick r:id="rId6"/>
              </a:rPr>
              <a:t>Setting up a repository | Atlassian Git Tutorial</a:t>
            </a:r>
            <a:endParaRPr lang="en-US">
              <a:cs typeface="Calibri"/>
            </a:endParaRPr>
          </a:p>
          <a:p>
            <a:r>
              <a:rPr lang="en-US" dirty="0">
                <a:ea typeface="+mn-lt"/>
                <a:cs typeface="+mn-lt"/>
                <a:hlinkClick r:id="rId7"/>
              </a:rPr>
              <a:t>Saving changes | Atlassian Git Tutorial</a:t>
            </a:r>
            <a:endParaRPr lang="en-US" dirty="0">
              <a:ea typeface="+mn-lt"/>
              <a:cs typeface="+mn-lt"/>
            </a:endParaRPr>
          </a:p>
          <a:p>
            <a:r>
              <a:rPr lang="en-US" dirty="0">
                <a:ea typeface="+mn-lt"/>
                <a:cs typeface="+mn-lt"/>
                <a:hlinkClick r:id="rId8"/>
              </a:rPr>
              <a:t>Set up Git - GitHub Docs</a:t>
            </a:r>
            <a:endParaRPr lang="en-US" dirty="0">
              <a:ea typeface="+mn-lt"/>
              <a:cs typeface="+mn-lt"/>
            </a:endParaRPr>
          </a:p>
          <a:p>
            <a:r>
              <a:rPr lang="en-US" dirty="0">
                <a:ea typeface="+mn-lt"/>
                <a:cs typeface="+mn-lt"/>
                <a:hlinkClick r:id="rId9"/>
              </a:rPr>
              <a:t>Hello World - GitHub Docs</a:t>
            </a:r>
          </a:p>
          <a:p>
            <a:r>
              <a:rPr lang="en-US" dirty="0">
                <a:ea typeface="+mn-lt"/>
                <a:cs typeface="+mn-lt"/>
                <a:hlinkClick r:id="rId10"/>
              </a:rPr>
              <a:t>Basic writing and formatting syntax - GitHub Docs</a:t>
            </a:r>
          </a:p>
          <a:p>
            <a:r>
              <a:rPr lang="en-US" dirty="0">
                <a:ea typeface="+mn-lt"/>
                <a:cs typeface="+mn-lt"/>
              </a:rPr>
              <a:t>Official book: </a:t>
            </a:r>
            <a:r>
              <a:rPr lang="en-US" dirty="0">
                <a:ea typeface="+mn-lt"/>
                <a:cs typeface="+mn-lt"/>
                <a:hlinkClick r:id="rId11"/>
              </a:rPr>
              <a:t>Pro Git, 2</a:t>
            </a:r>
            <a:r>
              <a:rPr lang="en-US" baseline="30000" dirty="0">
                <a:ea typeface="+mn-lt"/>
                <a:cs typeface="+mn-lt"/>
                <a:hlinkClick r:id="rId11"/>
              </a:rPr>
              <a:t>nd</a:t>
            </a:r>
            <a:r>
              <a:rPr lang="en-US" dirty="0">
                <a:ea typeface="+mn-lt"/>
                <a:cs typeface="+mn-lt"/>
                <a:hlinkClick r:id="rId11"/>
              </a:rPr>
              <a:t> edition. Scott Chacon &amp; Ben Straub. 2014. Apress.</a:t>
            </a:r>
            <a:endParaRPr lang="en-US">
              <a:cs typeface="Calibri"/>
            </a:endParaRPr>
          </a:p>
          <a:p>
            <a:endParaRPr lang="en-US" dirty="0">
              <a:cs typeface="Calibri"/>
            </a:endParaRPr>
          </a:p>
          <a:p>
            <a:r>
              <a:rPr lang="en-US" b="1" i="1" dirty="0">
                <a:cs typeface="Calibri"/>
              </a:rPr>
              <a:t>Bring a laptop to next lecture with Git installed, &amp; create GitHub account.</a:t>
            </a:r>
          </a:p>
        </p:txBody>
      </p:sp>
    </p:spTree>
    <p:extLst>
      <p:ext uri="{BB962C8B-B14F-4D97-AF65-F5344CB8AC3E}">
        <p14:creationId xmlns:p14="http://schemas.microsoft.com/office/powerpoint/2010/main" val="135541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90F2-4A0E-288B-FE0A-1D477A40C7DD}"/>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828D0140-94CB-A81A-F6A7-F3101EAB6789}"/>
              </a:ext>
            </a:extLst>
          </p:cNvPr>
          <p:cNvSpPr>
            <a:spLocks noGrp="1"/>
          </p:cNvSpPr>
          <p:nvPr>
            <p:ph idx="1"/>
          </p:nvPr>
        </p:nvSpPr>
        <p:spPr/>
        <p:txBody>
          <a:bodyPr vert="horz" lIns="91440" tIns="45720" rIns="91440" bIns="45720" rtlCol="0" anchor="t">
            <a:normAutofit/>
          </a:bodyPr>
          <a:lstStyle/>
          <a:p>
            <a:r>
              <a:rPr lang="en-US" dirty="0">
                <a:cs typeface="Calibri"/>
              </a:rPr>
              <a:t>Types of tools involved in software engineering</a:t>
            </a:r>
          </a:p>
          <a:p>
            <a:r>
              <a:rPr lang="en-US" dirty="0">
                <a:ea typeface="+mn-lt"/>
                <a:cs typeface="+mn-lt"/>
              </a:rPr>
              <a:t>Features of project management tools</a:t>
            </a:r>
          </a:p>
          <a:p>
            <a:r>
              <a:rPr lang="en-US" dirty="0">
                <a:cs typeface="Calibri"/>
              </a:rPr>
              <a:t>Features of development tools</a:t>
            </a:r>
          </a:p>
          <a:p>
            <a:r>
              <a:rPr lang="en-US" dirty="0">
                <a:cs typeface="Calibri"/>
              </a:rPr>
              <a:t>Features of testing tools</a:t>
            </a:r>
          </a:p>
          <a:p>
            <a:r>
              <a:rPr lang="en-US" dirty="0">
                <a:cs typeface="Calibri"/>
              </a:rPr>
              <a:t>Features of tools for </a:t>
            </a:r>
            <a:r>
              <a:rPr lang="en-US" dirty="0">
                <a:ea typeface="+mn-lt"/>
                <a:cs typeface="+mn-lt"/>
              </a:rPr>
              <a:t>builds, releases, and version control</a:t>
            </a:r>
          </a:p>
          <a:p>
            <a:r>
              <a:rPr lang="en-US" dirty="0">
                <a:cs typeface="Calibri"/>
              </a:rPr>
              <a:t>Using Git </a:t>
            </a:r>
          </a:p>
          <a:p>
            <a:r>
              <a:rPr lang="en-US" dirty="0">
                <a:cs typeface="Calibri"/>
              </a:rPr>
              <a:t>Using GitHub</a:t>
            </a:r>
          </a:p>
          <a:p>
            <a:r>
              <a:rPr lang="en-US" dirty="0">
                <a:cs typeface="Calibri"/>
              </a:rPr>
              <a:t>Using Markdown</a:t>
            </a:r>
          </a:p>
        </p:txBody>
      </p:sp>
    </p:spTree>
    <p:extLst>
      <p:ext uri="{BB962C8B-B14F-4D97-AF65-F5344CB8AC3E}">
        <p14:creationId xmlns:p14="http://schemas.microsoft.com/office/powerpoint/2010/main" val="232889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6025-2304-6507-FC02-AF40E22169F8}"/>
              </a:ext>
            </a:extLst>
          </p:cNvPr>
          <p:cNvSpPr>
            <a:spLocks noGrp="1"/>
          </p:cNvSpPr>
          <p:nvPr>
            <p:ph type="title"/>
          </p:nvPr>
        </p:nvSpPr>
        <p:spPr/>
        <p:txBody>
          <a:bodyPr/>
          <a:lstStyle/>
          <a:p>
            <a:r>
              <a:rPr lang="en-US" dirty="0">
                <a:cs typeface="Calibri Light"/>
              </a:rPr>
              <a:t>Software engineering tools</a:t>
            </a:r>
            <a:endParaRPr lang="en-US" dirty="0"/>
          </a:p>
        </p:txBody>
      </p:sp>
      <p:sp>
        <p:nvSpPr>
          <p:cNvPr id="3" name="Content Placeholder 2">
            <a:extLst>
              <a:ext uri="{FF2B5EF4-FFF2-40B4-BE49-F238E27FC236}">
                <a16:creationId xmlns:a16="http://schemas.microsoft.com/office/drawing/2014/main" id="{3210EC99-17E5-A6A5-DBE2-8FD8B4EB8477}"/>
              </a:ext>
            </a:extLst>
          </p:cNvPr>
          <p:cNvSpPr>
            <a:spLocks noGrp="1"/>
          </p:cNvSpPr>
          <p:nvPr>
            <p:ph idx="1"/>
          </p:nvPr>
        </p:nvSpPr>
        <p:spPr/>
        <p:txBody>
          <a:bodyPr vert="horz" lIns="91440" tIns="45720" rIns="91440" bIns="45720" rtlCol="0" anchor="t">
            <a:normAutofit lnSpcReduction="10000"/>
          </a:bodyPr>
          <a:lstStyle/>
          <a:p>
            <a:r>
              <a:rPr lang="en-US" dirty="0">
                <a:cs typeface="Calibri"/>
              </a:rPr>
              <a:t>Almost entirely consists of </a:t>
            </a:r>
            <a:r>
              <a:rPr lang="en-US" i="1" dirty="0">
                <a:cs typeface="Calibri"/>
              </a:rPr>
              <a:t>other </a:t>
            </a:r>
            <a:r>
              <a:rPr lang="en-US" dirty="0">
                <a:cs typeface="Calibri"/>
              </a:rPr>
              <a:t>software, including:</a:t>
            </a:r>
          </a:p>
          <a:p>
            <a:pPr lvl="1"/>
            <a:r>
              <a:rPr lang="en-US" dirty="0">
                <a:cs typeface="Calibri"/>
              </a:rPr>
              <a:t>General-purpose software (e.g. web browser, Word, Adobe Acrobat)</a:t>
            </a:r>
            <a:endParaRPr lang="en-US" dirty="0">
              <a:ea typeface="Calibri"/>
              <a:cs typeface="Calibri"/>
            </a:endParaRPr>
          </a:p>
          <a:p>
            <a:pPr lvl="1"/>
            <a:r>
              <a:rPr lang="en-US" dirty="0">
                <a:cs typeface="Calibri"/>
              </a:rPr>
              <a:t>Business software (e.g. Excel, </a:t>
            </a:r>
            <a:r>
              <a:rPr lang="en-US" dirty="0" err="1">
                <a:cs typeface="Calibri"/>
              </a:rPr>
              <a:t>SalesForce</a:t>
            </a:r>
            <a:r>
              <a:rPr lang="en-US" dirty="0">
                <a:cs typeface="Calibri"/>
              </a:rPr>
              <a:t>, learning management system)</a:t>
            </a:r>
          </a:p>
          <a:p>
            <a:pPr lvl="1"/>
            <a:r>
              <a:rPr lang="en-US" dirty="0">
                <a:cs typeface="Calibri"/>
              </a:rPr>
              <a:t>Communication software (e.g. Outlook, Slack, Zoom)</a:t>
            </a:r>
          </a:p>
          <a:p>
            <a:pPr lvl="1"/>
            <a:r>
              <a:rPr lang="en-US" dirty="0">
                <a:cs typeface="Calibri"/>
              </a:rPr>
              <a:t>Engineering/project software (e.g. Trello, Microsoft Visio)</a:t>
            </a:r>
          </a:p>
          <a:p>
            <a:pPr lvl="1"/>
            <a:r>
              <a:rPr lang="en-US" dirty="0">
                <a:cs typeface="Calibri"/>
              </a:rPr>
              <a:t>Systems administration/operation software (e.g. VMWare, PuTTY, </a:t>
            </a:r>
            <a:r>
              <a:rPr lang="en-US" dirty="0" err="1">
                <a:cs typeface="Calibri"/>
              </a:rPr>
              <a:t>kubectl</a:t>
            </a:r>
            <a:r>
              <a:rPr lang="en-US" dirty="0">
                <a:cs typeface="Calibri"/>
              </a:rPr>
              <a:t>)</a:t>
            </a:r>
          </a:p>
          <a:p>
            <a:pPr lvl="1"/>
            <a:r>
              <a:rPr lang="en-US" dirty="0">
                <a:cs typeface="Calibri"/>
              </a:rPr>
              <a:t>Developer software (e.g. Visual Studio, notepad++, </a:t>
            </a:r>
            <a:r>
              <a:rPr lang="en-US" dirty="0" err="1">
                <a:cs typeface="Calibri"/>
              </a:rPr>
              <a:t>gcc</a:t>
            </a:r>
            <a:r>
              <a:rPr lang="en-US" dirty="0">
                <a:cs typeface="Calibri"/>
              </a:rPr>
              <a:t>, git)</a:t>
            </a:r>
          </a:p>
          <a:p>
            <a:pPr lvl="1"/>
            <a:r>
              <a:rPr lang="en-US" dirty="0">
                <a:cs typeface="Calibri"/>
              </a:rPr>
              <a:t>Domain-specific software (e.g. Postman/Fiddler for Internet systems)</a:t>
            </a:r>
          </a:p>
          <a:p>
            <a:pPr lvl="1"/>
            <a:r>
              <a:rPr lang="en-US" dirty="0">
                <a:cs typeface="Calibri"/>
              </a:rPr>
              <a:t>Company software (most companies "dogfood" whatever they sell)</a:t>
            </a:r>
          </a:p>
          <a:p>
            <a:r>
              <a:rPr lang="en-US" dirty="0">
                <a:cs typeface="Calibri"/>
              </a:rPr>
              <a:t>Hardware – desktop, laptop, multiple monitors, high-end keyboard</a:t>
            </a:r>
          </a:p>
          <a:p>
            <a:r>
              <a:rPr lang="en-US" dirty="0">
                <a:cs typeface="Calibri"/>
              </a:rPr>
              <a:t>Whiteboard, smartphone, books, chair/desk, coffee/snacks</a:t>
            </a:r>
          </a:p>
        </p:txBody>
      </p:sp>
    </p:spTree>
    <p:extLst>
      <p:ext uri="{BB962C8B-B14F-4D97-AF65-F5344CB8AC3E}">
        <p14:creationId xmlns:p14="http://schemas.microsoft.com/office/powerpoint/2010/main" val="22039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515B-0901-7439-BCA3-DE8718382F2F}"/>
              </a:ext>
            </a:extLst>
          </p:cNvPr>
          <p:cNvSpPr>
            <a:spLocks noGrp="1"/>
          </p:cNvSpPr>
          <p:nvPr>
            <p:ph type="title"/>
          </p:nvPr>
        </p:nvSpPr>
        <p:spPr/>
        <p:txBody>
          <a:bodyPr/>
          <a:lstStyle/>
          <a:p>
            <a:r>
              <a:rPr lang="en-US" dirty="0">
                <a:cs typeface="Calibri Light"/>
              </a:rPr>
              <a:t>Project management tools</a:t>
            </a:r>
            <a:endParaRPr lang="en-US" dirty="0"/>
          </a:p>
        </p:txBody>
      </p:sp>
      <p:sp>
        <p:nvSpPr>
          <p:cNvPr id="3" name="Content Placeholder 2">
            <a:extLst>
              <a:ext uri="{FF2B5EF4-FFF2-40B4-BE49-F238E27FC236}">
                <a16:creationId xmlns:a16="http://schemas.microsoft.com/office/drawing/2014/main" id="{83488F5C-4E53-E850-0142-A3B50BE9928C}"/>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Track the work </a:t>
            </a:r>
            <a:r>
              <a:rPr lang="en-US" dirty="0" err="1">
                <a:cs typeface="Calibri"/>
              </a:rPr>
              <a:t>curently</a:t>
            </a:r>
            <a:r>
              <a:rPr lang="en-US" dirty="0">
                <a:cs typeface="Calibri"/>
              </a:rPr>
              <a:t> in progress, completed, and still to be started.</a:t>
            </a:r>
            <a:endParaRPr lang="en-US" dirty="0">
              <a:ea typeface="Calibri"/>
              <a:cs typeface="Calibri"/>
            </a:endParaRPr>
          </a:p>
          <a:p>
            <a:r>
              <a:rPr lang="en-US" dirty="0">
                <a:cs typeface="Calibri"/>
              </a:rPr>
              <a:t>Hierarchical structure of projects, features, items, and tasks.</a:t>
            </a:r>
          </a:p>
          <a:p>
            <a:r>
              <a:rPr lang="en-US" dirty="0">
                <a:cs typeface="Calibri"/>
              </a:rPr>
              <a:t>Title, description, priorities, history, product/area, target product versions/dates, time estimate, supporting files, comments.</a:t>
            </a:r>
          </a:p>
          <a:p>
            <a:r>
              <a:rPr lang="en-US" dirty="0">
                <a:cs typeface="Calibri"/>
              </a:rPr>
              <a:t>Current status, personnel assignment, and </a:t>
            </a:r>
            <a:r>
              <a:rPr lang="en-US" i="1" dirty="0">
                <a:cs typeface="Calibri"/>
              </a:rPr>
              <a:t>definition of done.</a:t>
            </a:r>
          </a:p>
          <a:p>
            <a:r>
              <a:rPr lang="en-US" dirty="0">
                <a:cs typeface="Calibri"/>
              </a:rPr>
              <a:t>Bug reports, root cause analysis, severity and impact notes, criteria for fix.</a:t>
            </a:r>
          </a:p>
          <a:p>
            <a:r>
              <a:rPr lang="en-US" dirty="0">
                <a:ea typeface="+mn-lt"/>
                <a:cs typeface="+mn-lt"/>
              </a:rPr>
              <a:t>Links to parent/child items, progress-blocked-by, duplicates, related items.</a:t>
            </a:r>
          </a:p>
          <a:p>
            <a:r>
              <a:rPr lang="en-US" dirty="0">
                <a:cs typeface="Calibri"/>
              </a:rPr>
              <a:t>May incorporate source code, code reviews, test cases, and relationship between code </a:t>
            </a:r>
            <a:r>
              <a:rPr lang="en-US" dirty="0" err="1">
                <a:cs typeface="Calibri"/>
              </a:rPr>
              <a:t>checkins</a:t>
            </a:r>
            <a:r>
              <a:rPr lang="en-US" dirty="0">
                <a:cs typeface="Calibri"/>
              </a:rPr>
              <a:t>/authors, tests/signoff, bugs, original work items.</a:t>
            </a:r>
          </a:p>
          <a:p>
            <a:r>
              <a:rPr lang="en-US" dirty="0">
                <a:cs typeface="Calibri"/>
              </a:rPr>
              <a:t>Common tools include Trello, Azure DevOps, JIRA, Bugzilla.</a:t>
            </a:r>
            <a:endParaRPr lang="en-US" dirty="0"/>
          </a:p>
        </p:txBody>
      </p:sp>
    </p:spTree>
    <p:extLst>
      <p:ext uri="{BB962C8B-B14F-4D97-AF65-F5344CB8AC3E}">
        <p14:creationId xmlns:p14="http://schemas.microsoft.com/office/powerpoint/2010/main" val="298103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E063-C157-D6DC-71BF-F111839E26AE}"/>
              </a:ext>
            </a:extLst>
          </p:cNvPr>
          <p:cNvSpPr>
            <a:spLocks noGrp="1"/>
          </p:cNvSpPr>
          <p:nvPr>
            <p:ph type="title"/>
          </p:nvPr>
        </p:nvSpPr>
        <p:spPr/>
        <p:txBody>
          <a:bodyPr/>
          <a:lstStyle/>
          <a:p>
            <a:pPr>
              <a:spcBef>
                <a:spcPts val="1000"/>
              </a:spcBef>
            </a:pPr>
            <a:r>
              <a:rPr lang="en-US" dirty="0">
                <a:ea typeface="+mj-lt"/>
                <a:cs typeface="+mj-lt"/>
              </a:rPr>
              <a:t>Integrated Development Environment (IDE)</a:t>
            </a:r>
            <a:endParaRPr lang="en-US" dirty="0"/>
          </a:p>
        </p:txBody>
      </p:sp>
      <p:sp>
        <p:nvSpPr>
          <p:cNvPr id="3" name="Content Placeholder 2">
            <a:extLst>
              <a:ext uri="{FF2B5EF4-FFF2-40B4-BE49-F238E27FC236}">
                <a16:creationId xmlns:a16="http://schemas.microsoft.com/office/drawing/2014/main" id="{8D82C759-D2AC-90C5-944C-7A69EE64A715}"/>
              </a:ext>
            </a:extLst>
          </p:cNvPr>
          <p:cNvSpPr>
            <a:spLocks noGrp="1"/>
          </p:cNvSpPr>
          <p:nvPr>
            <p:ph idx="1"/>
          </p:nvPr>
        </p:nvSpPr>
        <p:spPr/>
        <p:txBody>
          <a:bodyPr vert="horz" lIns="91440" tIns="45720" rIns="91440" bIns="45720" rtlCol="0" anchor="t">
            <a:normAutofit fontScale="92500"/>
          </a:bodyPr>
          <a:lstStyle/>
          <a:p>
            <a:r>
              <a:rPr lang="en-US" dirty="0">
                <a:cs typeface="Calibri"/>
              </a:rPr>
              <a:t>Editor – syntax highlighting, error detection, auto-complete, navigation.</a:t>
            </a:r>
            <a:endParaRPr lang="en-US" dirty="0">
              <a:ea typeface="Calibri"/>
              <a:cs typeface="Calibri"/>
            </a:endParaRPr>
          </a:p>
          <a:p>
            <a:r>
              <a:rPr lang="en-US" dirty="0">
                <a:cs typeface="Calibri"/>
              </a:rPr>
              <a:t>Solution Explorer – View and manage project components &amp; relationships.</a:t>
            </a:r>
            <a:endParaRPr lang="en-US" dirty="0">
              <a:ea typeface="Calibri"/>
              <a:cs typeface="Calibri"/>
            </a:endParaRPr>
          </a:p>
          <a:p>
            <a:r>
              <a:rPr lang="en-US" dirty="0">
                <a:cs typeface="Calibri"/>
              </a:rPr>
              <a:t>Package manager – Find/add/update needed libraries, other dependencies.</a:t>
            </a:r>
            <a:endParaRPr lang="en-US" dirty="0">
              <a:ea typeface="Calibri"/>
              <a:cs typeface="Calibri"/>
            </a:endParaRPr>
          </a:p>
          <a:p>
            <a:r>
              <a:rPr lang="en-US" dirty="0">
                <a:ea typeface="Calibri"/>
                <a:cs typeface="Calibri"/>
              </a:rPr>
              <a:t>Compiler – Build the project locally for target architecture &amp; framework.</a:t>
            </a:r>
          </a:p>
          <a:p>
            <a:r>
              <a:rPr lang="en-US" dirty="0">
                <a:ea typeface="Calibri"/>
                <a:cs typeface="Calibri"/>
              </a:rPr>
              <a:t>Debugger – Execute the built project with ability to pause, examine state.</a:t>
            </a:r>
          </a:p>
          <a:p>
            <a:r>
              <a:rPr lang="en-US" dirty="0">
                <a:ea typeface="Calibri"/>
                <a:cs typeface="Calibri"/>
              </a:rPr>
              <a:t>Source control – Pull and push changes from central location/other </a:t>
            </a:r>
            <a:r>
              <a:rPr lang="en-US" dirty="0" err="1">
                <a:ea typeface="Calibri"/>
                <a:cs typeface="Calibri"/>
              </a:rPr>
              <a:t>devs</a:t>
            </a:r>
            <a:r>
              <a:rPr lang="en-US" dirty="0">
                <a:ea typeface="Calibri"/>
                <a:cs typeface="Calibri"/>
              </a:rPr>
              <a:t>.</a:t>
            </a:r>
          </a:p>
          <a:p>
            <a:r>
              <a:rPr lang="en-US" dirty="0">
                <a:ea typeface="Calibri"/>
                <a:cs typeface="Calibri"/>
              </a:rPr>
              <a:t>Plugins, automation, GUI designers, endless bells and whistles.</a:t>
            </a:r>
          </a:p>
          <a:p>
            <a:r>
              <a:rPr lang="en-US" dirty="0">
                <a:ea typeface="Calibri"/>
                <a:cs typeface="Calibri"/>
              </a:rPr>
              <a:t>Examples:  Android Studio, Atom, </a:t>
            </a:r>
            <a:r>
              <a:rPr lang="en-US" dirty="0" err="1">
                <a:ea typeface="Calibri"/>
                <a:cs typeface="Calibri"/>
              </a:rPr>
              <a:t>BlueJ</a:t>
            </a:r>
            <a:r>
              <a:rPr lang="en-US" dirty="0">
                <a:ea typeface="Calibri"/>
                <a:cs typeface="Calibri"/>
              </a:rPr>
              <a:t>, Eclipse, Idle, IntelliJ, Light Table, NetBeans, Visual Studio, Visual Studio Code, Xamarin, XCode.</a:t>
            </a:r>
          </a:p>
        </p:txBody>
      </p:sp>
    </p:spTree>
    <p:extLst>
      <p:ext uri="{BB962C8B-B14F-4D97-AF65-F5344CB8AC3E}">
        <p14:creationId xmlns:p14="http://schemas.microsoft.com/office/powerpoint/2010/main" val="88637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3215-E280-4B90-4C0F-B2CA9756FC8F}"/>
              </a:ext>
            </a:extLst>
          </p:cNvPr>
          <p:cNvSpPr>
            <a:spLocks noGrp="1"/>
          </p:cNvSpPr>
          <p:nvPr>
            <p:ph type="title"/>
          </p:nvPr>
        </p:nvSpPr>
        <p:spPr/>
        <p:txBody>
          <a:bodyPr/>
          <a:lstStyle/>
          <a:p>
            <a:r>
              <a:rPr lang="en-US" dirty="0">
                <a:cs typeface="Calibri Light"/>
              </a:rPr>
              <a:t>Command-line development</a:t>
            </a:r>
            <a:endParaRPr lang="en-US" dirty="0"/>
          </a:p>
        </p:txBody>
      </p:sp>
      <p:sp>
        <p:nvSpPr>
          <p:cNvPr id="3" name="Content Placeholder 2">
            <a:extLst>
              <a:ext uri="{FF2B5EF4-FFF2-40B4-BE49-F238E27FC236}">
                <a16:creationId xmlns:a16="http://schemas.microsoft.com/office/drawing/2014/main" id="{B6C9566B-079A-3576-7D75-34414BDFDF69}"/>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A </a:t>
            </a:r>
            <a:r>
              <a:rPr lang="en-US" i="1" dirty="0">
                <a:ea typeface="+mn-lt"/>
                <a:cs typeface="+mn-lt"/>
              </a:rPr>
              <a:t>shell </a:t>
            </a:r>
            <a:r>
              <a:rPr lang="en-US" dirty="0">
                <a:ea typeface="+mn-lt"/>
                <a:cs typeface="+mn-lt"/>
              </a:rPr>
              <a:t>is an interface to a system. As with other software, can either use a </a:t>
            </a:r>
            <a:r>
              <a:rPr lang="en-US" i="1" dirty="0">
                <a:ea typeface="+mn-lt"/>
                <a:cs typeface="+mn-lt"/>
              </a:rPr>
              <a:t>Command-Line Interface (CLI) </a:t>
            </a:r>
            <a:r>
              <a:rPr lang="en-US" dirty="0">
                <a:ea typeface="+mn-lt"/>
                <a:cs typeface="+mn-lt"/>
              </a:rPr>
              <a:t>or </a:t>
            </a:r>
            <a:r>
              <a:rPr lang="en-US" i="1" dirty="0">
                <a:ea typeface="+mn-lt"/>
                <a:cs typeface="+mn-lt"/>
              </a:rPr>
              <a:t>Graphical User Interface (GUI). </a:t>
            </a:r>
            <a:r>
              <a:rPr lang="en-US" dirty="0">
                <a:ea typeface="+mn-lt"/>
                <a:cs typeface="+mn-lt"/>
              </a:rPr>
              <a:t>Major CLI shells are PowerShell on Windows and GNU Bash cross-platform.</a:t>
            </a:r>
            <a:endParaRPr lang="en-US" dirty="0">
              <a:cs typeface="Calibri"/>
            </a:endParaRPr>
          </a:p>
          <a:p>
            <a:r>
              <a:rPr lang="en-US" dirty="0">
                <a:ea typeface="+mn-lt"/>
                <a:cs typeface="+mn-lt"/>
              </a:rPr>
              <a:t>Command-line systems have a higher learning curve, but are very expressive, easy to use remotely (even over slow connections), easy to compose and integrate, and amenable to scripting automated processes.</a:t>
            </a:r>
            <a:endParaRPr lang="en-US"/>
          </a:p>
          <a:p>
            <a:r>
              <a:rPr lang="en-US" dirty="0">
                <a:ea typeface="+mn-lt"/>
                <a:cs typeface="+mn-lt"/>
              </a:rPr>
              <a:t>Lack of </a:t>
            </a:r>
            <a:r>
              <a:rPr lang="en-US" dirty="0" err="1">
                <a:ea typeface="+mn-lt"/>
                <a:cs typeface="+mn-lt"/>
              </a:rPr>
              <a:t>mouseclicks</a:t>
            </a:r>
            <a:r>
              <a:rPr lang="en-US" dirty="0">
                <a:ea typeface="+mn-lt"/>
                <a:cs typeface="+mn-lt"/>
              </a:rPr>
              <a:t>/moving hands can greatly speed activity, especially in combination with expressive tools and automated scripts.</a:t>
            </a:r>
          </a:p>
          <a:p>
            <a:r>
              <a:rPr lang="en-US" dirty="0">
                <a:ea typeface="+mn-lt"/>
                <a:cs typeface="+mn-lt"/>
              </a:rPr>
              <a:t>Free and Open-Source Software toolchains frequently emphasize CLI use.</a:t>
            </a:r>
          </a:p>
          <a:p>
            <a:r>
              <a:rPr lang="en-US" dirty="0">
                <a:ea typeface="+mn-lt"/>
                <a:cs typeface="+mn-lt"/>
              </a:rPr>
              <a:t>Popular command-line code editors include vim, emacs, and "alternatives".</a:t>
            </a:r>
            <a:endParaRPr lang="en-US" dirty="0">
              <a:ea typeface="Calibri"/>
              <a:cs typeface="Calibri"/>
            </a:endParaRPr>
          </a:p>
        </p:txBody>
      </p:sp>
    </p:spTree>
    <p:extLst>
      <p:ext uri="{BB962C8B-B14F-4D97-AF65-F5344CB8AC3E}">
        <p14:creationId xmlns:p14="http://schemas.microsoft.com/office/powerpoint/2010/main" val="38219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50E6-63B6-DE91-0161-55DE9CACAA11}"/>
              </a:ext>
            </a:extLst>
          </p:cNvPr>
          <p:cNvSpPr>
            <a:spLocks noGrp="1"/>
          </p:cNvSpPr>
          <p:nvPr>
            <p:ph type="title"/>
          </p:nvPr>
        </p:nvSpPr>
        <p:spPr/>
        <p:txBody>
          <a:bodyPr/>
          <a:lstStyle/>
          <a:p>
            <a:r>
              <a:rPr lang="en-US" dirty="0">
                <a:cs typeface="Calibri Light"/>
              </a:rPr>
              <a:t>Virtualization</a:t>
            </a:r>
            <a:endParaRPr lang="en-US" dirty="0"/>
          </a:p>
        </p:txBody>
      </p:sp>
      <p:sp>
        <p:nvSpPr>
          <p:cNvPr id="3" name="Content Placeholder 2">
            <a:extLst>
              <a:ext uri="{FF2B5EF4-FFF2-40B4-BE49-F238E27FC236}">
                <a16:creationId xmlns:a16="http://schemas.microsoft.com/office/drawing/2014/main" id="{CB66C843-CE33-29BD-E19A-09DEFE09A472}"/>
              </a:ext>
            </a:extLst>
          </p:cNvPr>
          <p:cNvSpPr>
            <a:spLocks noGrp="1"/>
          </p:cNvSpPr>
          <p:nvPr>
            <p:ph idx="1"/>
          </p:nvPr>
        </p:nvSpPr>
        <p:spPr>
          <a:xfrm>
            <a:off x="838200" y="1825625"/>
            <a:ext cx="10515600" cy="5030711"/>
          </a:xfrm>
        </p:spPr>
        <p:txBody>
          <a:bodyPr vert="horz" lIns="91440" tIns="45720" rIns="91440" bIns="45720" rtlCol="0" anchor="t">
            <a:normAutofit fontScale="92500" lnSpcReduction="10000"/>
          </a:bodyPr>
          <a:lstStyle/>
          <a:p>
            <a:r>
              <a:rPr lang="en-US" dirty="0">
                <a:cs typeface="Calibri"/>
              </a:rPr>
              <a:t>A system optimized for software development is different than a system optimized for general business use.</a:t>
            </a:r>
            <a:endParaRPr lang="en-US" dirty="0">
              <a:ea typeface="Calibri"/>
              <a:cs typeface="Calibri"/>
            </a:endParaRPr>
          </a:p>
          <a:p>
            <a:pPr lvl="1"/>
            <a:r>
              <a:rPr lang="en-US" dirty="0">
                <a:cs typeface="Calibri"/>
              </a:rPr>
              <a:t>May require different operating system or other system software.</a:t>
            </a:r>
            <a:endParaRPr lang="en-US">
              <a:ea typeface="Calibri"/>
              <a:cs typeface="Calibri"/>
            </a:endParaRPr>
          </a:p>
          <a:p>
            <a:pPr lvl="1"/>
            <a:r>
              <a:rPr lang="en-US" dirty="0">
                <a:cs typeface="Calibri"/>
              </a:rPr>
              <a:t>Developer needs administrator privileges, maybe even domain admin.</a:t>
            </a:r>
            <a:endParaRPr lang="en-US">
              <a:ea typeface="Calibri" panose="020F0502020204030204"/>
              <a:cs typeface="Calibri"/>
            </a:endParaRPr>
          </a:p>
          <a:p>
            <a:pPr lvl="1"/>
            <a:r>
              <a:rPr lang="en-US" dirty="0">
                <a:cs typeface="Calibri"/>
              </a:rPr>
              <a:t>May need to perform unsafe operations that could risk equipment and data.</a:t>
            </a:r>
            <a:endParaRPr lang="en-US" dirty="0">
              <a:ea typeface="Calibri" panose="020F0502020204030204"/>
              <a:cs typeface="Calibri"/>
            </a:endParaRPr>
          </a:p>
          <a:p>
            <a:pPr lvl="1"/>
            <a:r>
              <a:rPr lang="en-US" dirty="0">
                <a:ea typeface="Calibri"/>
                <a:cs typeface="Calibri"/>
              </a:rPr>
              <a:t>May need network communications that corporate IT would typically restrict.</a:t>
            </a:r>
            <a:endParaRPr lang="en-US" dirty="0">
              <a:cs typeface="Calibri"/>
            </a:endParaRPr>
          </a:p>
          <a:p>
            <a:pPr lvl="1"/>
            <a:r>
              <a:rPr lang="en-US" dirty="0">
                <a:cs typeface="Calibri"/>
              </a:rPr>
              <a:t>May need to restart frequently or revert to older system snapshots.</a:t>
            </a:r>
          </a:p>
          <a:p>
            <a:pPr lvl="1"/>
            <a:r>
              <a:rPr lang="en-US" dirty="0">
                <a:cs typeface="Calibri"/>
              </a:rPr>
              <a:t>Hard use may lead to system instability and an eventual need to start over.</a:t>
            </a:r>
          </a:p>
          <a:p>
            <a:pPr lvl="1"/>
            <a:r>
              <a:rPr lang="en-US" dirty="0">
                <a:cs typeface="Calibri"/>
              </a:rPr>
              <a:t>May need multiple systems for different components or test scenarios.</a:t>
            </a:r>
          </a:p>
          <a:p>
            <a:pPr lvl="1"/>
            <a:r>
              <a:rPr lang="en-US" dirty="0">
                <a:cs typeface="Calibri"/>
              </a:rPr>
              <a:t>May need to preserve environment across multiple devices.</a:t>
            </a:r>
          </a:p>
          <a:p>
            <a:r>
              <a:rPr lang="en-US" dirty="0">
                <a:cs typeface="Calibri"/>
              </a:rPr>
              <a:t>Solution is to run a computer within a computer – a </a:t>
            </a:r>
            <a:r>
              <a:rPr lang="en-US" i="1" dirty="0">
                <a:cs typeface="Calibri"/>
              </a:rPr>
              <a:t>virtual machine</a:t>
            </a:r>
          </a:p>
          <a:p>
            <a:r>
              <a:rPr lang="en-US" dirty="0">
                <a:cs typeface="Calibri"/>
              </a:rPr>
              <a:t>Host system runs business applications, plus e.g. VMWare or Hyper-V</a:t>
            </a:r>
          </a:p>
          <a:p>
            <a:r>
              <a:rPr lang="en-US" dirty="0">
                <a:cs typeface="Calibri"/>
              </a:rPr>
              <a:t>VM can be run in a sandbox and moved to a different host system.</a:t>
            </a:r>
          </a:p>
        </p:txBody>
      </p:sp>
    </p:spTree>
    <p:extLst>
      <p:ext uri="{BB962C8B-B14F-4D97-AF65-F5344CB8AC3E}">
        <p14:creationId xmlns:p14="http://schemas.microsoft.com/office/powerpoint/2010/main" val="278637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Software Engineering Tools </vt:lpstr>
      <vt:lpstr>Notes</vt:lpstr>
      <vt:lpstr>What if I don't have anything for a portfolio?</vt:lpstr>
      <vt:lpstr>Learning Objectives</vt:lpstr>
      <vt:lpstr>Software engineering tools</vt:lpstr>
      <vt:lpstr>Project management tools</vt:lpstr>
      <vt:lpstr>Integrated Development Environment (IDE)</vt:lpstr>
      <vt:lpstr>Command-line development</vt:lpstr>
      <vt:lpstr>Virtualization</vt:lpstr>
      <vt:lpstr>Accessing foreign systems</vt:lpstr>
      <vt:lpstr>Information tools for development</vt:lpstr>
      <vt:lpstr>Testing tools</vt:lpstr>
      <vt:lpstr>Software Configuration Management (SCM)</vt:lpstr>
      <vt:lpstr>Version Control/SCM</vt:lpstr>
      <vt:lpstr>Git – repositories</vt:lpstr>
      <vt:lpstr>Git – commits</vt:lpstr>
      <vt:lpstr>Git – branches</vt:lpstr>
      <vt:lpstr>PowerPoint Presentation</vt:lpstr>
      <vt:lpstr>PowerPoint Presentation</vt:lpstr>
      <vt:lpstr>PowerPoint Presentation</vt:lpstr>
      <vt:lpstr>PowerPoint Presentation</vt:lpstr>
      <vt:lpstr>Git – forks and pull requests</vt:lpstr>
      <vt:lpstr>Git – basic usage</vt:lpstr>
      <vt:lpstr>Git – more usage</vt:lpstr>
      <vt:lpstr>GitHub</vt:lpstr>
      <vt:lpstr>Markdown</vt:lpstr>
      <vt:lpstr>PowerPoint Presentation</vt:lpstr>
      <vt:lpstr>PowerPoint Presentation</vt:lpstr>
      <vt:lpstr>PowerPoint Presentation</vt:lpstr>
      <vt:lpstr>PowerPoint Presentation</vt:lpstr>
      <vt:lpstr>PowerPoint Presentation</vt:lpstr>
      <vt:lpstr>Markdown – not shown</vt:lpstr>
      <vt:lpstr>Git/GitHub "Hello World"</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2394</cp:revision>
  <dcterms:created xsi:type="dcterms:W3CDTF">2022-06-29T17:49:55Z</dcterms:created>
  <dcterms:modified xsi:type="dcterms:W3CDTF">2022-09-07T20:29:52Z</dcterms:modified>
</cp:coreProperties>
</file>