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4" r:id="rId4"/>
    <p:sldId id="303" r:id="rId5"/>
    <p:sldId id="257" r:id="rId6"/>
    <p:sldId id="258" r:id="rId7"/>
    <p:sldId id="290" r:id="rId8"/>
    <p:sldId id="278" r:id="rId9"/>
    <p:sldId id="279" r:id="rId10"/>
    <p:sldId id="287" r:id="rId11"/>
    <p:sldId id="280" r:id="rId12"/>
    <p:sldId id="299" r:id="rId13"/>
    <p:sldId id="283" r:id="rId14"/>
    <p:sldId id="284" r:id="rId15"/>
    <p:sldId id="285" r:id="rId16"/>
    <p:sldId id="286" r:id="rId17"/>
    <p:sldId id="289" r:id="rId18"/>
    <p:sldId id="288" r:id="rId19"/>
    <p:sldId id="291" r:id="rId20"/>
    <p:sldId id="292" r:id="rId21"/>
    <p:sldId id="293" r:id="rId22"/>
    <p:sldId id="294" r:id="rId23"/>
    <p:sldId id="295" r:id="rId24"/>
    <p:sldId id="296" r:id="rId25"/>
    <p:sldId id="297" r:id="rId26"/>
    <p:sldId id="301" r:id="rId27"/>
    <p:sldId id="277" r:id="rId28"/>
    <p:sldId id="261" r:id="rId29"/>
    <p:sldId id="269" r:id="rId30"/>
    <p:sldId id="273" r:id="rId31"/>
    <p:sldId id="260" r:id="rId32"/>
    <p:sldId id="267" r:id="rId33"/>
    <p:sldId id="268" r:id="rId34"/>
    <p:sldId id="300" r:id="rId35"/>
    <p:sldId id="264" r:id="rId36"/>
    <p:sldId id="282"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5A373-5D53-4EA7-81DC-53FD230E623C}" v="144" dt="2022-06-30T01:22:03.694"/>
    <p1510:client id="{0E6EBD98-68FA-49C2-81A3-E9F7AD4092E1}" v="44" dt="2022-06-30T03:10:27.598"/>
    <p1510:client id="{1E61C8DA-C63A-404D-8E82-DDE102AAFDDC}" v="118" dt="2022-08-06T04:50:59.886"/>
    <p1510:client id="{29269CFB-7608-4832-8134-6F805536D4C3}" v="71" dt="2022-08-10T22:39:15.080"/>
    <p1510:client id="{45A217F4-7C2D-4EE1-97FB-7386D5978724}" v="12" dt="2022-08-21T16:37:02.489"/>
    <p1510:client id="{6203BF89-5717-42ED-8B0C-21F01B020461}" v="2357" dt="2022-08-06T19:18:12.834"/>
    <p1510:client id="{65858335-CA54-492F-86A8-AA79E649F5A3}" v="1" dt="2022-06-30T19:28:04.278"/>
    <p1510:client id="{6EBB7098-8D66-40F2-98E2-1588270560A8}" v="129" dt="2022-08-06T05:48:25.865"/>
    <p1510:client id="{726D6670-5BEB-43AC-A81A-75DB522F868C}" v="111" dt="2022-08-24T20:57:02.346"/>
    <p1510:client id="{7A54C037-B458-4B7C-B5DA-9CC0970399CF}" v="3715" dt="2022-08-07T02:29:54.545"/>
    <p1510:client id="{868EBF1D-E751-4530-B85F-4554C0952428}" v="1953" dt="2022-08-24T03:10:39.293"/>
    <p1510:client id="{86A6F04E-46D0-4F14-814F-C41CF4D312DA}" v="343" dt="2022-08-07T22:27:32.493"/>
    <p1510:client id="{9E5BDAD4-5A2C-4615-A90D-497FE9FD15BE}" v="1501" dt="2022-08-07T16:31:55.388"/>
    <p1510:client id="{ACA147D4-F753-436F-9900-6A53D8BA15EA}" v="40" dt="2022-08-19T00:51:09.563"/>
    <p1510:client id="{B7B55DB6-4441-4A75-BF17-DE5683AF9F40}" v="2260" dt="2022-08-06T23:34:58.218"/>
    <p1510:client id="{CE17EBFF-A0CF-45CE-A61A-B9341AF80E2D}" v="845" dt="2022-08-06T05:35:39.992"/>
    <p1510:client id="{D1DC3AA5-B733-47C5-B29B-0FC7B5788CE4}" v="10" dt="2022-08-06T21:03:10.616"/>
    <p1510:client id="{D3F6566F-DD9C-4659-86C1-DE11F51629A6}" v="157" dt="2022-08-07T17:20:25.582"/>
    <p1510:client id="{E6E762A7-EB96-4874-9A5D-E13AF1EC0A87}" v="2325" dt="2022-08-06T21:01:36.187"/>
    <p1510:client id="{F1EA7E95-8F29-4060-AE60-270D2DB9137E}" v="237" dt="2022-06-30T00:07:45.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mazon.com/Turings-Cathedral-Origins-Digital-Universe/dp/1400075998" TargetMode="External"/><Relationship Id="rId2" Type="http://schemas.openxmlformats.org/officeDocument/2006/relationships/hyperlink" Target="https://www.cs.virginia.edu/~robins/Turing_Paper_1936.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oft.vub.ac.be/FFSE/SE-contents.html" TargetMode="External"/><Relationship Id="rId3" Type="http://schemas.openxmlformats.org/officeDocument/2006/relationships/hyperlink" Target="https://history-computer.com/apollo-guidance-computer/" TargetMode="External"/><Relationship Id="rId7" Type="http://schemas.openxmlformats.org/officeDocument/2006/relationships/hyperlink" Target="https://xkcd.com/303/" TargetMode="External"/><Relationship Id="rId2" Type="http://schemas.openxmlformats.org/officeDocument/2006/relationships/hyperlink" Target="http://www.techtarget.com/searchapparchitecture/definition/software" TargetMode="External"/><Relationship Id="rId1" Type="http://schemas.openxmlformats.org/officeDocument/2006/relationships/slideLayout" Target="../slideLayouts/slideLayout2.xml"/><Relationship Id="rId6" Type="http://schemas.openxmlformats.org/officeDocument/2006/relationships/hyperlink" Target="http://readwrite.com/how-software-developers-really-spend-their-time/" TargetMode="External"/><Relationship Id="rId5" Type="http://schemas.openxmlformats.org/officeDocument/2006/relationships/hyperlink" Target="http://thenewstack.io/how-much-time-do-developers-spend-actually-writing-code/" TargetMode="External"/><Relationship Id="rId4" Type="http://schemas.openxmlformats.org/officeDocument/2006/relationships/hyperlink" Target="http://www.researchgate.net/publication/228711796_Framework_for_Evolving_Software_Product_Line/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a:cs typeface="Calibri Light"/>
              </a:rPr>
              <a:t>Software Engineering Basics</a:t>
            </a:r>
            <a:br>
              <a:rPr lang="en-US">
                <a:cs typeface="Calibri Light"/>
              </a:rPr>
            </a:br>
            <a:endParaRPr lang="en-US"/>
          </a:p>
        </p:txBody>
      </p:sp>
      <p:sp>
        <p:nvSpPr>
          <p:cNvPr id="3" name="Subtitle 2"/>
          <p:cNvSpPr>
            <a:spLocks noGrp="1"/>
          </p:cNvSpPr>
          <p:nvPr>
            <p:ph type="subTitle" idx="1"/>
          </p:nvPr>
        </p:nvSpPr>
        <p:spPr>
          <a:xfrm>
            <a:off x="1524000" y="3602038"/>
            <a:ext cx="9144000" cy="3261233"/>
          </a:xfrm>
        </p:spPr>
        <p:txBody>
          <a:bodyPr vert="horz" lIns="91440" tIns="45720" rIns="91440" bIns="45720" rtlCol="0" anchor="t">
            <a:normAutofit/>
          </a:bodyPr>
          <a:lstStyle/>
          <a:p>
            <a:pPr algn="l"/>
            <a:r>
              <a:rPr lang="en-US">
                <a:latin typeface="Tahoma"/>
                <a:ea typeface="Tahoma"/>
                <a:cs typeface="Tahoma"/>
              </a:rPr>
              <a:t>JD </a:t>
            </a:r>
            <a:r>
              <a:rPr lang="en-US" err="1">
                <a:latin typeface="Tahoma"/>
                <a:ea typeface="Tahoma"/>
                <a:cs typeface="Tahoma"/>
              </a:rPr>
              <a:t>Kilgallin</a:t>
            </a:r>
            <a:endParaRPr lang="en-US" err="1">
              <a:latin typeface="Calibri" panose="020F0502020204030204"/>
              <a:ea typeface="Tahoma"/>
              <a:cs typeface="Calibri" panose="020F0502020204030204"/>
            </a:endParaRPr>
          </a:p>
          <a:p>
            <a:pPr algn="l"/>
            <a:r>
              <a:rPr lang="en-US">
                <a:latin typeface="Tahoma"/>
                <a:ea typeface="+mn-lt"/>
                <a:cs typeface="+mn-lt"/>
              </a:rPr>
              <a:t>CPSC:480</a:t>
            </a:r>
            <a:endParaRPr lang="en-US">
              <a:cs typeface="Calibri"/>
            </a:endParaRPr>
          </a:p>
          <a:p>
            <a:pPr algn="l"/>
            <a:r>
              <a:rPr lang="en-US">
                <a:latin typeface="Tahoma"/>
                <a:ea typeface="Tahoma"/>
                <a:cs typeface="Calibri" panose="020F0502020204030204"/>
              </a:rPr>
              <a:t>08/24/22</a:t>
            </a:r>
          </a:p>
          <a:p>
            <a:pPr algn="l"/>
            <a:r>
              <a:rPr lang="en-US" i="1">
                <a:latin typeface="Tahoma"/>
                <a:ea typeface="Tahoma"/>
                <a:cs typeface="Calibri"/>
              </a:rPr>
              <a:t>Pressman Ch 1</a:t>
            </a:r>
          </a:p>
          <a:p>
            <a:pPr algn="l"/>
            <a:endParaRPr lang="en-US" i="1">
              <a:latin typeface="Tahoma"/>
              <a:ea typeface="Tahoma"/>
              <a:cs typeface="+mn-lt"/>
            </a:endParaRPr>
          </a:p>
          <a:p>
            <a:r>
              <a:rPr lang="en-US" i="1" dirty="0">
                <a:ea typeface="+mn-lt"/>
                <a:cs typeface="+mn-lt"/>
              </a:rPr>
              <a:t>Quality is the ally of schedule and cost, not their adversary. -</a:t>
            </a:r>
            <a:r>
              <a:rPr lang="en-US">
                <a:ea typeface="+mn-lt"/>
                <a:cs typeface="+mn-lt"/>
              </a:rPr>
              <a:t>James Ward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1F80-0DD2-E8CA-841A-E6D861012EE8}"/>
              </a:ext>
            </a:extLst>
          </p:cNvPr>
          <p:cNvSpPr>
            <a:spLocks noGrp="1"/>
          </p:cNvSpPr>
          <p:nvPr>
            <p:ph type="title"/>
          </p:nvPr>
        </p:nvSpPr>
        <p:spPr/>
        <p:txBody>
          <a:bodyPr/>
          <a:lstStyle/>
          <a:p>
            <a:r>
              <a:rPr lang="en-US">
                <a:ea typeface="Calibri Light"/>
                <a:cs typeface="Calibri Light"/>
              </a:rPr>
              <a:t>Invention of software – Turing Machines</a:t>
            </a:r>
            <a:endParaRPr lang="en-US"/>
          </a:p>
        </p:txBody>
      </p:sp>
      <p:sp>
        <p:nvSpPr>
          <p:cNvPr id="3" name="Content Placeholder 2">
            <a:extLst>
              <a:ext uri="{FF2B5EF4-FFF2-40B4-BE49-F238E27FC236}">
                <a16:creationId xmlns:a16="http://schemas.microsoft.com/office/drawing/2014/main" id="{5B59FB74-920F-919D-6C30-8B61667BEA22}"/>
              </a:ext>
            </a:extLst>
          </p:cNvPr>
          <p:cNvSpPr>
            <a:spLocks noGrp="1"/>
          </p:cNvSpPr>
          <p:nvPr>
            <p:ph idx="1"/>
          </p:nvPr>
        </p:nvSpPr>
        <p:spPr/>
        <p:txBody>
          <a:bodyPr vert="horz" lIns="91440" tIns="45720" rIns="91440" bIns="45720" rtlCol="0" anchor="t">
            <a:normAutofit/>
          </a:bodyPr>
          <a:lstStyle/>
          <a:p>
            <a:r>
              <a:rPr lang="en-US">
                <a:ea typeface="+mn-lt"/>
                <a:cs typeface="+mn-lt"/>
              </a:rPr>
              <a:t>Independent computation-oriented proof on the </a:t>
            </a:r>
            <a:r>
              <a:rPr lang="en-US" err="1">
                <a:ea typeface="+mn-lt"/>
                <a:cs typeface="+mn-lt"/>
              </a:rPr>
              <a:t>Entscheidungsproblem</a:t>
            </a:r>
            <a:r>
              <a:rPr lang="en-US">
                <a:ea typeface="+mn-lt"/>
                <a:cs typeface="+mn-lt"/>
              </a:rPr>
              <a:t> published in Alan Turing's 1936 seminal paper.</a:t>
            </a:r>
          </a:p>
          <a:p>
            <a:r>
              <a:rPr lang="en-US">
                <a:ea typeface="+mn-lt"/>
                <a:cs typeface="+mn-lt"/>
              </a:rPr>
              <a:t>Turing's proof:</a:t>
            </a:r>
          </a:p>
          <a:p>
            <a:pPr lvl="1"/>
            <a:r>
              <a:rPr lang="en-US" sz="2600">
                <a:ea typeface="+mn-lt"/>
                <a:cs typeface="+mn-lt"/>
              </a:rPr>
              <a:t>Introduced a mathematical model of computation (Turing Machine)</a:t>
            </a:r>
          </a:p>
          <a:p>
            <a:pPr lvl="1"/>
            <a:r>
              <a:rPr lang="en-US" sz="2600">
                <a:ea typeface="+mn-lt"/>
                <a:cs typeface="+mn-lt"/>
              </a:rPr>
              <a:t>Introduced a "Universal Turing Machine" that could simulate others</a:t>
            </a:r>
          </a:p>
          <a:p>
            <a:pPr lvl="1"/>
            <a:r>
              <a:rPr lang="en-US" sz="2600">
                <a:ea typeface="+mn-lt"/>
                <a:cs typeface="+mn-lt"/>
              </a:rPr>
              <a:t>Proved that no algorithm could determine if an arbitrary Turing Machine would run forever – the "Halting Problem"</a:t>
            </a:r>
          </a:p>
          <a:p>
            <a:pPr lvl="1"/>
            <a:r>
              <a:rPr lang="en-US" sz="2600">
                <a:ea typeface="+mn-lt"/>
                <a:cs typeface="+mn-lt"/>
              </a:rPr>
              <a:t>Proved equivalence of this to the </a:t>
            </a:r>
            <a:r>
              <a:rPr lang="en-US" sz="2600" err="1">
                <a:ea typeface="+mn-lt"/>
                <a:cs typeface="+mn-lt"/>
              </a:rPr>
              <a:t>Entscheidungsproblem</a:t>
            </a:r>
            <a:r>
              <a:rPr lang="en-US" sz="2600">
                <a:ea typeface="+mn-lt"/>
                <a:cs typeface="+mn-lt"/>
              </a:rPr>
              <a:t> (in 64 words!)</a:t>
            </a:r>
          </a:p>
          <a:p>
            <a:pPr lvl="1"/>
            <a:r>
              <a:rPr lang="en-US" sz="2600">
                <a:ea typeface="+mn-lt"/>
                <a:cs typeface="+mn-lt"/>
              </a:rPr>
              <a:t>Proved equivalence of Turing Machines and λ-calculus.</a:t>
            </a:r>
          </a:p>
          <a:p>
            <a:pPr lvl="1"/>
            <a:r>
              <a:rPr lang="en-US" sz="2600">
                <a:ea typeface="Calibri"/>
                <a:cs typeface="Calibri"/>
              </a:rPr>
              <a:t>Formed the basis of modern theory and practice of computer science</a:t>
            </a:r>
          </a:p>
        </p:txBody>
      </p:sp>
    </p:spTree>
    <p:extLst>
      <p:ext uri="{BB962C8B-B14F-4D97-AF65-F5344CB8AC3E}">
        <p14:creationId xmlns:p14="http://schemas.microsoft.com/office/powerpoint/2010/main" val="194334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E925-057D-592C-75AB-7D51E54BAF96}"/>
              </a:ext>
            </a:extLst>
          </p:cNvPr>
          <p:cNvSpPr>
            <a:spLocks noGrp="1"/>
          </p:cNvSpPr>
          <p:nvPr>
            <p:ph type="title"/>
          </p:nvPr>
        </p:nvSpPr>
        <p:spPr/>
        <p:txBody>
          <a:bodyPr/>
          <a:lstStyle/>
          <a:p>
            <a:r>
              <a:rPr lang="en-US">
                <a:cs typeface="Calibri Light"/>
              </a:rPr>
              <a:t>Invention of software – Mid-century theory</a:t>
            </a:r>
            <a:endParaRPr lang="en-US"/>
          </a:p>
        </p:txBody>
      </p:sp>
      <p:sp>
        <p:nvSpPr>
          <p:cNvPr id="3" name="Content Placeholder 2">
            <a:extLst>
              <a:ext uri="{FF2B5EF4-FFF2-40B4-BE49-F238E27FC236}">
                <a16:creationId xmlns:a16="http://schemas.microsoft.com/office/drawing/2014/main" id="{235BAF3C-6017-0BA4-FE2E-87AF9679A1EF}"/>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The Universal Turing Machine defined in Turing's proof is a TM that takes </a:t>
            </a:r>
            <a:r>
              <a:rPr lang="en-US" i="1" dirty="0">
                <a:ea typeface="+mn-lt"/>
                <a:cs typeface="+mn-lt"/>
              </a:rPr>
              <a:t>another </a:t>
            </a:r>
            <a:r>
              <a:rPr lang="en-US" dirty="0">
                <a:ea typeface="+mn-lt"/>
                <a:cs typeface="+mn-lt"/>
              </a:rPr>
              <a:t>TM as part of input. The Universal TM simulates execution of the input TM, and thus perform any computation that can be done on </a:t>
            </a:r>
            <a:r>
              <a:rPr lang="en-US" i="1" dirty="0">
                <a:ea typeface="+mn-lt"/>
                <a:cs typeface="+mn-lt"/>
              </a:rPr>
              <a:t>any </a:t>
            </a:r>
            <a:r>
              <a:rPr lang="en-US" dirty="0">
                <a:ea typeface="+mn-lt"/>
                <a:cs typeface="+mn-lt"/>
              </a:rPr>
              <a:t>TM. </a:t>
            </a:r>
            <a:endParaRPr lang="en-US" dirty="0">
              <a:ea typeface="Calibri"/>
              <a:cs typeface="Calibri"/>
            </a:endParaRPr>
          </a:p>
          <a:p>
            <a:r>
              <a:rPr lang="en-US" dirty="0">
                <a:ea typeface="+mn-lt"/>
                <a:cs typeface="+mn-lt"/>
              </a:rPr>
              <a:t>Turing went on to receive Ph.D. at Princeton under Alonzo Church. </a:t>
            </a:r>
          </a:p>
          <a:p>
            <a:r>
              <a:rPr lang="en-US" dirty="0">
                <a:ea typeface="+mn-lt"/>
                <a:cs typeface="+mn-lt"/>
              </a:rPr>
              <a:t>Church-Turing Thesis states: A function is effectively calculable in the intuitive sense if and only if it is computable by a UTM.</a:t>
            </a:r>
            <a:endParaRPr lang="en-US" dirty="0"/>
          </a:p>
          <a:p>
            <a:r>
              <a:rPr lang="en-US" dirty="0">
                <a:ea typeface="+mn-lt"/>
                <a:cs typeface="+mn-lt"/>
              </a:rPr>
              <a:t>Turing-Completeness is a property of a system that guarantees it can perform any computation possible on a Universal Turing Machine. </a:t>
            </a:r>
          </a:p>
          <a:p>
            <a:r>
              <a:rPr lang="en-US" dirty="0">
                <a:ea typeface="Calibri"/>
                <a:cs typeface="Calibri"/>
              </a:rPr>
              <a:t>Turing later became well known for work cracking the enigma system used to encrypt Axis communications in WWII.</a:t>
            </a:r>
            <a:endParaRPr lang="en-US" dirty="0">
              <a:ea typeface="+mn-lt"/>
              <a:cs typeface="+mn-lt"/>
            </a:endParaRPr>
          </a:p>
        </p:txBody>
      </p:sp>
    </p:spTree>
    <p:extLst>
      <p:ext uri="{BB962C8B-B14F-4D97-AF65-F5344CB8AC3E}">
        <p14:creationId xmlns:p14="http://schemas.microsoft.com/office/powerpoint/2010/main" val="258312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732C-D260-8EAE-0736-DEC61E12E4BD}"/>
              </a:ext>
            </a:extLst>
          </p:cNvPr>
          <p:cNvSpPr>
            <a:spLocks noGrp="1"/>
          </p:cNvSpPr>
          <p:nvPr>
            <p:ph type="title"/>
          </p:nvPr>
        </p:nvSpPr>
        <p:spPr/>
        <p:txBody>
          <a:bodyPr/>
          <a:lstStyle/>
          <a:p>
            <a:r>
              <a:rPr lang="en-US">
                <a:cs typeface="Calibri Light"/>
              </a:rPr>
              <a:t>History of computing – WWI computation</a:t>
            </a:r>
            <a:endParaRPr lang="en-US"/>
          </a:p>
        </p:txBody>
      </p:sp>
      <p:sp>
        <p:nvSpPr>
          <p:cNvPr id="3" name="Content Placeholder 2">
            <a:extLst>
              <a:ext uri="{FF2B5EF4-FFF2-40B4-BE49-F238E27FC236}">
                <a16:creationId xmlns:a16="http://schemas.microsoft.com/office/drawing/2014/main" id="{5C855B77-6EF8-20B5-15F9-894BFA528542}"/>
              </a:ext>
            </a:extLst>
          </p:cNvPr>
          <p:cNvSpPr>
            <a:spLocks noGrp="1"/>
          </p:cNvSpPr>
          <p:nvPr>
            <p:ph idx="1"/>
          </p:nvPr>
        </p:nvSpPr>
        <p:spPr/>
        <p:txBody>
          <a:bodyPr vert="horz" lIns="91440" tIns="45720" rIns="91440" bIns="45720" rtlCol="0" anchor="t">
            <a:normAutofit/>
          </a:bodyPr>
          <a:lstStyle/>
          <a:p>
            <a:r>
              <a:rPr lang="en-US">
                <a:ea typeface="Calibri"/>
                <a:cs typeface="Calibri"/>
              </a:rPr>
              <a:t>Firearms technology improved by WWI to the point that trajectory could be predicted, taking into account factors down to air density and rotation of the earth.</a:t>
            </a:r>
          </a:p>
          <a:p>
            <a:r>
              <a:rPr lang="en-US">
                <a:ea typeface="Calibri"/>
                <a:cs typeface="Calibri"/>
              </a:rPr>
              <a:t>In 1917, the US Army Ordnance Corps commissioned Aberdeen Proving Ground in Maryland to perform ballistics testing and compile tables of figures needed to aim projectiles at a desired target.</a:t>
            </a:r>
          </a:p>
          <a:p>
            <a:r>
              <a:rPr lang="en-US">
                <a:ea typeface="Calibri"/>
                <a:cs typeface="Calibri"/>
              </a:rPr>
              <a:t>Most calculations were done by hand using formula sheets to formalize algorithms and sometimes simple mechanical calculators. </a:t>
            </a:r>
            <a:r>
              <a:rPr lang="en-US" i="1">
                <a:ea typeface="Calibri"/>
                <a:cs typeface="Calibri"/>
              </a:rPr>
              <a:t>Computer </a:t>
            </a:r>
            <a:r>
              <a:rPr lang="en-US">
                <a:ea typeface="Calibri"/>
                <a:cs typeface="Calibri"/>
              </a:rPr>
              <a:t>was the profession of performing these calculations.</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47877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85D-AF6F-5031-60EA-2C74FA133916}"/>
              </a:ext>
            </a:extLst>
          </p:cNvPr>
          <p:cNvSpPr>
            <a:spLocks noGrp="1"/>
          </p:cNvSpPr>
          <p:nvPr>
            <p:ph type="title"/>
          </p:nvPr>
        </p:nvSpPr>
        <p:spPr/>
        <p:txBody>
          <a:bodyPr/>
          <a:lstStyle/>
          <a:p>
            <a:r>
              <a:rPr lang="en-US">
                <a:ea typeface="+mj-lt"/>
                <a:cs typeface="+mj-lt"/>
              </a:rPr>
              <a:t>Invention of software</a:t>
            </a:r>
            <a:r>
              <a:rPr lang="en-US">
                <a:cs typeface="Calibri Light"/>
              </a:rPr>
              <a:t> – Interwar advances</a:t>
            </a:r>
            <a:endParaRPr lang="en-US">
              <a:ea typeface="Calibri Light"/>
              <a:cs typeface="Calibri Light"/>
            </a:endParaRPr>
          </a:p>
        </p:txBody>
      </p:sp>
      <p:sp>
        <p:nvSpPr>
          <p:cNvPr id="3" name="Content Placeholder 2">
            <a:extLst>
              <a:ext uri="{FF2B5EF4-FFF2-40B4-BE49-F238E27FC236}">
                <a16:creationId xmlns:a16="http://schemas.microsoft.com/office/drawing/2014/main" id="{338328F5-71CB-0FEE-690B-4AFD459A8C84}"/>
              </a:ext>
            </a:extLst>
          </p:cNvPr>
          <p:cNvSpPr>
            <a:spLocks noGrp="1"/>
          </p:cNvSpPr>
          <p:nvPr>
            <p:ph idx="1"/>
          </p:nvPr>
        </p:nvSpPr>
        <p:spPr/>
        <p:txBody>
          <a:bodyPr vert="horz" lIns="91440" tIns="45720" rIns="91440" bIns="45720" rtlCol="0" anchor="t">
            <a:normAutofit/>
          </a:bodyPr>
          <a:lstStyle/>
          <a:p>
            <a:r>
              <a:rPr lang="en-US">
                <a:cs typeface="Calibri"/>
              </a:rPr>
              <a:t>National Cash Register (NCR) and International Business Machines (IBM) started producing (analog) electronic devices for business activities like payroll. Both companies have roots in Dayton, Ohio.</a:t>
            </a:r>
          </a:p>
          <a:p>
            <a:r>
              <a:rPr lang="en-US">
                <a:cs typeface="Calibri"/>
              </a:rPr>
              <a:t>Aberdeen team went on to form Institute for Advanced Study at Princeton, attracting Einstein, Oppenheimer, and other leading scientists.</a:t>
            </a:r>
            <a:endParaRPr lang="en-US">
              <a:ea typeface="+mn-lt"/>
              <a:cs typeface="+mn-lt"/>
            </a:endParaRPr>
          </a:p>
          <a:p>
            <a:r>
              <a:rPr lang="en-US">
                <a:ea typeface="+mn-lt"/>
                <a:cs typeface="+mn-lt"/>
              </a:rPr>
              <a:t>David Hilbert's student John von Neumann joined in 1933, contributing in diverse fields like economics and quantum physics, and consulted for IBM.</a:t>
            </a:r>
            <a:endParaRPr lang="en-US">
              <a:cs typeface="Calibri"/>
            </a:endParaRPr>
          </a:p>
        </p:txBody>
      </p:sp>
    </p:spTree>
    <p:extLst>
      <p:ext uri="{BB962C8B-B14F-4D97-AF65-F5344CB8AC3E}">
        <p14:creationId xmlns:p14="http://schemas.microsoft.com/office/powerpoint/2010/main" val="426226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B7DE-0C88-E07E-BD18-E661DF3FA5BD}"/>
              </a:ext>
            </a:extLst>
          </p:cNvPr>
          <p:cNvSpPr>
            <a:spLocks noGrp="1"/>
          </p:cNvSpPr>
          <p:nvPr>
            <p:ph type="title"/>
          </p:nvPr>
        </p:nvSpPr>
        <p:spPr/>
        <p:txBody>
          <a:bodyPr/>
          <a:lstStyle/>
          <a:p>
            <a:r>
              <a:rPr lang="en-US">
                <a:ea typeface="+mj-lt"/>
                <a:cs typeface="+mj-lt"/>
              </a:rPr>
              <a:t>Invention of software</a:t>
            </a:r>
            <a:r>
              <a:rPr lang="en-US">
                <a:cs typeface="Calibri Light"/>
              </a:rPr>
              <a:t> – WWII computation</a:t>
            </a:r>
            <a:endParaRPr lang="en-US">
              <a:ea typeface="Calibri Light"/>
              <a:cs typeface="Calibri Light"/>
            </a:endParaRPr>
          </a:p>
        </p:txBody>
      </p:sp>
      <p:sp>
        <p:nvSpPr>
          <p:cNvPr id="3" name="Content Placeholder 2">
            <a:extLst>
              <a:ext uri="{FF2B5EF4-FFF2-40B4-BE49-F238E27FC236}">
                <a16:creationId xmlns:a16="http://schemas.microsoft.com/office/drawing/2014/main" id="{170FD3BB-53AA-A80B-C936-2D8035BC97C9}"/>
              </a:ext>
            </a:extLst>
          </p:cNvPr>
          <p:cNvSpPr>
            <a:spLocks noGrp="1"/>
          </p:cNvSpPr>
          <p:nvPr>
            <p:ph idx="1"/>
          </p:nvPr>
        </p:nvSpPr>
        <p:spPr>
          <a:xfrm>
            <a:off x="838200" y="1825625"/>
            <a:ext cx="10515600" cy="4811913"/>
          </a:xfrm>
        </p:spPr>
        <p:txBody>
          <a:bodyPr vert="horz" lIns="91440" tIns="45720" rIns="91440" bIns="45720" rtlCol="0" anchor="t">
            <a:normAutofit lnSpcReduction="10000"/>
          </a:bodyPr>
          <a:lstStyle/>
          <a:p>
            <a:r>
              <a:rPr lang="en-US" dirty="0">
                <a:ea typeface="+mn-lt"/>
                <a:cs typeface="+mn-lt"/>
              </a:rPr>
              <a:t>Team was re-mobilized for Aberdeen Proving Ground in 1937.</a:t>
            </a:r>
          </a:p>
          <a:p>
            <a:r>
              <a:rPr lang="en-US" dirty="0">
                <a:ea typeface="+mn-lt"/>
                <a:cs typeface="+mn-lt"/>
              </a:rPr>
              <a:t>John Von Neumann focused on modeling explosions &amp; shockwaves.</a:t>
            </a:r>
          </a:p>
          <a:p>
            <a:r>
              <a:rPr lang="en-US" dirty="0">
                <a:ea typeface="+mn-lt"/>
                <a:cs typeface="+mn-lt"/>
              </a:rPr>
              <a:t>In February 1943 Von Neumann was introduced to an NCR machine and principles of computing used for military purposes in England.</a:t>
            </a:r>
          </a:p>
          <a:p>
            <a:r>
              <a:rPr lang="en-US" dirty="0">
                <a:ea typeface="+mn-lt"/>
                <a:cs typeface="+mn-lt"/>
              </a:rPr>
              <a:t>On his return he was enlisted on the Manhattan Project at Los Alamos using IBM electrical machines to model detonation of nuclear bombs. "Fat Man" bomb detonated in Nagasaki used his design.</a:t>
            </a:r>
          </a:p>
          <a:p>
            <a:r>
              <a:rPr lang="en-US" dirty="0">
                <a:ea typeface="+mn-lt"/>
                <a:cs typeface="+mn-lt"/>
              </a:rPr>
              <a:t>Working also in Aberdeen, helped develop the first general-purpose digital computer, the "Electronic Numerical Integrator And Calculator" (ENIAC). Used for artillery table and nuclear detonation calculation and unveiled after the war. Programmed by hard-wiring circuits.</a:t>
            </a:r>
          </a:p>
        </p:txBody>
      </p:sp>
    </p:spTree>
    <p:extLst>
      <p:ext uri="{BB962C8B-B14F-4D97-AF65-F5344CB8AC3E}">
        <p14:creationId xmlns:p14="http://schemas.microsoft.com/office/powerpoint/2010/main" val="18563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A813-1C17-6E95-A23E-C6D43F031387}"/>
              </a:ext>
            </a:extLst>
          </p:cNvPr>
          <p:cNvSpPr>
            <a:spLocks noGrp="1"/>
          </p:cNvSpPr>
          <p:nvPr>
            <p:ph type="title"/>
          </p:nvPr>
        </p:nvSpPr>
        <p:spPr/>
        <p:txBody>
          <a:bodyPr/>
          <a:lstStyle/>
          <a:p>
            <a:r>
              <a:rPr lang="en-US">
                <a:cs typeface="Calibri Light"/>
              </a:rPr>
              <a:t>Invention of software – Post-war conditions</a:t>
            </a:r>
            <a:endParaRPr lang="en-US"/>
          </a:p>
        </p:txBody>
      </p:sp>
      <p:sp>
        <p:nvSpPr>
          <p:cNvPr id="3" name="Content Placeholder 2">
            <a:extLst>
              <a:ext uri="{FF2B5EF4-FFF2-40B4-BE49-F238E27FC236}">
                <a16:creationId xmlns:a16="http://schemas.microsoft.com/office/drawing/2014/main" id="{D7C455FB-03E4-E26E-D33A-48F29A12B306}"/>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Electronic machines had progressed from vacuum tubes operating in a "pressure" model, to cathode ray tubes with directed electron motion, to controlled "bunching" of electrons for signaling.</a:t>
            </a:r>
          </a:p>
          <a:p>
            <a:r>
              <a:rPr lang="en-US" dirty="0">
                <a:cs typeface="Calibri"/>
              </a:rPr>
              <a:t>Claude Shannon of Bell Laboratories had developed information theory to a point where logical circuits could function indefinitely even on unreliable hardware using the concept of a </a:t>
            </a:r>
            <a:r>
              <a:rPr lang="en-US" i="1" dirty="0">
                <a:cs typeface="Calibri"/>
              </a:rPr>
              <a:t>bit</a:t>
            </a:r>
            <a:r>
              <a:rPr lang="en-US" dirty="0">
                <a:cs typeface="Calibri"/>
              </a:rPr>
              <a:t> of data.</a:t>
            </a:r>
            <a:endParaRPr lang="en-US" dirty="0">
              <a:ea typeface="Calibri"/>
              <a:cs typeface="Calibri"/>
            </a:endParaRPr>
          </a:p>
          <a:p>
            <a:r>
              <a:rPr lang="en-US" dirty="0">
                <a:ea typeface="+mn-lt"/>
                <a:cs typeface="+mn-lt"/>
              </a:rPr>
              <a:t>Dynamic memory in the form of self-punching tape or acoustic signals in a dense medium had been successfully implemented. Notably these did not allow random access and performed </a:t>
            </a:r>
            <a:r>
              <a:rPr lang="en-US" i="1" dirty="0">
                <a:ea typeface="+mn-lt"/>
                <a:cs typeface="+mn-lt"/>
              </a:rPr>
              <a:t>very </a:t>
            </a:r>
            <a:r>
              <a:rPr lang="en-US" dirty="0">
                <a:ea typeface="+mn-lt"/>
                <a:cs typeface="+mn-lt"/>
              </a:rPr>
              <a:t>slowly.</a:t>
            </a:r>
          </a:p>
          <a:p>
            <a:r>
              <a:rPr lang="en-US" dirty="0">
                <a:cs typeface="Calibri"/>
              </a:rPr>
              <a:t>After WWII, military funding and Von Neumann's expertise was available for technological projects.</a:t>
            </a:r>
            <a:endParaRPr lang="en-US" dirty="0">
              <a:ea typeface="Calibri"/>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53878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0E6-728E-9E01-83C8-4510469F5FDC}"/>
              </a:ext>
            </a:extLst>
          </p:cNvPr>
          <p:cNvSpPr>
            <a:spLocks noGrp="1"/>
          </p:cNvSpPr>
          <p:nvPr>
            <p:ph type="title"/>
          </p:nvPr>
        </p:nvSpPr>
        <p:spPr/>
        <p:txBody>
          <a:bodyPr/>
          <a:lstStyle/>
          <a:p>
            <a:r>
              <a:rPr lang="en-US">
                <a:cs typeface="Calibri Light"/>
              </a:rPr>
              <a:t>Invention of software – von Neumann model</a:t>
            </a:r>
            <a:endParaRPr lang="en-US"/>
          </a:p>
        </p:txBody>
      </p:sp>
      <p:sp>
        <p:nvSpPr>
          <p:cNvPr id="3" name="Content Placeholder 2">
            <a:extLst>
              <a:ext uri="{FF2B5EF4-FFF2-40B4-BE49-F238E27FC236}">
                <a16:creationId xmlns:a16="http://schemas.microsoft.com/office/drawing/2014/main" id="{A5BCA27D-F02B-6F45-DD4E-FADCE23DC75E}"/>
              </a:ext>
            </a:extLst>
          </p:cNvPr>
          <p:cNvSpPr>
            <a:spLocks noGrp="1"/>
          </p:cNvSpPr>
          <p:nvPr>
            <p:ph idx="1"/>
          </p:nvPr>
        </p:nvSpPr>
        <p:spPr/>
        <p:txBody>
          <a:bodyPr vert="horz" lIns="91440" tIns="45720" rIns="91440" bIns="45720" rtlCol="0" anchor="t">
            <a:noAutofit/>
          </a:bodyPr>
          <a:lstStyle/>
          <a:p>
            <a:r>
              <a:rPr lang="en-US">
                <a:cs typeface="Calibri"/>
              </a:rPr>
              <a:t>Von Neumann, Shannon, and Radio Corporation of America (RCA) engineers launched the Princeton IAS Electronic Computing Project. </a:t>
            </a:r>
            <a:endParaRPr lang="en-US">
              <a:ea typeface="+mn-lt"/>
              <a:cs typeface="+mn-lt"/>
            </a:endParaRPr>
          </a:p>
          <a:p>
            <a:r>
              <a:rPr lang="en-US">
                <a:cs typeface="Calibri"/>
              </a:rPr>
              <a:t>Von Neumann's vision was to realize Turing's principle of a Universal  Computation Machine. Theory meets practice.</a:t>
            </a:r>
            <a:endParaRPr lang="en-US">
              <a:ea typeface="Calibri"/>
              <a:cs typeface="Calibri"/>
            </a:endParaRPr>
          </a:p>
          <a:p>
            <a:r>
              <a:rPr lang="en-US">
                <a:cs typeface="Calibri"/>
              </a:rPr>
              <a:t>Functional components were defined to include hierarchical memory, a control unit, an arithmetic unit, and input/output channels. </a:t>
            </a:r>
            <a:endParaRPr lang="en-US">
              <a:ea typeface="+mn-lt"/>
              <a:cs typeface="+mn-lt"/>
            </a:endParaRPr>
          </a:p>
          <a:p>
            <a:r>
              <a:rPr lang="en-US">
                <a:cs typeface="Calibri"/>
              </a:rPr>
              <a:t>Hierarchical memory includes, at the least, a fast internal memory, a larger secondary memory, and an unbounded external storage (originally using stacks of punch cards). </a:t>
            </a:r>
            <a:endParaRPr lang="en-US">
              <a:ea typeface="+mn-lt"/>
              <a:cs typeface="+mn-lt"/>
            </a:endParaRPr>
          </a:p>
          <a:p>
            <a:r>
              <a:rPr lang="en-US" i="1">
                <a:cs typeface="Calibri"/>
              </a:rPr>
              <a:t>Memory stores program in the same manner as other data - software</a:t>
            </a:r>
            <a:endParaRPr lang="en-US" i="1">
              <a:ea typeface="+mn-lt"/>
              <a:cs typeface="+mn-lt"/>
            </a:endParaRPr>
          </a:p>
        </p:txBody>
      </p:sp>
    </p:spTree>
    <p:extLst>
      <p:ext uri="{BB962C8B-B14F-4D97-AF65-F5344CB8AC3E}">
        <p14:creationId xmlns:p14="http://schemas.microsoft.com/office/powerpoint/2010/main" val="33706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D391-4888-07BB-1B30-5163FBC15529}"/>
              </a:ext>
            </a:extLst>
          </p:cNvPr>
          <p:cNvSpPr>
            <a:spLocks noGrp="1"/>
          </p:cNvSpPr>
          <p:nvPr>
            <p:ph type="title"/>
          </p:nvPr>
        </p:nvSpPr>
        <p:spPr/>
        <p:txBody>
          <a:bodyPr/>
          <a:lstStyle/>
          <a:p>
            <a:r>
              <a:rPr lang="en-US">
                <a:cs typeface="Calibri Light"/>
              </a:rPr>
              <a:t>Invention of Software – First software</a:t>
            </a:r>
            <a:endParaRPr lang="en-US"/>
          </a:p>
        </p:txBody>
      </p:sp>
      <p:sp>
        <p:nvSpPr>
          <p:cNvPr id="3" name="Content Placeholder 2">
            <a:extLst>
              <a:ext uri="{FF2B5EF4-FFF2-40B4-BE49-F238E27FC236}">
                <a16:creationId xmlns:a16="http://schemas.microsoft.com/office/drawing/2014/main" id="{207B8FF7-0349-46F3-7F60-4E635B4834A0}"/>
              </a:ext>
            </a:extLst>
          </p:cNvPr>
          <p:cNvSpPr>
            <a:spLocks noGrp="1"/>
          </p:cNvSpPr>
          <p:nvPr>
            <p:ph idx="1"/>
          </p:nvPr>
        </p:nvSpPr>
        <p:spPr>
          <a:xfrm>
            <a:off x="838200" y="1825625"/>
            <a:ext cx="10515600" cy="4774671"/>
          </a:xfrm>
        </p:spPr>
        <p:txBody>
          <a:bodyPr vert="horz" lIns="91440" tIns="45720" rIns="91440" bIns="45720" rtlCol="0" anchor="t">
            <a:normAutofit lnSpcReduction="10000"/>
          </a:bodyPr>
          <a:lstStyle/>
          <a:p>
            <a:r>
              <a:rPr lang="en-US">
                <a:ea typeface="+mn-lt"/>
                <a:cs typeface="+mn-lt"/>
              </a:rPr>
              <a:t>Von Neumann design implemented in 1952 Mathematical Analyzer Numerical Integrator and Automatic Computer (MANIAC).</a:t>
            </a:r>
            <a:endParaRPr lang="en-US">
              <a:cs typeface="Calibri"/>
            </a:endParaRPr>
          </a:p>
          <a:p>
            <a:r>
              <a:rPr lang="en-US">
                <a:ea typeface="+mn-lt"/>
                <a:cs typeface="+mn-lt"/>
              </a:rPr>
              <a:t>Prototype system "Small-Scale Experimental Machine" (SSEM) built with test program by Tom Kilburn to find the largest factor of 262,144 (=2</a:t>
            </a:r>
            <a:r>
              <a:rPr lang="en-US" baseline="30000">
                <a:ea typeface="+mn-lt"/>
                <a:cs typeface="+mn-lt"/>
              </a:rPr>
              <a:t>18</a:t>
            </a:r>
            <a:r>
              <a:rPr lang="en-US">
                <a:ea typeface="+mn-lt"/>
                <a:cs typeface="+mn-lt"/>
              </a:rPr>
              <a:t>). Considered the first piece of software. </a:t>
            </a:r>
            <a:endParaRPr lang="en-US"/>
          </a:p>
          <a:p>
            <a:r>
              <a:rPr lang="en-US">
                <a:ea typeface="+mn-lt"/>
                <a:cs typeface="+mn-lt"/>
              </a:rPr>
              <a:t>John's wife Klári largely wrote the first "real" application, a Monte Carlo simulation (analysis technique by sampling a large number of data points) of neutrons in a hydrogen bomb. She was also an author on the first peaceful application: predicting weather. </a:t>
            </a:r>
            <a:endParaRPr lang="en-US">
              <a:cs typeface="Calibri"/>
            </a:endParaRPr>
          </a:p>
          <a:p>
            <a:r>
              <a:rPr lang="en-US">
                <a:ea typeface="+mn-lt"/>
                <a:cs typeface="+mn-lt"/>
              </a:rPr>
              <a:t>These were first executed in April 1948 by modifying the ENIAC to include MANIAC-style program storage while MANIAC was still under construction. </a:t>
            </a:r>
            <a:endParaRPr lang="en-US"/>
          </a:p>
        </p:txBody>
      </p:sp>
    </p:spTree>
    <p:extLst>
      <p:ext uri="{BB962C8B-B14F-4D97-AF65-F5344CB8AC3E}">
        <p14:creationId xmlns:p14="http://schemas.microsoft.com/office/powerpoint/2010/main" val="362855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D066-AD88-44B9-F500-A2219823AEDC}"/>
              </a:ext>
            </a:extLst>
          </p:cNvPr>
          <p:cNvSpPr>
            <a:spLocks noGrp="1"/>
          </p:cNvSpPr>
          <p:nvPr>
            <p:ph type="title"/>
          </p:nvPr>
        </p:nvSpPr>
        <p:spPr/>
        <p:txBody>
          <a:bodyPr/>
          <a:lstStyle/>
          <a:p>
            <a:r>
              <a:rPr lang="en-US">
                <a:ea typeface="Calibri Light"/>
                <a:cs typeface="Calibri Light"/>
              </a:rPr>
              <a:t>Invention of software – Key players recap</a:t>
            </a:r>
            <a:endParaRPr lang="en-US"/>
          </a:p>
        </p:txBody>
      </p:sp>
      <p:sp>
        <p:nvSpPr>
          <p:cNvPr id="3" name="Content Placeholder 2">
            <a:extLst>
              <a:ext uri="{FF2B5EF4-FFF2-40B4-BE49-F238E27FC236}">
                <a16:creationId xmlns:a16="http://schemas.microsoft.com/office/drawing/2014/main" id="{F42604FD-3307-3BC4-BB2B-C54EE9D91447}"/>
              </a:ext>
            </a:extLst>
          </p:cNvPr>
          <p:cNvSpPr>
            <a:spLocks noGrp="1"/>
          </p:cNvSpPr>
          <p:nvPr>
            <p:ph idx="1"/>
          </p:nvPr>
        </p:nvSpPr>
        <p:spPr>
          <a:xfrm>
            <a:off x="838200" y="1825625"/>
            <a:ext cx="10515600" cy="4637088"/>
          </a:xfrm>
        </p:spPr>
        <p:txBody>
          <a:bodyPr vert="horz" lIns="91440" tIns="45720" rIns="91440" bIns="45720" rtlCol="0" anchor="t">
            <a:normAutofit/>
          </a:bodyPr>
          <a:lstStyle/>
          <a:p>
            <a:r>
              <a:rPr lang="en-US">
                <a:ea typeface="Calibri"/>
                <a:cs typeface="Calibri"/>
              </a:rPr>
              <a:t>Charles Babbage and Ada Lovelace credited for first program design</a:t>
            </a:r>
          </a:p>
          <a:p>
            <a:r>
              <a:rPr lang="en-US">
                <a:ea typeface="Calibri"/>
                <a:cs typeface="Calibri"/>
              </a:rPr>
              <a:t>Gottfried Leibniz, David Hilbert, Alonzo Church, Kurt G</a:t>
            </a:r>
            <a:r>
              <a:rPr lang="en-US">
                <a:ea typeface="+mn-lt"/>
                <a:cs typeface="+mn-lt"/>
              </a:rPr>
              <a:t>ödel, Claude Shannon (and others) developed mathematical/statistical foundations</a:t>
            </a:r>
            <a:endParaRPr lang="en-US">
              <a:ea typeface="+mn-lt"/>
              <a:cs typeface="Calibri"/>
            </a:endParaRPr>
          </a:p>
          <a:p>
            <a:r>
              <a:rPr lang="en-US">
                <a:ea typeface="Calibri"/>
                <a:cs typeface="Calibri"/>
              </a:rPr>
              <a:t>Church's student Alan Turing developed a formal theory of computing</a:t>
            </a:r>
            <a:endParaRPr lang="en-US"/>
          </a:p>
          <a:p>
            <a:r>
              <a:rPr lang="en-US">
                <a:ea typeface="Calibri"/>
                <a:cs typeface="Calibri"/>
              </a:rPr>
              <a:t>Electrical computing hardware developed for Allied artillery and corporate business processes in first half of 20th century.</a:t>
            </a:r>
          </a:p>
          <a:p>
            <a:r>
              <a:rPr lang="en-US">
                <a:ea typeface="Calibri"/>
                <a:cs typeface="Calibri"/>
              </a:rPr>
              <a:t>Hilbert's student John von Neumann applied Turing's theory to build a general-purpose digital computer following World War II.</a:t>
            </a:r>
          </a:p>
          <a:p>
            <a:r>
              <a:rPr lang="en-US">
                <a:ea typeface="Calibri"/>
                <a:cs typeface="Calibri"/>
              </a:rPr>
              <a:t>The von Neumann model, including program-as-data, persists to modern computing systems, and forms the basis for </a:t>
            </a:r>
            <a:r>
              <a:rPr lang="en-US" i="1">
                <a:ea typeface="Calibri"/>
                <a:cs typeface="Calibri"/>
              </a:rPr>
              <a:t>software</a:t>
            </a:r>
            <a:r>
              <a:rPr lang="en-US">
                <a:ea typeface="Calibri"/>
                <a:cs typeface="Calibri"/>
              </a:rPr>
              <a:t>.</a:t>
            </a:r>
          </a:p>
          <a:p>
            <a:endParaRPr lang="en-US">
              <a:ea typeface="Calibri"/>
              <a:cs typeface="Calibri"/>
            </a:endParaRPr>
          </a:p>
        </p:txBody>
      </p:sp>
    </p:spTree>
    <p:extLst>
      <p:ext uri="{BB962C8B-B14F-4D97-AF65-F5344CB8AC3E}">
        <p14:creationId xmlns:p14="http://schemas.microsoft.com/office/powerpoint/2010/main" val="114831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1459-79B6-B55A-CEA7-6DC5AFD1E163}"/>
              </a:ext>
            </a:extLst>
          </p:cNvPr>
          <p:cNvSpPr>
            <a:spLocks noGrp="1"/>
          </p:cNvSpPr>
          <p:nvPr>
            <p:ph type="title"/>
          </p:nvPr>
        </p:nvSpPr>
        <p:spPr/>
        <p:txBody>
          <a:bodyPr/>
          <a:lstStyle/>
          <a:p>
            <a:r>
              <a:rPr lang="en-US">
                <a:cs typeface="Calibri Light"/>
              </a:rPr>
              <a:t>History of software - 1950s</a:t>
            </a:r>
            <a:endParaRPr lang="en-US"/>
          </a:p>
        </p:txBody>
      </p:sp>
      <p:sp>
        <p:nvSpPr>
          <p:cNvPr id="3" name="Content Placeholder 2">
            <a:extLst>
              <a:ext uri="{FF2B5EF4-FFF2-40B4-BE49-F238E27FC236}">
                <a16:creationId xmlns:a16="http://schemas.microsoft.com/office/drawing/2014/main" id="{65D99EFD-FDC6-721F-0788-C251CE4272AB}"/>
              </a:ext>
            </a:extLst>
          </p:cNvPr>
          <p:cNvSpPr>
            <a:spLocks noGrp="1"/>
          </p:cNvSpPr>
          <p:nvPr>
            <p:ph idx="1"/>
          </p:nvPr>
        </p:nvSpPr>
        <p:spPr/>
        <p:txBody>
          <a:bodyPr vert="horz" lIns="91440" tIns="45720" rIns="91440" bIns="45720" rtlCol="0" anchor="t">
            <a:normAutofit/>
          </a:bodyPr>
          <a:lstStyle/>
          <a:p>
            <a:r>
              <a:rPr lang="en-US" dirty="0">
                <a:cs typeface="Calibri"/>
              </a:rPr>
              <a:t>Most applications are still built on custom, single-purpose hardware</a:t>
            </a:r>
          </a:p>
          <a:p>
            <a:r>
              <a:rPr lang="en-US" dirty="0">
                <a:cs typeface="Calibri"/>
              </a:rPr>
              <a:t>Most stored-program software is for scientific and military simulation.</a:t>
            </a:r>
          </a:p>
          <a:p>
            <a:r>
              <a:rPr lang="en-US" dirty="0">
                <a:cs typeface="Calibri"/>
              </a:rPr>
              <a:t>By 1952, tic-tac-toe and checkers software had been implemented on multiple systems. Rudimentary pool and tennis by 1958.</a:t>
            </a:r>
          </a:p>
          <a:p>
            <a:r>
              <a:rPr lang="en-US" dirty="0">
                <a:cs typeface="Calibri"/>
              </a:rPr>
              <a:t>First chess AI to beat a human written for MANIAC in 1956.</a:t>
            </a:r>
          </a:p>
          <a:p>
            <a:r>
              <a:rPr lang="en-US" dirty="0">
                <a:cs typeface="Calibri"/>
              </a:rPr>
              <a:t>First recreational puzzle-solving engine, for </a:t>
            </a:r>
            <a:r>
              <a:rPr lang="en-US" i="1" dirty="0">
                <a:cs typeface="Calibri"/>
              </a:rPr>
              <a:t>Polyominoes </a:t>
            </a:r>
            <a:r>
              <a:rPr lang="en-US" dirty="0">
                <a:cs typeface="Calibri"/>
              </a:rPr>
              <a:t>(similar to Tetris)</a:t>
            </a:r>
            <a:r>
              <a:rPr lang="en-US" i="1" dirty="0">
                <a:cs typeface="Calibri"/>
              </a:rPr>
              <a:t>, </a:t>
            </a:r>
            <a:r>
              <a:rPr lang="en-US" dirty="0">
                <a:cs typeface="Calibri"/>
              </a:rPr>
              <a:t>in 1958, written for MANIAC by Dana Scott.</a:t>
            </a:r>
          </a:p>
          <a:p>
            <a:r>
              <a:rPr lang="en-US" dirty="0">
                <a:cs typeface="Calibri"/>
              </a:rPr>
              <a:t>First modern programming language and compiler, FORTRAN, by John Backus at IBM in 1957. Supported on virtually all systems by 1963.</a:t>
            </a:r>
          </a:p>
        </p:txBody>
      </p:sp>
    </p:spTree>
    <p:extLst>
      <p:ext uri="{BB962C8B-B14F-4D97-AF65-F5344CB8AC3E}">
        <p14:creationId xmlns:p14="http://schemas.microsoft.com/office/powerpoint/2010/main" val="229487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925D-0194-4A26-29B3-7385ADAED581}"/>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8035818C-9EDB-E8D2-2425-8941B20346A5}"/>
              </a:ext>
            </a:extLst>
          </p:cNvPr>
          <p:cNvSpPr>
            <a:spLocks noGrp="1"/>
          </p:cNvSpPr>
          <p:nvPr>
            <p:ph idx="1"/>
          </p:nvPr>
        </p:nvSpPr>
        <p:spPr>
          <a:xfrm>
            <a:off x="838200" y="1825625"/>
            <a:ext cx="10515600" cy="5017440"/>
          </a:xfrm>
        </p:spPr>
        <p:txBody>
          <a:bodyPr vert="horz" lIns="91440" tIns="45720" rIns="91440" bIns="45720" rtlCol="0" anchor="t">
            <a:normAutofit fontScale="92500" lnSpcReduction="10000"/>
          </a:bodyPr>
          <a:lstStyle/>
          <a:p>
            <a:r>
              <a:rPr lang="en-US" dirty="0">
                <a:cs typeface="Calibri"/>
              </a:rPr>
              <a:t>Textbook is strongly encouraged.</a:t>
            </a:r>
            <a:endParaRPr lang="en-US" dirty="0"/>
          </a:p>
          <a:p>
            <a:pPr lvl="1"/>
            <a:r>
              <a:rPr lang="en-US" dirty="0">
                <a:cs typeface="Calibri"/>
              </a:rPr>
              <a:t>I </a:t>
            </a:r>
            <a:r>
              <a:rPr lang="en-US" i="1" dirty="0">
                <a:cs typeface="Calibri"/>
              </a:rPr>
              <a:t>will </a:t>
            </a:r>
            <a:r>
              <a:rPr lang="en-US" dirty="0">
                <a:cs typeface="Calibri"/>
              </a:rPr>
              <a:t>use questions from the book.</a:t>
            </a:r>
          </a:p>
          <a:p>
            <a:pPr lvl="1"/>
            <a:r>
              <a:rPr lang="en-US" dirty="0">
                <a:cs typeface="Calibri"/>
              </a:rPr>
              <a:t>You can get points back for anything marked wrong if you can defend your answer based on the book.</a:t>
            </a:r>
          </a:p>
          <a:p>
            <a:pPr lvl="1"/>
            <a:r>
              <a:rPr lang="en-US" dirty="0">
                <a:cs typeface="Calibri"/>
              </a:rPr>
              <a:t>It's likely to be one of the most relevant books to your early career.</a:t>
            </a:r>
          </a:p>
          <a:p>
            <a:r>
              <a:rPr lang="en-US" dirty="0">
                <a:cs typeface="Calibri"/>
              </a:rPr>
              <a:t>Unannounced quizzes may occur, but will usually be announced.</a:t>
            </a:r>
          </a:p>
          <a:p>
            <a:r>
              <a:rPr lang="en-US" dirty="0">
                <a:cs typeface="Calibri"/>
              </a:rPr>
              <a:t>"How often do you run into a problem you don't know how to solve?"</a:t>
            </a:r>
          </a:p>
          <a:p>
            <a:pPr lvl="1"/>
            <a:r>
              <a:rPr lang="en-US" dirty="0">
                <a:cs typeface="Calibri"/>
              </a:rPr>
              <a:t>At least a couple times a week. This is the great thing about teams, and the Internet!</a:t>
            </a:r>
          </a:p>
          <a:p>
            <a:r>
              <a:rPr lang="en-US" dirty="0">
                <a:cs typeface="Calibri"/>
              </a:rPr>
              <a:t>Mac vs Windows for class?</a:t>
            </a:r>
          </a:p>
          <a:p>
            <a:pPr lvl="1"/>
            <a:r>
              <a:rPr lang="en-US" dirty="0">
                <a:cs typeface="Calibri"/>
              </a:rPr>
              <a:t>C, C++, Python: Mac (or Linux). C#, SQL, web: Windows. Java: tossup, lean Windows.</a:t>
            </a:r>
          </a:p>
          <a:p>
            <a:r>
              <a:rPr lang="en-US" dirty="0">
                <a:cs typeface="Calibri"/>
              </a:rPr>
              <a:t>What are the main fields for local companies?</a:t>
            </a:r>
          </a:p>
          <a:p>
            <a:pPr lvl="1"/>
            <a:r>
              <a:rPr lang="en-US" dirty="0">
                <a:cs typeface="Calibri"/>
              </a:rPr>
              <a:t>Insurance (Progressive), Healthcare (CC), Business software (Hyland), Banking (Key), General (First Energy, Goodyear, Sherwin Williams, Joann Fabrics, </a:t>
            </a:r>
            <a:r>
              <a:rPr lang="en-US" dirty="0" err="1">
                <a:cs typeface="Calibri"/>
              </a:rPr>
              <a:t>Smuckers</a:t>
            </a:r>
            <a:r>
              <a:rPr lang="en-US" dirty="0">
                <a:cs typeface="Calibri"/>
              </a:rPr>
              <a:t>) I.M.E.</a:t>
            </a:r>
          </a:p>
          <a:p>
            <a:endParaRPr lang="en-US" dirty="0">
              <a:cs typeface="Calibri"/>
            </a:endParaRPr>
          </a:p>
        </p:txBody>
      </p:sp>
    </p:spTree>
    <p:extLst>
      <p:ext uri="{BB962C8B-B14F-4D97-AF65-F5344CB8AC3E}">
        <p14:creationId xmlns:p14="http://schemas.microsoft.com/office/powerpoint/2010/main" val="117467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9479-2F48-370F-F34E-E5A8CA10797A}"/>
              </a:ext>
            </a:extLst>
          </p:cNvPr>
          <p:cNvSpPr>
            <a:spLocks noGrp="1"/>
          </p:cNvSpPr>
          <p:nvPr>
            <p:ph type="title"/>
          </p:nvPr>
        </p:nvSpPr>
        <p:spPr/>
        <p:txBody>
          <a:bodyPr/>
          <a:lstStyle/>
          <a:p>
            <a:r>
              <a:rPr lang="en-US">
                <a:cs typeface="Calibri Light"/>
              </a:rPr>
              <a:t>History of software – 1960s</a:t>
            </a:r>
            <a:endParaRPr lang="en-US"/>
          </a:p>
        </p:txBody>
      </p:sp>
      <p:sp>
        <p:nvSpPr>
          <p:cNvPr id="3" name="Content Placeholder 2">
            <a:extLst>
              <a:ext uri="{FF2B5EF4-FFF2-40B4-BE49-F238E27FC236}">
                <a16:creationId xmlns:a16="http://schemas.microsoft.com/office/drawing/2014/main" id="{34C52027-3D04-283A-3ADF-EA6C866E3949}"/>
              </a:ext>
            </a:extLst>
          </p:cNvPr>
          <p:cNvSpPr>
            <a:spLocks noGrp="1"/>
          </p:cNvSpPr>
          <p:nvPr>
            <p:ph idx="1"/>
          </p:nvPr>
        </p:nvSpPr>
        <p:spPr>
          <a:xfrm>
            <a:off x="838200" y="1825625"/>
            <a:ext cx="10515600" cy="4510088"/>
          </a:xfrm>
        </p:spPr>
        <p:txBody>
          <a:bodyPr vert="horz" lIns="91440" tIns="45720" rIns="91440" bIns="45720" rtlCol="0" anchor="t">
            <a:normAutofit/>
          </a:bodyPr>
          <a:lstStyle/>
          <a:p>
            <a:r>
              <a:rPr lang="en-US" dirty="0">
                <a:cs typeface="Calibri"/>
              </a:rPr>
              <a:t>Additional programming languages like COBOL and ALGOL.</a:t>
            </a:r>
          </a:p>
          <a:p>
            <a:r>
              <a:rPr lang="en-US" dirty="0">
                <a:cs typeface="Calibri"/>
              </a:rPr>
              <a:t>First Turing Award in 1966 goes to Alan Perlis for programming techniques and compilers.</a:t>
            </a:r>
          </a:p>
          <a:p>
            <a:r>
              <a:rPr lang="en-US" dirty="0">
                <a:cs typeface="Calibri"/>
              </a:rPr>
              <a:t>First textbooks on software programming and programming languages, and first departments/colleges of computer science begin to train professional software developers.</a:t>
            </a:r>
          </a:p>
          <a:p>
            <a:r>
              <a:rPr lang="en-US" dirty="0">
                <a:cs typeface="Calibri"/>
              </a:rPr>
              <a:t>Apollo program leads to first computer made entirely of silicon integrated circuits and brings software to public consciousness. </a:t>
            </a:r>
          </a:p>
          <a:p>
            <a:r>
              <a:rPr lang="en-US" dirty="0">
                <a:cs typeface="Calibri"/>
              </a:rPr>
              <a:t>Term "Software Engineering" coined by Margaret Hamilton on Apollo program and established as a professional discipline.</a:t>
            </a:r>
            <a:endParaRPr lang="en-US"/>
          </a:p>
        </p:txBody>
      </p:sp>
    </p:spTree>
    <p:extLst>
      <p:ext uri="{BB962C8B-B14F-4D97-AF65-F5344CB8AC3E}">
        <p14:creationId xmlns:p14="http://schemas.microsoft.com/office/powerpoint/2010/main" val="202244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51C2-A82E-B72E-2BA2-6E1615E76AE8}"/>
              </a:ext>
            </a:extLst>
          </p:cNvPr>
          <p:cNvSpPr>
            <a:spLocks noGrp="1"/>
          </p:cNvSpPr>
          <p:nvPr>
            <p:ph type="title"/>
          </p:nvPr>
        </p:nvSpPr>
        <p:spPr/>
        <p:txBody>
          <a:bodyPr/>
          <a:lstStyle/>
          <a:p>
            <a:r>
              <a:rPr lang="en-US">
                <a:cs typeface="Calibri Light"/>
              </a:rPr>
              <a:t>History of software – 1970s</a:t>
            </a:r>
            <a:endParaRPr lang="en-US"/>
          </a:p>
        </p:txBody>
      </p:sp>
      <p:sp>
        <p:nvSpPr>
          <p:cNvPr id="3" name="Content Placeholder 2">
            <a:extLst>
              <a:ext uri="{FF2B5EF4-FFF2-40B4-BE49-F238E27FC236}">
                <a16:creationId xmlns:a16="http://schemas.microsoft.com/office/drawing/2014/main" id="{D77D620F-2FAE-4D95-4BDB-575F2D6CC84B}"/>
              </a:ext>
            </a:extLst>
          </p:cNvPr>
          <p:cNvSpPr>
            <a:spLocks noGrp="1"/>
          </p:cNvSpPr>
          <p:nvPr>
            <p:ph idx="1"/>
          </p:nvPr>
        </p:nvSpPr>
        <p:spPr>
          <a:xfrm>
            <a:off x="838200" y="1825625"/>
            <a:ext cx="10515600" cy="4922838"/>
          </a:xfrm>
        </p:spPr>
        <p:txBody>
          <a:bodyPr vert="horz" lIns="91440" tIns="45720" rIns="91440" bIns="45720" rtlCol="0" anchor="t">
            <a:normAutofit/>
          </a:bodyPr>
          <a:lstStyle/>
          <a:p>
            <a:r>
              <a:rPr lang="en-US">
                <a:ea typeface="+mn-lt"/>
                <a:cs typeface="+mn-lt"/>
              </a:rPr>
              <a:t>Standalone software packaged and sold to consumers without involvement of hardware vendors. Companies specifically in the business of producing software.</a:t>
            </a:r>
            <a:endParaRPr lang="en-US">
              <a:cs typeface="Calibri"/>
            </a:endParaRPr>
          </a:p>
          <a:p>
            <a:r>
              <a:rPr lang="en-US">
                <a:cs typeface="Calibri"/>
              </a:rPr>
              <a:t>Applications typically cost over $50k (about $250k in 2022 dollars).</a:t>
            </a:r>
          </a:p>
          <a:p>
            <a:r>
              <a:rPr lang="en-US">
                <a:cs typeface="Calibri"/>
              </a:rPr>
              <a:t>First legal cases on software ownership and licensing.</a:t>
            </a:r>
          </a:p>
          <a:p>
            <a:r>
              <a:rPr lang="en-US">
                <a:cs typeface="Calibri"/>
              </a:rPr>
              <a:t>C programming language and UNIX OS released.</a:t>
            </a:r>
          </a:p>
          <a:p>
            <a:r>
              <a:rPr lang="en-US">
                <a:cs typeface="Calibri"/>
              </a:rPr>
              <a:t>First open-source software still in current use, such as </a:t>
            </a:r>
            <a:r>
              <a:rPr lang="en-US" err="1">
                <a:cs typeface="Calibri"/>
              </a:rPr>
              <a:t>TeX</a:t>
            </a:r>
            <a:r>
              <a:rPr lang="en-US">
                <a:cs typeface="Calibri"/>
              </a:rPr>
              <a:t> typesetter.</a:t>
            </a:r>
          </a:p>
          <a:p>
            <a:r>
              <a:rPr lang="en-US">
                <a:cs typeface="Calibri"/>
              </a:rPr>
              <a:t>Apple II released to mass market with color graphics &amp; spreadsheets.</a:t>
            </a:r>
          </a:p>
          <a:p>
            <a:r>
              <a:rPr lang="en-US">
                <a:cs typeface="Calibri"/>
              </a:rPr>
              <a:t>Network protocols and global computer networks created (notably ARPANET, sponsored by US DoD), now grown to the modern Internet.</a:t>
            </a:r>
            <a:endParaRPr lang="en-US"/>
          </a:p>
          <a:p>
            <a:endParaRPr lang="en-US">
              <a:cs typeface="Calibri"/>
            </a:endParaRPr>
          </a:p>
        </p:txBody>
      </p:sp>
    </p:spTree>
    <p:extLst>
      <p:ext uri="{BB962C8B-B14F-4D97-AF65-F5344CB8AC3E}">
        <p14:creationId xmlns:p14="http://schemas.microsoft.com/office/powerpoint/2010/main" val="63399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503E-FEF1-7BE8-1296-762CDEC4B781}"/>
              </a:ext>
            </a:extLst>
          </p:cNvPr>
          <p:cNvSpPr>
            <a:spLocks noGrp="1"/>
          </p:cNvSpPr>
          <p:nvPr>
            <p:ph type="title"/>
          </p:nvPr>
        </p:nvSpPr>
        <p:spPr/>
        <p:txBody>
          <a:bodyPr/>
          <a:lstStyle/>
          <a:p>
            <a:r>
              <a:rPr lang="en-US">
                <a:ea typeface="+mj-lt"/>
                <a:cs typeface="+mj-lt"/>
              </a:rPr>
              <a:t>History of software – 1980s</a:t>
            </a:r>
          </a:p>
        </p:txBody>
      </p:sp>
      <p:sp>
        <p:nvSpPr>
          <p:cNvPr id="3" name="Content Placeholder 2">
            <a:extLst>
              <a:ext uri="{FF2B5EF4-FFF2-40B4-BE49-F238E27FC236}">
                <a16:creationId xmlns:a16="http://schemas.microsoft.com/office/drawing/2014/main" id="{3B379C2F-0E12-B351-0D5B-FBE75B4463B5}"/>
              </a:ext>
            </a:extLst>
          </p:cNvPr>
          <p:cNvSpPr>
            <a:spLocks noGrp="1"/>
          </p:cNvSpPr>
          <p:nvPr>
            <p:ph idx="1"/>
          </p:nvPr>
        </p:nvSpPr>
        <p:spPr/>
        <p:txBody>
          <a:bodyPr vert="horz" lIns="91440" tIns="45720" rIns="91440" bIns="45720" rtlCol="0" anchor="t">
            <a:normAutofit lnSpcReduction="10000"/>
          </a:bodyPr>
          <a:lstStyle/>
          <a:p>
            <a:r>
              <a:rPr lang="en-US" dirty="0">
                <a:cs typeface="Calibri"/>
              </a:rPr>
              <a:t>Mass market hardware e.g. IBM Personal Computer &amp; Commodore 64</a:t>
            </a:r>
            <a:endParaRPr lang="en-US" dirty="0">
              <a:ea typeface="Calibri"/>
              <a:cs typeface="Calibri"/>
            </a:endParaRPr>
          </a:p>
          <a:p>
            <a:r>
              <a:rPr lang="en-US" dirty="0">
                <a:cs typeface="Calibri"/>
              </a:rPr>
              <a:t>Mass market software, with applications down to $50.</a:t>
            </a:r>
            <a:endParaRPr lang="en-US" dirty="0">
              <a:ea typeface="Calibri"/>
              <a:cs typeface="Calibri"/>
            </a:endParaRPr>
          </a:p>
          <a:p>
            <a:r>
              <a:rPr lang="en-US" dirty="0">
                <a:ea typeface="+mn-lt"/>
                <a:cs typeface="+mn-lt"/>
              </a:rPr>
              <a:t>Software consistently distributed in digital form rather than print.</a:t>
            </a:r>
          </a:p>
          <a:p>
            <a:r>
              <a:rPr lang="en-US" dirty="0">
                <a:ea typeface="+mn-lt"/>
                <a:cs typeface="+mn-lt"/>
              </a:rPr>
              <a:t>Rise of Microsoft with BASIC language and then Windows OS.</a:t>
            </a:r>
          </a:p>
          <a:p>
            <a:r>
              <a:rPr lang="en-US" dirty="0">
                <a:cs typeface="Calibri"/>
              </a:rPr>
              <a:t>Popularization of arcades and second/third-generation gaming consoles including Nintendo Entertainment System and Game Boy.</a:t>
            </a:r>
            <a:endParaRPr lang="en-US" dirty="0">
              <a:ea typeface="Calibri" panose="020F0502020204030204"/>
              <a:cs typeface="Calibri"/>
            </a:endParaRPr>
          </a:p>
          <a:p>
            <a:r>
              <a:rPr lang="en-US" dirty="0">
                <a:cs typeface="Calibri"/>
              </a:rPr>
              <a:t>Many modern software products including Office, GNU, AutoCAD</a:t>
            </a:r>
            <a:endParaRPr lang="en-US" dirty="0">
              <a:ea typeface="Calibri" panose="020F0502020204030204"/>
              <a:cs typeface="Calibri"/>
            </a:endParaRPr>
          </a:p>
          <a:p>
            <a:r>
              <a:rPr lang="en-US" dirty="0">
                <a:cs typeface="Calibri"/>
              </a:rPr>
              <a:t>World Wide Web, Domain Name System, Internet Service Providers.</a:t>
            </a:r>
            <a:endParaRPr lang="en-US" dirty="0">
              <a:ea typeface="Calibri" panose="020F0502020204030204"/>
              <a:cs typeface="Calibri"/>
            </a:endParaRPr>
          </a:p>
          <a:p>
            <a:r>
              <a:rPr lang="en-US" dirty="0">
                <a:cs typeface="Calibri"/>
              </a:rPr>
              <a:t>First college students who never experienced a pre-software world.</a:t>
            </a:r>
            <a:endParaRPr lang="en-US" dirty="0">
              <a:ea typeface="Calibri" panose="020F0502020204030204"/>
              <a:cs typeface="Calibri"/>
            </a:endParaRPr>
          </a:p>
        </p:txBody>
      </p:sp>
    </p:spTree>
    <p:extLst>
      <p:ext uri="{BB962C8B-B14F-4D97-AF65-F5344CB8AC3E}">
        <p14:creationId xmlns:p14="http://schemas.microsoft.com/office/powerpoint/2010/main" val="784375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3254-3A51-F3C6-7D95-4C53E024325C}"/>
              </a:ext>
            </a:extLst>
          </p:cNvPr>
          <p:cNvSpPr>
            <a:spLocks noGrp="1"/>
          </p:cNvSpPr>
          <p:nvPr>
            <p:ph type="title"/>
          </p:nvPr>
        </p:nvSpPr>
        <p:spPr/>
        <p:txBody>
          <a:bodyPr/>
          <a:lstStyle/>
          <a:p>
            <a:r>
              <a:rPr lang="en-US">
                <a:cs typeface="Calibri Light"/>
              </a:rPr>
              <a:t>History of software - 1990s</a:t>
            </a:r>
            <a:endParaRPr lang="en-US"/>
          </a:p>
        </p:txBody>
      </p:sp>
      <p:sp>
        <p:nvSpPr>
          <p:cNvPr id="3" name="Content Placeholder 2">
            <a:extLst>
              <a:ext uri="{FF2B5EF4-FFF2-40B4-BE49-F238E27FC236}">
                <a16:creationId xmlns:a16="http://schemas.microsoft.com/office/drawing/2014/main" id="{28941978-F41F-BE27-7011-25D24C7D3DB1}"/>
              </a:ext>
            </a:extLst>
          </p:cNvPr>
          <p:cNvSpPr>
            <a:spLocks noGrp="1"/>
          </p:cNvSpPr>
          <p:nvPr>
            <p:ph idx="1"/>
          </p:nvPr>
        </p:nvSpPr>
        <p:spPr/>
        <p:txBody>
          <a:bodyPr vert="horz" lIns="91440" tIns="45720" rIns="91440" bIns="45720" rtlCol="0" anchor="t">
            <a:normAutofit lnSpcReduction="10000"/>
          </a:bodyPr>
          <a:lstStyle/>
          <a:p>
            <a:r>
              <a:rPr lang="en-US" dirty="0">
                <a:cs typeface="Calibri"/>
              </a:rPr>
              <a:t>HTTP, HTML, JavaScript, </a:t>
            </a:r>
            <a:r>
              <a:rPr lang="en-US" dirty="0" err="1">
                <a:cs typeface="Calibri"/>
              </a:rPr>
              <a:t>WiFi</a:t>
            </a:r>
            <a:r>
              <a:rPr lang="en-US" dirty="0">
                <a:cs typeface="Calibri"/>
              </a:rPr>
              <a:t>, browsers, search engines, and mass adoption of Internet connectivity. 5% of world has access by 1999. Enables online software sales and downloads as well as webapps.</a:t>
            </a:r>
            <a:endParaRPr lang="en-US" dirty="0">
              <a:ea typeface="Calibri"/>
              <a:cs typeface="Calibri"/>
            </a:endParaRPr>
          </a:p>
          <a:p>
            <a:r>
              <a:rPr lang="en-US" dirty="0">
                <a:cs typeface="Calibri"/>
              </a:rPr>
              <a:t>Visual Studio, Python, Java, rise of Object-Oriented Programming.</a:t>
            </a:r>
            <a:endParaRPr lang="en-US" dirty="0">
              <a:ea typeface="Calibri"/>
              <a:cs typeface="Calibri"/>
            </a:endParaRPr>
          </a:p>
          <a:p>
            <a:r>
              <a:rPr lang="en-US" dirty="0">
                <a:cs typeface="Calibri"/>
              </a:rPr>
              <a:t>3-D graphics and games (e.g. Doom) and computer animation.</a:t>
            </a:r>
            <a:endParaRPr lang="en-US" dirty="0"/>
          </a:p>
          <a:p>
            <a:r>
              <a:rPr lang="en-US" dirty="0">
                <a:ea typeface="+mn-lt"/>
                <a:cs typeface="+mn-lt"/>
              </a:rPr>
              <a:t>AI software developed to the point that IBM's Deep Blue beats world champion Gary Kasparov in chess.</a:t>
            </a:r>
          </a:p>
          <a:p>
            <a:r>
              <a:rPr lang="en-US" dirty="0">
                <a:cs typeface="Calibri"/>
              </a:rPr>
              <a:t>First degrees in software engineering (rather than computer science).</a:t>
            </a:r>
            <a:endParaRPr lang="en-US" dirty="0">
              <a:ea typeface="Calibri"/>
              <a:cs typeface="Calibri"/>
            </a:endParaRPr>
          </a:p>
          <a:p>
            <a:r>
              <a:rPr lang="en-US" dirty="0">
                <a:cs typeface="Calibri"/>
              </a:rPr>
              <a:t>Software inspires cyberpunk literary genre.</a:t>
            </a:r>
            <a:endParaRPr lang="en-US" dirty="0">
              <a:ea typeface="Calibri"/>
              <a:cs typeface="Calibri"/>
            </a:endParaRPr>
          </a:p>
          <a:p>
            <a:r>
              <a:rPr lang="en-US" dirty="0">
                <a:ea typeface="Calibri"/>
                <a:cs typeface="Calibri"/>
              </a:rPr>
              <a:t>Unified process model and unified modelling language developed.</a:t>
            </a:r>
          </a:p>
        </p:txBody>
      </p:sp>
    </p:spTree>
    <p:extLst>
      <p:ext uri="{BB962C8B-B14F-4D97-AF65-F5344CB8AC3E}">
        <p14:creationId xmlns:p14="http://schemas.microsoft.com/office/powerpoint/2010/main" val="332110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F88E-3EF4-39F9-3F88-0D1BC65FEE36}"/>
              </a:ext>
            </a:extLst>
          </p:cNvPr>
          <p:cNvSpPr>
            <a:spLocks noGrp="1"/>
          </p:cNvSpPr>
          <p:nvPr>
            <p:ph type="title"/>
          </p:nvPr>
        </p:nvSpPr>
        <p:spPr/>
        <p:txBody>
          <a:bodyPr/>
          <a:lstStyle/>
          <a:p>
            <a:r>
              <a:rPr lang="en-US">
                <a:cs typeface="Calibri Light"/>
              </a:rPr>
              <a:t>History of software – 21st century</a:t>
            </a:r>
            <a:endParaRPr lang="en-US"/>
          </a:p>
        </p:txBody>
      </p:sp>
      <p:sp>
        <p:nvSpPr>
          <p:cNvPr id="3" name="Content Placeholder 2">
            <a:extLst>
              <a:ext uri="{FF2B5EF4-FFF2-40B4-BE49-F238E27FC236}">
                <a16:creationId xmlns:a16="http://schemas.microsoft.com/office/drawing/2014/main" id="{C1AB35A2-A55F-29D5-FA3C-A83EA721DE91}"/>
              </a:ext>
            </a:extLst>
          </p:cNvPr>
          <p:cNvSpPr>
            <a:spLocks noGrp="1"/>
          </p:cNvSpPr>
          <p:nvPr>
            <p:ph idx="1"/>
          </p:nvPr>
        </p:nvSpPr>
        <p:spPr/>
        <p:txBody>
          <a:bodyPr vert="horz" lIns="91440" tIns="45720" rIns="91440" bIns="45720" rtlCol="0" anchor="t">
            <a:normAutofit lnSpcReduction="10000"/>
          </a:bodyPr>
          <a:lstStyle/>
          <a:p>
            <a:r>
              <a:rPr lang="en-US" dirty="0">
                <a:cs typeface="Calibri"/>
              </a:rPr>
              <a:t>Smartphones and portable devices create new software requirements</a:t>
            </a:r>
            <a:endParaRPr lang="en-US" dirty="0"/>
          </a:p>
          <a:p>
            <a:r>
              <a:rPr lang="en-US" dirty="0">
                <a:cs typeface="Calibri"/>
              </a:rPr>
              <a:t>Robotics proliferate with unique software requirements.</a:t>
            </a:r>
          </a:p>
          <a:p>
            <a:r>
              <a:rPr lang="en-US" dirty="0">
                <a:cs typeface="Calibri"/>
              </a:rPr>
              <a:t>Modern development and runtime environments and frameworks.</a:t>
            </a:r>
          </a:p>
          <a:p>
            <a:r>
              <a:rPr lang="en-US" dirty="0">
                <a:cs typeface="Calibri"/>
              </a:rPr>
              <a:t>Software-as-a-Service, Cloud computing and cloud-native applications</a:t>
            </a:r>
          </a:p>
          <a:p>
            <a:r>
              <a:rPr lang="en-US" dirty="0">
                <a:cs typeface="Calibri"/>
              </a:rPr>
              <a:t>Online gaming, social networking, &amp; chat software become common.</a:t>
            </a:r>
          </a:p>
          <a:p>
            <a:r>
              <a:rPr lang="en-US" dirty="0">
                <a:ea typeface="+mn-lt"/>
                <a:cs typeface="+mn-lt"/>
              </a:rPr>
              <a:t>Personal computer and Internet use breaks 90% in US.</a:t>
            </a:r>
          </a:p>
          <a:p>
            <a:r>
              <a:rPr lang="en-US" dirty="0">
                <a:cs typeface="Calibri"/>
              </a:rPr>
              <a:t>Wikipedia and Google allow users to access vast amounts of information through software applications.</a:t>
            </a:r>
          </a:p>
          <a:p>
            <a:r>
              <a:rPr lang="en-US" dirty="0">
                <a:cs typeface="Calibri"/>
              </a:rPr>
              <a:t>27 million professional software engineers today.</a:t>
            </a:r>
          </a:p>
        </p:txBody>
      </p:sp>
    </p:spTree>
    <p:extLst>
      <p:ext uri="{BB962C8B-B14F-4D97-AF65-F5344CB8AC3E}">
        <p14:creationId xmlns:p14="http://schemas.microsoft.com/office/powerpoint/2010/main" val="266115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1F13-F059-E0C9-1F22-28D389F1DD5B}"/>
              </a:ext>
            </a:extLst>
          </p:cNvPr>
          <p:cNvSpPr>
            <a:spLocks noGrp="1"/>
          </p:cNvSpPr>
          <p:nvPr>
            <p:ph type="title"/>
          </p:nvPr>
        </p:nvSpPr>
        <p:spPr/>
        <p:txBody>
          <a:bodyPr/>
          <a:lstStyle/>
          <a:p>
            <a:r>
              <a:rPr lang="en-US">
                <a:cs typeface="Calibri Light"/>
              </a:rPr>
              <a:t>Why is software </a:t>
            </a:r>
            <a:r>
              <a:rPr lang="en-US" i="1">
                <a:cs typeface="Calibri Light"/>
              </a:rPr>
              <a:t>important</a:t>
            </a:r>
            <a:r>
              <a:rPr lang="en-US">
                <a:cs typeface="Calibri Light"/>
              </a:rPr>
              <a:t>?</a:t>
            </a:r>
            <a:endParaRPr lang="en-US"/>
          </a:p>
        </p:txBody>
      </p:sp>
      <p:sp>
        <p:nvSpPr>
          <p:cNvPr id="3" name="Content Placeholder 2">
            <a:extLst>
              <a:ext uri="{FF2B5EF4-FFF2-40B4-BE49-F238E27FC236}">
                <a16:creationId xmlns:a16="http://schemas.microsoft.com/office/drawing/2014/main" id="{384909F6-3BFD-1369-7F80-841C7A7D2690}"/>
              </a:ext>
            </a:extLst>
          </p:cNvPr>
          <p:cNvSpPr>
            <a:spLocks noGrp="1"/>
          </p:cNvSpPr>
          <p:nvPr>
            <p:ph idx="1"/>
          </p:nvPr>
        </p:nvSpPr>
        <p:spPr>
          <a:xfrm>
            <a:off x="838200" y="1825625"/>
            <a:ext cx="10515600" cy="4746109"/>
          </a:xfrm>
        </p:spPr>
        <p:txBody>
          <a:bodyPr vert="horz" lIns="91440" tIns="45720" rIns="91440" bIns="45720" rtlCol="0" anchor="t">
            <a:normAutofit fontScale="92500"/>
          </a:bodyPr>
          <a:lstStyle/>
          <a:p>
            <a:r>
              <a:rPr lang="en-US">
                <a:cs typeface="Calibri"/>
              </a:rPr>
              <a:t>Every individual in the world benefits from software to some extent, and in the US the average person spends more than 8 hours a day using software.</a:t>
            </a:r>
            <a:endParaRPr lang="en-US"/>
          </a:p>
          <a:p>
            <a:r>
              <a:rPr lang="en-US">
                <a:cs typeface="Calibri"/>
              </a:rPr>
              <a:t>Allows individuals to perform tasks &amp; acquire info they otherwise couldn't</a:t>
            </a:r>
          </a:p>
          <a:p>
            <a:r>
              <a:rPr lang="en-US">
                <a:cs typeface="Calibri"/>
              </a:rPr>
              <a:t>Used in lifesaving equipment, e.g. medical, emergency response, military</a:t>
            </a:r>
            <a:endParaRPr lang="en-US">
              <a:ea typeface="Calibri"/>
              <a:cs typeface="Calibri"/>
            </a:endParaRPr>
          </a:p>
          <a:p>
            <a:r>
              <a:rPr lang="en-US">
                <a:ea typeface="Calibri"/>
                <a:cs typeface="Calibri"/>
              </a:rPr>
              <a:t>Provides endless entertainment, with 72% of US playing video games.</a:t>
            </a:r>
            <a:endParaRPr lang="en-US">
              <a:cs typeface="Calibri"/>
            </a:endParaRPr>
          </a:p>
          <a:p>
            <a:r>
              <a:rPr lang="en-US">
                <a:cs typeface="Calibri"/>
              </a:rPr>
              <a:t>Enables businesses to better compete in an open market.</a:t>
            </a:r>
            <a:endParaRPr lang="en-US">
              <a:ea typeface="Calibri"/>
              <a:cs typeface="Calibri"/>
            </a:endParaRPr>
          </a:p>
          <a:p>
            <a:r>
              <a:rPr lang="en-US">
                <a:ea typeface="+mn-lt"/>
                <a:cs typeface="+mn-lt"/>
              </a:rPr>
              <a:t>Contributes trillions of dollars to the economy (Internet alone &gt;$1 trillion)</a:t>
            </a:r>
          </a:p>
          <a:p>
            <a:r>
              <a:rPr lang="en-US">
                <a:cs typeface="Calibri"/>
              </a:rPr>
              <a:t>Easy to proliferate – single application can serve billions of users without mass production logistics or products wearing down. Allows large impact.</a:t>
            </a:r>
          </a:p>
          <a:p>
            <a:r>
              <a:rPr lang="en-US">
                <a:ea typeface="Calibri"/>
                <a:cs typeface="Calibri"/>
              </a:rPr>
              <a:t>Study of software structure provides insights to other areas of science.</a:t>
            </a:r>
          </a:p>
        </p:txBody>
      </p:sp>
    </p:spTree>
    <p:extLst>
      <p:ext uri="{BB962C8B-B14F-4D97-AF65-F5344CB8AC3E}">
        <p14:creationId xmlns:p14="http://schemas.microsoft.com/office/powerpoint/2010/main" val="1403727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7D8E-E408-97DF-81F6-6F4ADBC28734}"/>
              </a:ext>
            </a:extLst>
          </p:cNvPr>
          <p:cNvSpPr>
            <a:spLocks noGrp="1"/>
          </p:cNvSpPr>
          <p:nvPr>
            <p:ph type="title"/>
          </p:nvPr>
        </p:nvSpPr>
        <p:spPr/>
        <p:txBody>
          <a:bodyPr/>
          <a:lstStyle/>
          <a:p>
            <a:r>
              <a:rPr lang="en-US">
                <a:cs typeface="Calibri Light"/>
              </a:rPr>
              <a:t>What is software engineering?</a:t>
            </a:r>
            <a:endParaRPr lang="en-US"/>
          </a:p>
        </p:txBody>
      </p:sp>
      <p:sp>
        <p:nvSpPr>
          <p:cNvPr id="3" name="Content Placeholder 2">
            <a:extLst>
              <a:ext uri="{FF2B5EF4-FFF2-40B4-BE49-F238E27FC236}">
                <a16:creationId xmlns:a16="http://schemas.microsoft.com/office/drawing/2014/main" id="{281A2652-8552-2D9B-769F-1BCDB9B8D5F3}"/>
              </a:ext>
            </a:extLst>
          </p:cNvPr>
          <p:cNvSpPr>
            <a:spLocks noGrp="1"/>
          </p:cNvSpPr>
          <p:nvPr>
            <p:ph idx="1"/>
          </p:nvPr>
        </p:nvSpPr>
        <p:spPr/>
        <p:txBody>
          <a:bodyPr vert="horz" lIns="91440" tIns="45720" rIns="91440" bIns="45720" rtlCol="0" anchor="t">
            <a:normAutofit/>
          </a:bodyPr>
          <a:lstStyle/>
          <a:p>
            <a:r>
              <a:rPr lang="en-US">
                <a:cs typeface="Calibri"/>
              </a:rPr>
              <a:t>Engineering: </a:t>
            </a:r>
            <a:r>
              <a:rPr lang="en-US">
                <a:ea typeface="+mn-lt"/>
                <a:cs typeface="+mn-lt"/>
              </a:rPr>
              <a:t>The branch of science and technology concerned with the design, building, and use of engines, machines, and structures.</a:t>
            </a:r>
          </a:p>
          <a:p>
            <a:r>
              <a:rPr lang="en-US">
                <a:cs typeface="Calibri"/>
              </a:rPr>
              <a:t>Software engineering: "The application of a systematic, disciplined, quantifiable approach to the development, operation, and maintenance of software"</a:t>
            </a:r>
          </a:p>
          <a:p>
            <a:r>
              <a:rPr lang="en-US">
                <a:cs typeface="Calibri"/>
              </a:rPr>
              <a:t>"</a:t>
            </a:r>
            <a:r>
              <a:rPr lang="en-US">
                <a:ea typeface="+mn-lt"/>
                <a:cs typeface="+mn-lt"/>
              </a:rPr>
              <a:t>The practical application of scientific knowledge to the creative design and building of computer programs."</a:t>
            </a:r>
            <a:endParaRPr lang="en-US">
              <a:cs typeface="Calibri"/>
            </a:endParaRPr>
          </a:p>
        </p:txBody>
      </p:sp>
    </p:spTree>
    <p:extLst>
      <p:ext uri="{BB962C8B-B14F-4D97-AF65-F5344CB8AC3E}">
        <p14:creationId xmlns:p14="http://schemas.microsoft.com/office/powerpoint/2010/main" val="180027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E992-3D3D-B2A4-C71D-58021FA474B2}"/>
              </a:ext>
            </a:extLst>
          </p:cNvPr>
          <p:cNvSpPr>
            <a:spLocks noGrp="1"/>
          </p:cNvSpPr>
          <p:nvPr>
            <p:ph type="title"/>
          </p:nvPr>
        </p:nvSpPr>
        <p:spPr/>
        <p:txBody>
          <a:bodyPr/>
          <a:lstStyle/>
          <a:p>
            <a:r>
              <a:rPr lang="en-US">
                <a:cs typeface="Calibri Light"/>
              </a:rPr>
              <a:t>Why is software </a:t>
            </a:r>
            <a:r>
              <a:rPr lang="en-US" i="1">
                <a:cs typeface="Calibri Light"/>
              </a:rPr>
              <a:t>engineered?</a:t>
            </a:r>
            <a:endParaRPr lang="en-US"/>
          </a:p>
        </p:txBody>
      </p:sp>
      <p:sp>
        <p:nvSpPr>
          <p:cNvPr id="3" name="Content Placeholder 2">
            <a:extLst>
              <a:ext uri="{FF2B5EF4-FFF2-40B4-BE49-F238E27FC236}">
                <a16:creationId xmlns:a16="http://schemas.microsoft.com/office/drawing/2014/main" id="{11293BC0-15A5-3D72-4725-788D6F0D764D}"/>
              </a:ext>
            </a:extLst>
          </p:cNvPr>
          <p:cNvSpPr>
            <a:spLocks noGrp="1"/>
          </p:cNvSpPr>
          <p:nvPr>
            <p:ph idx="1"/>
          </p:nvPr>
        </p:nvSpPr>
        <p:spPr/>
        <p:txBody>
          <a:bodyPr vert="horz" lIns="91440" tIns="45720" rIns="91440" bIns="45720" rtlCol="0" anchor="t">
            <a:normAutofit/>
          </a:bodyPr>
          <a:lstStyle/>
          <a:p>
            <a:r>
              <a:rPr lang="en-US">
                <a:cs typeface="Calibri"/>
              </a:rPr>
              <a:t>The past 70 years of software development has led to identification of effective principles, techniques, and processes for software systems.</a:t>
            </a:r>
          </a:p>
          <a:p>
            <a:r>
              <a:rPr lang="en-US">
                <a:cs typeface="Calibri"/>
              </a:rPr>
              <a:t>Well-engineered software is easier to enhance and adapt, and therefore </a:t>
            </a:r>
            <a:r>
              <a:rPr lang="en-US" i="1">
                <a:cs typeface="Calibri"/>
              </a:rPr>
              <a:t>cheaper </a:t>
            </a:r>
            <a:r>
              <a:rPr lang="en-US">
                <a:cs typeface="Calibri"/>
              </a:rPr>
              <a:t>to develop and maintain.</a:t>
            </a:r>
          </a:p>
          <a:p>
            <a:r>
              <a:rPr lang="en-US">
                <a:cs typeface="Calibri"/>
              </a:rPr>
              <a:t>Poorly engineered software will ultimately fail to meet user expectations in the presence of competing/disrupting products.</a:t>
            </a:r>
          </a:p>
          <a:p>
            <a:r>
              <a:rPr lang="en-US">
                <a:cs typeface="Calibri"/>
              </a:rPr>
              <a:t>Software is ubiquitous and present in important settings including medical, automotive and financial applications. Faulty software causes real physical and economic harm.</a:t>
            </a:r>
          </a:p>
        </p:txBody>
      </p:sp>
    </p:spTree>
    <p:extLst>
      <p:ext uri="{BB962C8B-B14F-4D97-AF65-F5344CB8AC3E}">
        <p14:creationId xmlns:p14="http://schemas.microsoft.com/office/powerpoint/2010/main" val="65592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9DF5-EB6B-ABD9-4CD2-2350A176BDA1}"/>
              </a:ext>
            </a:extLst>
          </p:cNvPr>
          <p:cNvSpPr>
            <a:spLocks noGrp="1"/>
          </p:cNvSpPr>
          <p:nvPr>
            <p:ph type="title"/>
          </p:nvPr>
        </p:nvSpPr>
        <p:spPr/>
        <p:txBody>
          <a:bodyPr/>
          <a:lstStyle/>
          <a:p>
            <a:r>
              <a:rPr lang="en-US">
                <a:cs typeface="Calibri Light"/>
              </a:rPr>
              <a:t>What types of software are there?</a:t>
            </a:r>
            <a:endParaRPr lang="en-US"/>
          </a:p>
        </p:txBody>
      </p:sp>
      <p:sp>
        <p:nvSpPr>
          <p:cNvPr id="3" name="Content Placeholder 2">
            <a:extLst>
              <a:ext uri="{FF2B5EF4-FFF2-40B4-BE49-F238E27FC236}">
                <a16:creationId xmlns:a16="http://schemas.microsoft.com/office/drawing/2014/main" id="{C0708B3D-E8E5-772C-D0A9-2C1E8B376ADD}"/>
              </a:ext>
            </a:extLst>
          </p:cNvPr>
          <p:cNvSpPr>
            <a:spLocks noGrp="1"/>
          </p:cNvSpPr>
          <p:nvPr>
            <p:ph idx="1"/>
          </p:nvPr>
        </p:nvSpPr>
        <p:spPr/>
        <p:txBody>
          <a:bodyPr vert="horz" lIns="91440" tIns="45720" rIns="91440" bIns="45720" rtlCol="0" anchor="t">
            <a:normAutofit/>
          </a:bodyPr>
          <a:lstStyle/>
          <a:p>
            <a:r>
              <a:rPr lang="en-US">
                <a:cs typeface="Calibri"/>
              </a:rPr>
              <a:t>Form factor – desktop, mobile, web, embedded, distributed, cloud</a:t>
            </a:r>
          </a:p>
          <a:p>
            <a:r>
              <a:rPr lang="en-US">
                <a:cs typeface="Calibri"/>
              </a:rPr>
              <a:t>Purpose – application, utility, system, drivers, etc.</a:t>
            </a:r>
          </a:p>
          <a:p>
            <a:r>
              <a:rPr lang="en-US">
                <a:cs typeface="Calibri"/>
              </a:rPr>
              <a:t>Context – standalone executable, script, plugin, service, library</a:t>
            </a:r>
            <a:endParaRPr lang="en-US"/>
          </a:p>
          <a:p>
            <a:r>
              <a:rPr lang="en-US">
                <a:cs typeface="Calibri"/>
              </a:rPr>
              <a:t>Consumer – individual, enterprise, advertisers, developers</a:t>
            </a:r>
          </a:p>
          <a:p>
            <a:r>
              <a:rPr lang="en-US">
                <a:cs typeface="Calibri"/>
              </a:rPr>
              <a:t>Framework – Java, .NET, Ruby on Rails, etc.</a:t>
            </a:r>
          </a:p>
          <a:p>
            <a:r>
              <a:rPr lang="en-US">
                <a:cs typeface="Calibri"/>
              </a:rPr>
              <a:t>Architecture – Monolith, microservices, layers, Model-View-Controller</a:t>
            </a:r>
          </a:p>
          <a:p>
            <a:r>
              <a:rPr lang="en-US">
                <a:cs typeface="Calibri"/>
              </a:rPr>
              <a:t>Source language is </a:t>
            </a:r>
            <a:r>
              <a:rPr lang="en-US" i="1">
                <a:cs typeface="Calibri"/>
              </a:rPr>
              <a:t>not </a:t>
            </a:r>
            <a:r>
              <a:rPr lang="en-US">
                <a:cs typeface="Calibri"/>
              </a:rPr>
              <a:t>a distinguishing feature of software. Most software contains components written in many different languages, and it is not generally possible to tell what language was used.</a:t>
            </a:r>
          </a:p>
        </p:txBody>
      </p:sp>
    </p:spTree>
    <p:extLst>
      <p:ext uri="{BB962C8B-B14F-4D97-AF65-F5344CB8AC3E}">
        <p14:creationId xmlns:p14="http://schemas.microsoft.com/office/powerpoint/2010/main" val="3983031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7437-F277-94F1-E599-45EB49FFB348}"/>
              </a:ext>
            </a:extLst>
          </p:cNvPr>
          <p:cNvSpPr>
            <a:spLocks noGrp="1"/>
          </p:cNvSpPr>
          <p:nvPr>
            <p:ph type="title"/>
          </p:nvPr>
        </p:nvSpPr>
        <p:spPr/>
        <p:txBody>
          <a:bodyPr/>
          <a:lstStyle/>
          <a:p>
            <a:r>
              <a:rPr lang="en-US">
                <a:cs typeface="Calibri Light"/>
              </a:rPr>
              <a:t>Software application domains</a:t>
            </a:r>
            <a:endParaRPr lang="en-US"/>
          </a:p>
        </p:txBody>
      </p:sp>
      <p:sp>
        <p:nvSpPr>
          <p:cNvPr id="3" name="Content Placeholder 2">
            <a:extLst>
              <a:ext uri="{FF2B5EF4-FFF2-40B4-BE49-F238E27FC236}">
                <a16:creationId xmlns:a16="http://schemas.microsoft.com/office/drawing/2014/main" id="{7EC76CFE-DE12-2C37-4EC7-17344B30C342}"/>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System – Written to support other software (OS, compiler, editor)</a:t>
            </a:r>
          </a:p>
          <a:p>
            <a:r>
              <a:rPr lang="en-US">
                <a:ea typeface="+mn-lt"/>
                <a:cs typeface="+mn-lt"/>
              </a:rPr>
              <a:t>Application – Standalone software that meets a specific need</a:t>
            </a:r>
          </a:p>
          <a:p>
            <a:r>
              <a:rPr lang="en-US">
                <a:ea typeface="+mn-lt"/>
                <a:cs typeface="+mn-lt"/>
              </a:rPr>
              <a:t>Scientific/engineering – Data processing software for computation</a:t>
            </a:r>
          </a:p>
          <a:p>
            <a:r>
              <a:rPr lang="en-US">
                <a:ea typeface="+mn-lt"/>
                <a:cs typeface="+mn-lt"/>
              </a:rPr>
              <a:t>Embedded – Control software in an appliance (e.g. car, microwave)</a:t>
            </a:r>
          </a:p>
          <a:p>
            <a:r>
              <a:rPr lang="en-US">
                <a:ea typeface="+mn-lt"/>
                <a:cs typeface="+mn-lt"/>
              </a:rPr>
              <a:t>Product-line – Software systems built from reusable components</a:t>
            </a:r>
          </a:p>
          <a:p>
            <a:r>
              <a:rPr lang="en-US">
                <a:ea typeface="+mn-lt"/>
                <a:cs typeface="+mn-lt"/>
              </a:rPr>
              <a:t>Mobile/web </a:t>
            </a:r>
            <a:r>
              <a:rPr lang="en-US">
                <a:ea typeface="Calibri"/>
                <a:cs typeface="Calibri"/>
              </a:rPr>
              <a:t>–</a:t>
            </a:r>
            <a:r>
              <a:rPr lang="en-US">
                <a:ea typeface="+mn-lt"/>
                <a:cs typeface="+mn-lt"/>
              </a:rPr>
              <a:t> Software designed for portability and remote access</a:t>
            </a:r>
          </a:p>
          <a:p>
            <a:r>
              <a:rPr lang="en-US">
                <a:ea typeface="+mn-lt"/>
                <a:cs typeface="+mn-lt"/>
              </a:rPr>
              <a:t>Artificial Intelligence – Uses large datasets to solve problems that are intractable by other means, e.g. language processing.</a:t>
            </a:r>
          </a:p>
          <a:p>
            <a:r>
              <a:rPr lang="en-US">
                <a:ea typeface="Calibri"/>
                <a:cs typeface="Calibri"/>
              </a:rPr>
              <a:t>*Gaming – Uses computer graphics for interactive entertainment</a:t>
            </a:r>
            <a:endParaRPr lang="en-US">
              <a:ea typeface="+mn-lt"/>
              <a:cs typeface="+mn-lt"/>
            </a:endParaRPr>
          </a:p>
        </p:txBody>
      </p:sp>
    </p:spTree>
    <p:extLst>
      <p:ext uri="{BB962C8B-B14F-4D97-AF65-F5344CB8AC3E}">
        <p14:creationId xmlns:p14="http://schemas.microsoft.com/office/powerpoint/2010/main" val="305403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FD15-2D6D-9801-B4D0-40981DA80E9E}"/>
              </a:ext>
            </a:extLst>
          </p:cNvPr>
          <p:cNvSpPr>
            <a:spLocks noGrp="1"/>
          </p:cNvSpPr>
          <p:nvPr>
            <p:ph type="title"/>
          </p:nvPr>
        </p:nvSpPr>
        <p:spPr/>
        <p:txBody>
          <a:bodyPr/>
          <a:lstStyle/>
          <a:p>
            <a:r>
              <a:rPr lang="en-US" dirty="0">
                <a:cs typeface="Calibri Light"/>
              </a:rPr>
              <a:t>Survey Statistics</a:t>
            </a:r>
            <a:endParaRPr lang="en-US" dirty="0"/>
          </a:p>
        </p:txBody>
      </p:sp>
      <p:sp>
        <p:nvSpPr>
          <p:cNvPr id="3" name="Content Placeholder 2">
            <a:extLst>
              <a:ext uri="{FF2B5EF4-FFF2-40B4-BE49-F238E27FC236}">
                <a16:creationId xmlns:a16="http://schemas.microsoft.com/office/drawing/2014/main" id="{0205073D-FAC7-2286-EDEB-808668E65973}"/>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Almost everyone is a CS major, with a laptop, seeking job opportunities. </a:t>
            </a:r>
          </a:p>
          <a:p>
            <a:r>
              <a:rPr lang="en-US" dirty="0">
                <a:cs typeface="Calibri"/>
              </a:rPr>
              <a:t>Mixed graduation dates, hobbies, prior GitHub experience.</a:t>
            </a:r>
          </a:p>
          <a:p>
            <a:r>
              <a:rPr lang="en-US" dirty="0">
                <a:cs typeface="Calibri"/>
              </a:rPr>
              <a:t>Areas of interest: Game dev (9), web (3), data (3), security (3), IoT (2), </a:t>
            </a:r>
            <a:br>
              <a:rPr lang="en-US" dirty="0">
                <a:cs typeface="Calibri"/>
              </a:rPr>
            </a:br>
            <a:r>
              <a:rPr lang="en-US" dirty="0">
                <a:cs typeface="Calibri"/>
              </a:rPr>
              <a:t>IT/support (2), Geographic Information Systems, Streaming, Apple, Cloud</a:t>
            </a:r>
          </a:p>
          <a:p>
            <a:r>
              <a:rPr lang="en-US" dirty="0">
                <a:cs typeface="Calibri"/>
              </a:rPr>
              <a:t>Languages (0.1="a little", "learning", or "not proficient")</a:t>
            </a:r>
          </a:p>
          <a:p>
            <a:pPr lvl="1"/>
            <a:r>
              <a:rPr lang="en-US" dirty="0">
                <a:cs typeface="Calibri"/>
              </a:rPr>
              <a:t>27.0 C/C++</a:t>
            </a:r>
          </a:p>
          <a:p>
            <a:pPr lvl="1"/>
            <a:r>
              <a:rPr lang="en-US" dirty="0">
                <a:cs typeface="Calibri"/>
              </a:rPr>
              <a:t>10.4 Web (HTML, JavaScript, TypeScript, PHP)</a:t>
            </a:r>
          </a:p>
          <a:p>
            <a:pPr lvl="1"/>
            <a:r>
              <a:rPr lang="en-US" dirty="0">
                <a:ea typeface="+mn-lt"/>
                <a:cs typeface="+mn-lt"/>
              </a:rPr>
              <a:t>08.1 C#</a:t>
            </a:r>
          </a:p>
          <a:p>
            <a:pPr lvl="1"/>
            <a:r>
              <a:rPr lang="en-US" dirty="0">
                <a:cs typeface="Calibri"/>
              </a:rPr>
              <a:t>07.3 Python</a:t>
            </a:r>
            <a:endParaRPr lang="en-US" dirty="0"/>
          </a:p>
          <a:p>
            <a:pPr lvl="1"/>
            <a:r>
              <a:rPr lang="en-US" dirty="0">
                <a:cs typeface="Calibri"/>
              </a:rPr>
              <a:t>05.2 Java</a:t>
            </a:r>
          </a:p>
          <a:p>
            <a:pPr lvl="1"/>
            <a:r>
              <a:rPr lang="en-US" dirty="0">
                <a:cs typeface="Calibri"/>
              </a:rPr>
              <a:t>02.1 SQL</a:t>
            </a:r>
          </a:p>
          <a:p>
            <a:pPr lvl="1"/>
            <a:r>
              <a:rPr lang="en-US" dirty="0">
                <a:cs typeface="Calibri"/>
              </a:rPr>
              <a:t>02.0 Assembly</a:t>
            </a:r>
          </a:p>
          <a:p>
            <a:pPr lvl="1"/>
            <a:r>
              <a:rPr lang="en-US" dirty="0">
                <a:cs typeface="Calibri"/>
              </a:rPr>
              <a:t>00.2 Visual BASIC</a:t>
            </a:r>
          </a:p>
        </p:txBody>
      </p:sp>
    </p:spTree>
    <p:extLst>
      <p:ext uri="{BB962C8B-B14F-4D97-AF65-F5344CB8AC3E}">
        <p14:creationId xmlns:p14="http://schemas.microsoft.com/office/powerpoint/2010/main" val="1054708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9A26-5A80-2C75-AEFF-9C4BFEB5D9F2}"/>
              </a:ext>
            </a:extLst>
          </p:cNvPr>
          <p:cNvSpPr>
            <a:spLocks noGrp="1"/>
          </p:cNvSpPr>
          <p:nvPr>
            <p:ph type="title"/>
          </p:nvPr>
        </p:nvSpPr>
        <p:spPr/>
        <p:txBody>
          <a:bodyPr/>
          <a:lstStyle/>
          <a:p>
            <a:r>
              <a:rPr lang="en-US">
                <a:cs typeface="Calibri Light"/>
              </a:rPr>
              <a:t>Classifying by specification</a:t>
            </a:r>
          </a:p>
        </p:txBody>
      </p:sp>
      <p:sp>
        <p:nvSpPr>
          <p:cNvPr id="3" name="Content Placeholder 2">
            <a:extLst>
              <a:ext uri="{FF2B5EF4-FFF2-40B4-BE49-F238E27FC236}">
                <a16:creationId xmlns:a16="http://schemas.microsoft.com/office/drawing/2014/main" id="{C4F5690A-AE5A-4E65-D845-507403373AA0}"/>
              </a:ext>
            </a:extLst>
          </p:cNvPr>
          <p:cNvSpPr>
            <a:spLocks noGrp="1"/>
          </p:cNvSpPr>
          <p:nvPr>
            <p:ph idx="1"/>
          </p:nvPr>
        </p:nvSpPr>
        <p:spPr/>
        <p:txBody>
          <a:bodyPr vert="horz" lIns="91440" tIns="45720" rIns="91440" bIns="45720" rtlCol="0" anchor="t">
            <a:normAutofit/>
          </a:bodyPr>
          <a:lstStyle/>
          <a:p>
            <a:r>
              <a:rPr lang="en-US" dirty="0">
                <a:ea typeface="+mn-lt"/>
                <a:cs typeface="+mn-lt"/>
              </a:rPr>
              <a:t>An </a:t>
            </a:r>
            <a:r>
              <a:rPr lang="en-US" i="1" dirty="0">
                <a:ea typeface="+mn-lt"/>
                <a:cs typeface="+mn-lt"/>
              </a:rPr>
              <a:t>S</a:t>
            </a:r>
            <a:r>
              <a:rPr lang="en-US" dirty="0">
                <a:ea typeface="+mn-lt"/>
                <a:cs typeface="+mn-lt"/>
              </a:rPr>
              <a:t>-program is written according to an exact specification of what that program can do.</a:t>
            </a:r>
            <a:endParaRPr lang="en-US" dirty="0">
              <a:cs typeface="Calibri" panose="020F0502020204030204"/>
            </a:endParaRPr>
          </a:p>
          <a:p>
            <a:r>
              <a:rPr lang="en-US" dirty="0">
                <a:ea typeface="+mn-lt"/>
                <a:cs typeface="+mn-lt"/>
              </a:rPr>
              <a:t>A </a:t>
            </a:r>
            <a:r>
              <a:rPr lang="en-US" i="1" dirty="0">
                <a:ea typeface="+mn-lt"/>
                <a:cs typeface="+mn-lt"/>
              </a:rPr>
              <a:t>P</a:t>
            </a:r>
            <a:r>
              <a:rPr lang="en-US" dirty="0">
                <a:ea typeface="+mn-lt"/>
                <a:cs typeface="+mn-lt"/>
              </a:rPr>
              <a:t>-program is written to implement certain procedures that completely determine what the program can do (e.g. a program to play chess).</a:t>
            </a:r>
            <a:endParaRPr lang="en-US" dirty="0"/>
          </a:p>
          <a:p>
            <a:r>
              <a:rPr lang="en-US" dirty="0">
                <a:ea typeface="+mn-lt"/>
                <a:cs typeface="+mn-lt"/>
              </a:rPr>
              <a:t>An </a:t>
            </a:r>
            <a:r>
              <a:rPr lang="en-US" i="1" dirty="0">
                <a:ea typeface="+mn-lt"/>
                <a:cs typeface="+mn-lt"/>
              </a:rPr>
              <a:t>E</a:t>
            </a:r>
            <a:r>
              <a:rPr lang="en-US" dirty="0">
                <a:ea typeface="+mn-lt"/>
                <a:cs typeface="+mn-lt"/>
              </a:rPr>
              <a:t>-program is written to perform some real-world activity and needs to adapt to varying requirements and circumstances in the environment in which it runs.</a:t>
            </a:r>
          </a:p>
          <a:p>
            <a:r>
              <a:rPr lang="en-US" dirty="0">
                <a:ea typeface="Calibri"/>
                <a:cs typeface="Calibri"/>
              </a:rPr>
              <a:t>Almost all modern software of interest is E-type.</a:t>
            </a:r>
          </a:p>
        </p:txBody>
      </p:sp>
    </p:spTree>
    <p:extLst>
      <p:ext uri="{BB962C8B-B14F-4D97-AF65-F5344CB8AC3E}">
        <p14:creationId xmlns:p14="http://schemas.microsoft.com/office/powerpoint/2010/main" val="311552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909-6477-1EBC-F3C7-857DE95BF8FA}"/>
              </a:ext>
            </a:extLst>
          </p:cNvPr>
          <p:cNvSpPr>
            <a:spLocks noGrp="1"/>
          </p:cNvSpPr>
          <p:nvPr>
            <p:ph type="title"/>
          </p:nvPr>
        </p:nvSpPr>
        <p:spPr/>
        <p:txBody>
          <a:bodyPr/>
          <a:lstStyle/>
          <a:p>
            <a:r>
              <a:rPr lang="en-US">
                <a:cs typeface="Calibri Light"/>
              </a:rPr>
              <a:t>What do software engineers do?</a:t>
            </a:r>
            <a:endParaRPr lang="en-US"/>
          </a:p>
        </p:txBody>
      </p:sp>
      <p:sp>
        <p:nvSpPr>
          <p:cNvPr id="3" name="Content Placeholder 2">
            <a:extLst>
              <a:ext uri="{FF2B5EF4-FFF2-40B4-BE49-F238E27FC236}">
                <a16:creationId xmlns:a16="http://schemas.microsoft.com/office/drawing/2014/main" id="{2373FBE9-D8D0-3109-99C0-C3B31831F3D8}"/>
              </a:ext>
            </a:extLst>
          </p:cNvPr>
          <p:cNvSpPr>
            <a:spLocks noGrp="1"/>
          </p:cNvSpPr>
          <p:nvPr>
            <p:ph idx="1"/>
          </p:nvPr>
        </p:nvSpPr>
        <p:spPr/>
        <p:txBody>
          <a:bodyPr vert="horz" lIns="91440" tIns="45720" rIns="91440" bIns="45720" rtlCol="0" anchor="t">
            <a:normAutofit/>
          </a:bodyPr>
          <a:lstStyle/>
          <a:p>
            <a:r>
              <a:rPr lang="en-US" dirty="0">
                <a:ea typeface="+mn-lt"/>
                <a:cs typeface="+mn-lt"/>
              </a:rPr>
              <a:t>Write code.</a:t>
            </a:r>
          </a:p>
          <a:p>
            <a:r>
              <a:rPr lang="en-US" dirty="0">
                <a:ea typeface="+mn-lt"/>
                <a:cs typeface="+mn-lt"/>
              </a:rPr>
              <a:t>Design and architect programs to meet requirements.</a:t>
            </a:r>
          </a:p>
          <a:p>
            <a:r>
              <a:rPr lang="en-US" dirty="0">
                <a:ea typeface="+mn-lt"/>
                <a:cs typeface="+mn-lt"/>
              </a:rPr>
              <a:t>Test, troubleshoot, and maintain code.</a:t>
            </a:r>
          </a:p>
          <a:p>
            <a:r>
              <a:rPr lang="en-US" dirty="0">
                <a:ea typeface="+mn-lt"/>
                <a:cs typeface="+mn-lt"/>
              </a:rPr>
              <a:t>Integrate new and modified code with other developers' code.</a:t>
            </a:r>
          </a:p>
          <a:p>
            <a:r>
              <a:rPr lang="en-US" dirty="0">
                <a:ea typeface="+mn-lt"/>
                <a:cs typeface="+mn-lt"/>
              </a:rPr>
              <a:t>Communicate with product managers, customers, and others to ensure software meets users' needs.</a:t>
            </a:r>
          </a:p>
          <a:p>
            <a:r>
              <a:rPr lang="en-US" dirty="0">
                <a:ea typeface="+mn-lt"/>
                <a:cs typeface="+mn-lt"/>
              </a:rPr>
              <a:t>Track tasks being worked on, complete, and still pending.</a:t>
            </a:r>
          </a:p>
          <a:p>
            <a:r>
              <a:rPr lang="en-US" dirty="0">
                <a:cs typeface="Calibri"/>
              </a:rPr>
              <a:t>Work with other departments to meet company objectives.</a:t>
            </a:r>
          </a:p>
          <a:p>
            <a:endParaRPr lang="en-US">
              <a:cs typeface="Calibri"/>
            </a:endParaRPr>
          </a:p>
        </p:txBody>
      </p:sp>
    </p:spTree>
    <p:extLst>
      <p:ext uri="{BB962C8B-B14F-4D97-AF65-F5344CB8AC3E}">
        <p14:creationId xmlns:p14="http://schemas.microsoft.com/office/powerpoint/2010/main" val="3329248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10;&#10;Description automatically generated">
            <a:extLst>
              <a:ext uri="{FF2B5EF4-FFF2-40B4-BE49-F238E27FC236}">
                <a16:creationId xmlns:a16="http://schemas.microsoft.com/office/drawing/2014/main" id="{6E3DB851-64C6-1037-CAD3-C1AD186A7023}"/>
              </a:ext>
            </a:extLst>
          </p:cNvPr>
          <p:cNvPicPr>
            <a:picLocks noGrp="1" noChangeAspect="1"/>
          </p:cNvPicPr>
          <p:nvPr>
            <p:ph idx="1"/>
          </p:nvPr>
        </p:nvPicPr>
        <p:blipFill>
          <a:blip r:embed="rId2"/>
          <a:stretch>
            <a:fillRect/>
          </a:stretch>
        </p:blipFill>
        <p:spPr>
          <a:xfrm>
            <a:off x="1296209" y="-3514"/>
            <a:ext cx="9628337" cy="6865028"/>
          </a:xfrm>
          <a:prstGeom prst="rect">
            <a:avLst/>
          </a:prstGeom>
        </p:spPr>
      </p:pic>
    </p:spTree>
    <p:extLst>
      <p:ext uri="{BB962C8B-B14F-4D97-AF65-F5344CB8AC3E}">
        <p14:creationId xmlns:p14="http://schemas.microsoft.com/office/powerpoint/2010/main" val="119850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bar chart, waterfall chart&#10;&#10;Description automatically generated">
            <a:extLst>
              <a:ext uri="{FF2B5EF4-FFF2-40B4-BE49-F238E27FC236}">
                <a16:creationId xmlns:a16="http://schemas.microsoft.com/office/drawing/2014/main" id="{4B8D9E1F-48B4-FA20-30D3-15AFD452E677}"/>
              </a:ext>
            </a:extLst>
          </p:cNvPr>
          <p:cNvPicPr>
            <a:picLocks noGrp="1" noChangeAspect="1"/>
          </p:cNvPicPr>
          <p:nvPr>
            <p:ph idx="1"/>
          </p:nvPr>
        </p:nvPicPr>
        <p:blipFill>
          <a:blip r:embed="rId2"/>
          <a:stretch>
            <a:fillRect/>
          </a:stretch>
        </p:blipFill>
        <p:spPr>
          <a:xfrm>
            <a:off x="867411" y="-3515"/>
            <a:ext cx="10500310" cy="6865028"/>
          </a:xfrm>
          <a:prstGeom prst="rect">
            <a:avLst/>
          </a:prstGeom>
        </p:spPr>
      </p:pic>
    </p:spTree>
    <p:extLst>
      <p:ext uri="{BB962C8B-B14F-4D97-AF65-F5344CB8AC3E}">
        <p14:creationId xmlns:p14="http://schemas.microsoft.com/office/powerpoint/2010/main" val="240802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126B1BF-F2F1-E8DA-44D9-B34835620494}"/>
              </a:ext>
            </a:extLst>
          </p:cNvPr>
          <p:cNvPicPr>
            <a:picLocks noGrp="1" noChangeAspect="1"/>
          </p:cNvPicPr>
          <p:nvPr>
            <p:ph idx="1"/>
          </p:nvPr>
        </p:nvPicPr>
        <p:blipFill>
          <a:blip r:embed="rId2"/>
          <a:stretch>
            <a:fillRect/>
          </a:stretch>
        </p:blipFill>
        <p:spPr>
          <a:xfrm>
            <a:off x="2903411" y="643466"/>
            <a:ext cx="6385177" cy="5571067"/>
          </a:xfrm>
          <a:prstGeom prst="rect">
            <a:avLst/>
          </a:prstGeom>
        </p:spPr>
      </p:pic>
    </p:spTree>
    <p:extLst>
      <p:ext uri="{BB962C8B-B14F-4D97-AF65-F5344CB8AC3E}">
        <p14:creationId xmlns:p14="http://schemas.microsoft.com/office/powerpoint/2010/main" val="152378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4960-C876-1F6C-A9B1-A1EF18E9CE63}"/>
              </a:ext>
            </a:extLst>
          </p:cNvPr>
          <p:cNvSpPr>
            <a:spLocks noGrp="1"/>
          </p:cNvSpPr>
          <p:nvPr>
            <p:ph type="title"/>
          </p:nvPr>
        </p:nvSpPr>
        <p:spPr/>
        <p:txBody>
          <a:bodyPr/>
          <a:lstStyle/>
          <a:p>
            <a:r>
              <a:rPr lang="en-US" dirty="0">
                <a:cs typeface="Calibri Light"/>
              </a:rPr>
              <a:t>Terminology Arcana</a:t>
            </a:r>
            <a:endParaRPr lang="en-US" dirty="0"/>
          </a:p>
        </p:txBody>
      </p:sp>
      <p:sp>
        <p:nvSpPr>
          <p:cNvPr id="3" name="Content Placeholder 2">
            <a:extLst>
              <a:ext uri="{FF2B5EF4-FFF2-40B4-BE49-F238E27FC236}">
                <a16:creationId xmlns:a16="http://schemas.microsoft.com/office/drawing/2014/main" id="{D3C550A9-CE7E-00AA-FD49-C4CB3DDE7562}"/>
              </a:ext>
            </a:extLst>
          </p:cNvPr>
          <p:cNvSpPr>
            <a:spLocks noGrp="1"/>
          </p:cNvSpPr>
          <p:nvPr>
            <p:ph idx="1"/>
          </p:nvPr>
        </p:nvSpPr>
        <p:spPr>
          <a:xfrm>
            <a:off x="838200" y="1825625"/>
            <a:ext cx="10515600" cy="5036173"/>
          </a:xfrm>
        </p:spPr>
        <p:txBody>
          <a:bodyPr vert="horz" lIns="91440" tIns="45720" rIns="91440" bIns="45720" rtlCol="0" anchor="t">
            <a:normAutofit fontScale="92500" lnSpcReduction="10000"/>
          </a:bodyPr>
          <a:lstStyle/>
          <a:p>
            <a:r>
              <a:rPr lang="en-US" dirty="0">
                <a:ea typeface="+mn-lt"/>
                <a:cs typeface="+mn-lt"/>
              </a:rPr>
              <a:t>"Software engineering" and "software development" are interchangeable.</a:t>
            </a:r>
          </a:p>
          <a:p>
            <a:r>
              <a:rPr lang="en-US" dirty="0">
                <a:cs typeface="Calibri"/>
              </a:rPr>
              <a:t>"Software Engineer(</a:t>
            </a:r>
            <a:r>
              <a:rPr lang="en-US" dirty="0" err="1">
                <a:cs typeface="Calibri"/>
              </a:rPr>
              <a:t>ing</a:t>
            </a:r>
            <a:r>
              <a:rPr lang="en-US" dirty="0">
                <a:cs typeface="Calibri"/>
              </a:rPr>
              <a:t>)" is abbreviated SWE, not SE, to avoid confusion.</a:t>
            </a:r>
          </a:p>
          <a:p>
            <a:r>
              <a:rPr lang="en-US" dirty="0">
                <a:cs typeface="Calibri"/>
              </a:rPr>
              <a:t>"Software" may not be written out everywhere that it would be in the most formal setting (e.g. "development", "testing", even "engineering")</a:t>
            </a:r>
          </a:p>
          <a:p>
            <a:r>
              <a:rPr lang="en-US" dirty="0">
                <a:cs typeface="Calibri"/>
              </a:rPr>
              <a:t>Programming, coding, implementation, construction may be used interchangeably. Sometimes this will include testing, but not always. Use of the term "development" to refer only to coding is discouraged.</a:t>
            </a:r>
            <a:endParaRPr lang="en-US" dirty="0">
              <a:ea typeface="Calibri"/>
              <a:cs typeface="Calibri"/>
            </a:endParaRPr>
          </a:p>
          <a:p>
            <a:r>
              <a:rPr lang="en-US" dirty="0">
                <a:ea typeface="Calibri"/>
                <a:cs typeface="Calibri"/>
              </a:rPr>
              <a:t>A software </a:t>
            </a:r>
            <a:r>
              <a:rPr lang="en-US" i="1" dirty="0">
                <a:ea typeface="Calibri"/>
                <a:cs typeface="Calibri"/>
              </a:rPr>
              <a:t>project </a:t>
            </a:r>
            <a:r>
              <a:rPr lang="en-US" dirty="0">
                <a:ea typeface="Calibri"/>
                <a:cs typeface="Calibri"/>
              </a:rPr>
              <a:t>refers to a planned iteration of software development. This differs from Free &amp; Open-Source Software (FOSS) usage.</a:t>
            </a:r>
          </a:p>
          <a:p>
            <a:r>
              <a:rPr lang="en-US" dirty="0">
                <a:ea typeface="Calibri"/>
                <a:cs typeface="Calibri"/>
              </a:rPr>
              <a:t>A software </a:t>
            </a:r>
            <a:r>
              <a:rPr lang="en-US" i="1" dirty="0">
                <a:ea typeface="Calibri"/>
                <a:cs typeface="Calibri"/>
              </a:rPr>
              <a:t>product </a:t>
            </a:r>
            <a:r>
              <a:rPr lang="en-US" dirty="0">
                <a:ea typeface="Calibri"/>
                <a:cs typeface="Calibri"/>
              </a:rPr>
              <a:t>is the artifact of a commercial software project. May be interchanged with application or software system, but technically distinct.</a:t>
            </a:r>
          </a:p>
          <a:p>
            <a:r>
              <a:rPr lang="en-US" dirty="0">
                <a:ea typeface="Calibri"/>
                <a:cs typeface="Calibri"/>
              </a:rPr>
              <a:t>There are many pitfalls with inconsistent terminology throughout the profession. Seek clarification when you find ambiguity in course content.</a:t>
            </a:r>
          </a:p>
          <a:p>
            <a:pPr marL="0" indent="0">
              <a:buNone/>
            </a:pPr>
            <a:endParaRPr lang="en-US" dirty="0">
              <a:ea typeface="Calibri"/>
              <a:cs typeface="Calibri"/>
            </a:endParaRPr>
          </a:p>
        </p:txBody>
      </p:sp>
    </p:spTree>
    <p:extLst>
      <p:ext uri="{BB962C8B-B14F-4D97-AF65-F5344CB8AC3E}">
        <p14:creationId xmlns:p14="http://schemas.microsoft.com/office/powerpoint/2010/main" val="340728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310-BD59-7937-FE19-2D9FD4C62098}"/>
              </a:ext>
            </a:extLst>
          </p:cNvPr>
          <p:cNvSpPr>
            <a:spLocks noGrp="1"/>
          </p:cNvSpPr>
          <p:nvPr>
            <p:ph type="title"/>
          </p:nvPr>
        </p:nvSpPr>
        <p:spPr/>
        <p:txBody>
          <a:bodyPr/>
          <a:lstStyle/>
          <a:p>
            <a:r>
              <a:rPr lang="en-US">
                <a:cs typeface="Calibri Light"/>
              </a:rPr>
              <a:t>Recommended References</a:t>
            </a:r>
            <a:endParaRPr lang="en-US"/>
          </a:p>
        </p:txBody>
      </p:sp>
      <p:sp>
        <p:nvSpPr>
          <p:cNvPr id="3" name="Content Placeholder 2">
            <a:extLst>
              <a:ext uri="{FF2B5EF4-FFF2-40B4-BE49-F238E27FC236}">
                <a16:creationId xmlns:a16="http://schemas.microsoft.com/office/drawing/2014/main" id="{4F72C138-FE3B-A4A7-7959-BE64E6027371}"/>
              </a:ext>
            </a:extLst>
          </p:cNvPr>
          <p:cNvSpPr>
            <a:spLocks noGrp="1"/>
          </p:cNvSpPr>
          <p:nvPr>
            <p:ph idx="1"/>
          </p:nvPr>
        </p:nvSpPr>
        <p:spPr/>
        <p:txBody>
          <a:bodyPr vert="horz" lIns="91440" tIns="45720" rIns="91440" bIns="45720" rtlCol="0" anchor="t">
            <a:normAutofit/>
          </a:bodyPr>
          <a:lstStyle/>
          <a:p>
            <a:endParaRPr lang="en-US">
              <a:cs typeface="Calibri"/>
            </a:endParaRPr>
          </a:p>
          <a:p>
            <a:r>
              <a:rPr lang="en-US" dirty="0">
                <a:cs typeface="Calibri"/>
                <a:hlinkClick r:id="rId2"/>
              </a:rPr>
              <a:t>On Computable Numbers, with an Application to the Entscheidungsproblem. Alan Turing. Nov 1936. Proceedings of The London Mathematical Society.</a:t>
            </a:r>
            <a:endParaRPr lang="en-US" dirty="0">
              <a:cs typeface="Calibri"/>
            </a:endParaRPr>
          </a:p>
          <a:p>
            <a:r>
              <a:rPr lang="en-US" dirty="0">
                <a:cs typeface="Calibri"/>
                <a:hlinkClick r:id="rId3"/>
              </a:rPr>
              <a:t>Turing's Cathedral. George Dyson. Dec 2012. Vintage Books.</a:t>
            </a:r>
            <a:endParaRPr lang="en-US" dirty="0">
              <a:cs typeface="Calibri"/>
            </a:endParaRPr>
          </a:p>
          <a:p>
            <a:r>
              <a:rPr lang="en-US" i="1" dirty="0">
                <a:cs typeface="Calibri"/>
              </a:rPr>
              <a:t>Reading for next lecture: Pressman Ch 2-4, emphasis on Ch 4.</a:t>
            </a:r>
            <a:endParaRPr lang="en-US" dirty="0">
              <a:cs typeface="Calibri"/>
            </a:endParaRPr>
          </a:p>
          <a:p>
            <a:endParaRPr lang="en-US">
              <a:cs typeface="Calibri"/>
            </a:endParaRPr>
          </a:p>
        </p:txBody>
      </p:sp>
    </p:spTree>
    <p:extLst>
      <p:ext uri="{BB962C8B-B14F-4D97-AF65-F5344CB8AC3E}">
        <p14:creationId xmlns:p14="http://schemas.microsoft.com/office/powerpoint/2010/main" val="376810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6CEB-9DD9-FD08-D220-7A5E88892F00}"/>
              </a:ext>
            </a:extLst>
          </p:cNvPr>
          <p:cNvSpPr>
            <a:spLocks noGrp="1"/>
          </p:cNvSpPr>
          <p:nvPr>
            <p:ph type="title"/>
          </p:nvPr>
        </p:nvSpPr>
        <p:spPr/>
        <p:txBody>
          <a:bodyPr/>
          <a:lstStyle/>
          <a:p>
            <a:r>
              <a:rPr lang="en-US">
                <a:cs typeface="Calibri Light"/>
              </a:rPr>
              <a:t>Additional References</a:t>
            </a:r>
            <a:endParaRPr lang="en-US"/>
          </a:p>
        </p:txBody>
      </p:sp>
      <p:sp>
        <p:nvSpPr>
          <p:cNvPr id="3" name="Content Placeholder 2">
            <a:extLst>
              <a:ext uri="{FF2B5EF4-FFF2-40B4-BE49-F238E27FC236}">
                <a16:creationId xmlns:a16="http://schemas.microsoft.com/office/drawing/2014/main" id="{6087A8C7-CF22-3072-3442-F0EFA01777B8}"/>
              </a:ext>
            </a:extLst>
          </p:cNvPr>
          <p:cNvSpPr>
            <a:spLocks noGrp="1"/>
          </p:cNvSpPr>
          <p:nvPr>
            <p:ph idx="1"/>
          </p:nvPr>
        </p:nvSpPr>
        <p:spPr>
          <a:xfrm>
            <a:off x="838200" y="1825625"/>
            <a:ext cx="10515600" cy="4817005"/>
          </a:xfrm>
        </p:spPr>
        <p:txBody>
          <a:bodyPr vert="horz" lIns="91440" tIns="45720" rIns="91440" bIns="45720" rtlCol="0" anchor="t">
            <a:normAutofit fontScale="92500" lnSpcReduction="20000"/>
          </a:bodyPr>
          <a:lstStyle/>
          <a:p>
            <a:r>
              <a:rPr lang="en-US" dirty="0">
                <a:ea typeface="+mn-lt"/>
                <a:cs typeface="+mn-lt"/>
                <a:hlinkClick r:id="rId2"/>
              </a:rPr>
              <a:t>What is Software? Definition, Types, and Examples. Linda Rosencrance. March 2021. TechTarget.</a:t>
            </a:r>
            <a:r>
              <a:rPr lang="en-US" dirty="0">
                <a:ea typeface="+mn-lt"/>
                <a:cs typeface="+mn-lt"/>
              </a:rPr>
              <a:t> </a:t>
            </a:r>
          </a:p>
          <a:p>
            <a:r>
              <a:rPr lang="en-US" dirty="0">
                <a:ea typeface="+mn-lt"/>
                <a:cs typeface="+mn-lt"/>
                <a:hlinkClick r:id="rId3"/>
              </a:rPr>
              <a:t>Apollo Guidance Computer Explained: Everything You Need To Know. Dec 2021. History Computer.</a:t>
            </a:r>
            <a:endParaRPr lang="en-US" dirty="0">
              <a:ea typeface="+mn-lt"/>
              <a:cs typeface="+mn-lt"/>
            </a:endParaRPr>
          </a:p>
          <a:p>
            <a:r>
              <a:rPr lang="en-US" dirty="0">
                <a:ea typeface="+mn-lt"/>
                <a:cs typeface="+mn-lt"/>
                <a:hlinkClick r:id="rId4"/>
              </a:rPr>
              <a:t>Framework for Evolving Software Product Line. Sami Ouali et al. May 2011. International Journal of Software Engineering &amp; Applications.</a:t>
            </a:r>
            <a:r>
              <a:rPr lang="en-US" dirty="0">
                <a:ea typeface="+mn-lt"/>
                <a:cs typeface="+mn-lt"/>
              </a:rPr>
              <a:t> </a:t>
            </a:r>
            <a:endParaRPr lang="en-US" dirty="0">
              <a:cs typeface="Calibri"/>
            </a:endParaRPr>
          </a:p>
          <a:p>
            <a:r>
              <a:rPr lang="en-US" dirty="0">
                <a:cs typeface="Calibri"/>
                <a:hlinkClick r:id="rId5"/>
              </a:rPr>
              <a:t>How Much Time Do Developers Spend Actually Writing Code? Chris Grams. Oct 2019. The New Stack.</a:t>
            </a:r>
            <a:endParaRPr lang="en-US">
              <a:ea typeface="Calibri"/>
              <a:cs typeface="Calibri"/>
            </a:endParaRPr>
          </a:p>
          <a:p>
            <a:r>
              <a:rPr lang="en-US" dirty="0">
                <a:ea typeface="+mn-lt"/>
                <a:cs typeface="+mn-lt"/>
                <a:hlinkClick r:id="rId6"/>
              </a:rPr>
              <a:t>How Software Developers Really Spend Their Time. Lauren Orsini. Apr 2013. ReadWrite.</a:t>
            </a:r>
            <a:endParaRPr lang="en-US" dirty="0">
              <a:cs typeface="Calibri"/>
            </a:endParaRPr>
          </a:p>
          <a:p>
            <a:r>
              <a:rPr lang="en-US" dirty="0">
                <a:ea typeface="+mn-lt"/>
                <a:cs typeface="+mn-lt"/>
                <a:hlinkClick r:id="rId7"/>
              </a:rPr>
              <a:t>Compiling. Randall Munroe. Aug 2007. xkcd.</a:t>
            </a:r>
            <a:endParaRPr lang="en-US" dirty="0">
              <a:ea typeface="+mn-lt"/>
              <a:cs typeface="+mn-lt"/>
            </a:endParaRPr>
          </a:p>
          <a:p>
            <a:r>
              <a:rPr lang="en-US" dirty="0">
                <a:ea typeface="+mn-lt"/>
                <a:cs typeface="+mn-lt"/>
                <a:hlinkClick r:id="rId8"/>
              </a:rPr>
              <a:t>Software Engineering Terminology. Dec 2005. Free University of Brussels Software Languages Lab.</a:t>
            </a:r>
            <a:endParaRPr lang="en-US" dirty="0">
              <a:ea typeface="+mn-lt"/>
              <a:cs typeface="+mn-lt"/>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42491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87B3-ABF1-5CE3-7549-A6CFD7C15540}"/>
              </a:ext>
            </a:extLst>
          </p:cNvPr>
          <p:cNvSpPr>
            <a:spLocks noGrp="1"/>
          </p:cNvSpPr>
          <p:nvPr>
            <p:ph type="title"/>
          </p:nvPr>
        </p:nvSpPr>
        <p:spPr/>
        <p:txBody>
          <a:bodyPr/>
          <a:lstStyle/>
          <a:p>
            <a:r>
              <a:rPr lang="en-US" dirty="0">
                <a:latin typeface="Calibri"/>
                <a:cs typeface="Calibri"/>
              </a:rPr>
              <a:t>"Is it hard to get software jobs in the area?"</a:t>
            </a:r>
            <a:endParaRPr lang="en-US" dirty="0"/>
          </a:p>
        </p:txBody>
      </p:sp>
      <p:sp>
        <p:nvSpPr>
          <p:cNvPr id="3" name="Content Placeholder 2">
            <a:extLst>
              <a:ext uri="{FF2B5EF4-FFF2-40B4-BE49-F238E27FC236}">
                <a16:creationId xmlns:a16="http://schemas.microsoft.com/office/drawing/2014/main" id="{16A0EA63-0FC3-DCB8-C648-1A9F838EB324}"/>
              </a:ext>
            </a:extLst>
          </p:cNvPr>
          <p:cNvSpPr>
            <a:spLocks noGrp="1"/>
          </p:cNvSpPr>
          <p:nvPr>
            <p:ph idx="1"/>
          </p:nvPr>
        </p:nvSpPr>
        <p:spPr/>
        <p:txBody>
          <a:bodyPr vert="horz" lIns="91440" tIns="45720" rIns="91440" bIns="45720" rtlCol="0" anchor="t">
            <a:noAutofit/>
          </a:bodyPr>
          <a:lstStyle/>
          <a:p>
            <a:r>
              <a:rPr lang="en-US" dirty="0">
                <a:ea typeface="+mn-lt"/>
                <a:cs typeface="+mn-lt"/>
              </a:rPr>
              <a:t>Northeast Ohio is not known for its software industry, but many major companies here hire software engineers for internal/external development and there are many smaller software vendors.</a:t>
            </a:r>
          </a:p>
          <a:p>
            <a:r>
              <a:rPr lang="en-US" dirty="0">
                <a:ea typeface="+mn-lt"/>
                <a:cs typeface="+mn-lt"/>
              </a:rPr>
              <a:t>Job placement agencies make it much easier to get a good offer. They get </a:t>
            </a:r>
            <a:r>
              <a:rPr lang="en-US" i="1" dirty="0">
                <a:ea typeface="+mn-lt"/>
                <a:cs typeface="+mn-lt"/>
              </a:rPr>
              <a:t>paid on commission </a:t>
            </a:r>
            <a:r>
              <a:rPr lang="en-US" dirty="0">
                <a:ea typeface="+mn-lt"/>
                <a:cs typeface="+mn-lt"/>
              </a:rPr>
              <a:t>to find you a job you'll stay in. I recommend Robert Half. UA career center might help too.</a:t>
            </a:r>
          </a:p>
          <a:p>
            <a:r>
              <a:rPr lang="en-US" dirty="0">
                <a:ea typeface="+mn-lt"/>
                <a:cs typeface="+mn-lt"/>
              </a:rPr>
              <a:t>Remote software work is on the rise, and this is a great spot for cost-of-living!</a:t>
            </a:r>
          </a:p>
          <a:p>
            <a:r>
              <a:rPr lang="en-US" dirty="0">
                <a:ea typeface="+mn-lt"/>
                <a:cs typeface="+mn-lt"/>
              </a:rPr>
              <a:t>More on jobs in lecture 4.</a:t>
            </a:r>
            <a:endParaRPr lang="en-US" dirty="0">
              <a:cs typeface="Calibri"/>
            </a:endParaRPr>
          </a:p>
        </p:txBody>
      </p:sp>
    </p:spTree>
    <p:extLst>
      <p:ext uri="{BB962C8B-B14F-4D97-AF65-F5344CB8AC3E}">
        <p14:creationId xmlns:p14="http://schemas.microsoft.com/office/powerpoint/2010/main" val="359223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5FE4-C694-863D-5029-D8BE9C0AD5AF}"/>
              </a:ext>
            </a:extLst>
          </p:cNvPr>
          <p:cNvSpPr>
            <a:spLocks noGrp="1"/>
          </p:cNvSpPr>
          <p:nvPr>
            <p:ph type="title"/>
          </p:nvPr>
        </p:nvSpPr>
        <p:spPr/>
        <p:txBody>
          <a:bodyPr/>
          <a:lstStyle/>
          <a:p>
            <a:r>
              <a:rPr lang="en-US">
                <a:cs typeface="Calibri Light"/>
              </a:rPr>
              <a:t>Learning Objectives</a:t>
            </a:r>
            <a:endParaRPr lang="en-US"/>
          </a:p>
        </p:txBody>
      </p:sp>
      <p:sp>
        <p:nvSpPr>
          <p:cNvPr id="3" name="Content Placeholder 2">
            <a:extLst>
              <a:ext uri="{FF2B5EF4-FFF2-40B4-BE49-F238E27FC236}">
                <a16:creationId xmlns:a16="http://schemas.microsoft.com/office/drawing/2014/main" id="{9CE0D12D-F560-CB69-F3AA-FD374B7EBC4A}"/>
              </a:ext>
            </a:extLst>
          </p:cNvPr>
          <p:cNvSpPr>
            <a:spLocks noGrp="1"/>
          </p:cNvSpPr>
          <p:nvPr>
            <p:ph idx="1"/>
          </p:nvPr>
        </p:nvSpPr>
        <p:spPr/>
        <p:txBody>
          <a:bodyPr vert="horz" lIns="91440" tIns="45720" rIns="91440" bIns="45720" rtlCol="0" anchor="t">
            <a:normAutofit/>
          </a:bodyPr>
          <a:lstStyle/>
          <a:p>
            <a:r>
              <a:rPr lang="en-US" dirty="0">
                <a:cs typeface="Calibri"/>
              </a:rPr>
              <a:t>History of software and software engineering</a:t>
            </a:r>
            <a:endParaRPr lang="en-US" dirty="0"/>
          </a:p>
          <a:p>
            <a:r>
              <a:rPr lang="en-US" dirty="0">
                <a:cs typeface="Calibri"/>
              </a:rPr>
              <a:t>Role of software in the world</a:t>
            </a:r>
          </a:p>
          <a:p>
            <a:r>
              <a:rPr lang="en-US" dirty="0">
                <a:cs typeface="Calibri"/>
              </a:rPr>
              <a:t>Classification of software systems</a:t>
            </a:r>
            <a:endParaRPr lang="en-US" dirty="0">
              <a:ea typeface="+mn-lt"/>
              <a:cs typeface="+mn-lt"/>
            </a:endParaRPr>
          </a:p>
          <a:p>
            <a:r>
              <a:rPr lang="en-US" dirty="0">
                <a:ea typeface="+mn-lt"/>
                <a:cs typeface="+mn-lt"/>
              </a:rPr>
              <a:t>Role of a Software Engineer in an organization</a:t>
            </a:r>
          </a:p>
          <a:p>
            <a:r>
              <a:rPr lang="en-US" dirty="0">
                <a:ea typeface="+mn-lt"/>
                <a:cs typeface="+mn-lt"/>
              </a:rPr>
              <a:t>Core concepts of the software engineering profession</a:t>
            </a:r>
          </a:p>
          <a:p>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47628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2D68-F000-2A7A-0C08-D68DF721BABF}"/>
              </a:ext>
            </a:extLst>
          </p:cNvPr>
          <p:cNvSpPr>
            <a:spLocks noGrp="1"/>
          </p:cNvSpPr>
          <p:nvPr>
            <p:ph type="title"/>
          </p:nvPr>
        </p:nvSpPr>
        <p:spPr/>
        <p:txBody>
          <a:bodyPr/>
          <a:lstStyle/>
          <a:p>
            <a:r>
              <a:rPr lang="en-US">
                <a:cs typeface="Calibri Light"/>
              </a:rPr>
              <a:t>What is software?</a:t>
            </a:r>
            <a:endParaRPr lang="en-US"/>
          </a:p>
        </p:txBody>
      </p:sp>
      <p:sp>
        <p:nvSpPr>
          <p:cNvPr id="3" name="Content Placeholder 2">
            <a:extLst>
              <a:ext uri="{FF2B5EF4-FFF2-40B4-BE49-F238E27FC236}">
                <a16:creationId xmlns:a16="http://schemas.microsoft.com/office/drawing/2014/main" id="{5FD065FF-3E10-6A8A-4274-47B6C0EBCCC0}"/>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A set of instructions and data to execute specific tasks on a computer.</a:t>
            </a:r>
          </a:p>
          <a:p>
            <a:r>
              <a:rPr lang="en-US">
                <a:ea typeface="+mn-lt"/>
                <a:cs typeface="+mn-lt"/>
              </a:rPr>
              <a:t>"Software is: (1) instructions (computer programs) that when executed provide desired features, function, and performance; (2) data structures that enable the programs to adequately manipulate information; and (3) descriptive information in both hard copy and virtual forms that describes the operation and use of the programs."</a:t>
            </a:r>
          </a:p>
          <a:p>
            <a:r>
              <a:rPr lang="en-US">
                <a:ea typeface="+mn-lt"/>
                <a:cs typeface="+mn-lt"/>
              </a:rPr>
              <a:t>"Computer software is a work product that software professionals build and then support over many years. These work products include programs that execute within computers of any size and architecture"</a:t>
            </a:r>
          </a:p>
          <a:p>
            <a:r>
              <a:rPr lang="en-US">
                <a:ea typeface="+mn-lt"/>
                <a:cs typeface="+mn-lt"/>
              </a:rPr>
              <a:t>The practice of storing computer instructions as code in the same form as program input data.</a:t>
            </a:r>
          </a:p>
        </p:txBody>
      </p:sp>
    </p:spTree>
    <p:extLst>
      <p:ext uri="{BB962C8B-B14F-4D97-AF65-F5344CB8AC3E}">
        <p14:creationId xmlns:p14="http://schemas.microsoft.com/office/powerpoint/2010/main" val="34467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48BB-4101-A8E1-B2A1-66D3DB4E8626}"/>
              </a:ext>
            </a:extLst>
          </p:cNvPr>
          <p:cNvSpPr>
            <a:spLocks noGrp="1"/>
          </p:cNvSpPr>
          <p:nvPr>
            <p:ph type="title"/>
          </p:nvPr>
        </p:nvSpPr>
        <p:spPr/>
        <p:txBody>
          <a:bodyPr/>
          <a:lstStyle/>
          <a:p>
            <a:r>
              <a:rPr lang="en-US">
                <a:ea typeface="Calibri Light"/>
                <a:cs typeface="Calibri Light"/>
              </a:rPr>
              <a:t>Invention of software – Pre-industrial era</a:t>
            </a:r>
            <a:endParaRPr lang="en-US"/>
          </a:p>
        </p:txBody>
      </p:sp>
      <p:sp>
        <p:nvSpPr>
          <p:cNvPr id="3" name="Content Placeholder 2">
            <a:extLst>
              <a:ext uri="{FF2B5EF4-FFF2-40B4-BE49-F238E27FC236}">
                <a16:creationId xmlns:a16="http://schemas.microsoft.com/office/drawing/2014/main" id="{FD129303-5565-8E47-FD78-2AAE43A637A2}"/>
              </a:ext>
            </a:extLst>
          </p:cNvPr>
          <p:cNvSpPr>
            <a:spLocks noGrp="1"/>
          </p:cNvSpPr>
          <p:nvPr>
            <p:ph idx="1"/>
          </p:nvPr>
        </p:nvSpPr>
        <p:spPr/>
        <p:txBody>
          <a:bodyPr vert="horz" lIns="91440" tIns="45720" rIns="91440" bIns="45720" rtlCol="0" anchor="t">
            <a:normAutofit/>
          </a:bodyPr>
          <a:lstStyle/>
          <a:p>
            <a:r>
              <a:rPr lang="en-US">
                <a:ea typeface="Calibri"/>
                <a:cs typeface="Calibri"/>
              </a:rPr>
              <a:t>I Ching, divination text ca. 1000 BC, influenced Confucius &amp; Taoism. Describes binary encoding (yin-yang), symbolic representation, and "virtual" reality as an infinite combination of grouped binary codes.</a:t>
            </a:r>
          </a:p>
          <a:p>
            <a:r>
              <a:rPr lang="en-US">
                <a:ea typeface="Calibri"/>
                <a:cs typeface="Calibri"/>
              </a:rPr>
              <a:t>17th century German natural philosopher Gottfried Leibniz seeks systems of universal arithmetic, algebra of concepts, alphabet of thought. Invents differential and integral calculus, inspires Einstein.</a:t>
            </a:r>
          </a:p>
          <a:p>
            <a:r>
              <a:rPr lang="en-US">
                <a:ea typeface="Calibri"/>
                <a:cs typeface="Calibri"/>
              </a:rPr>
              <a:t>1679-1705, influenced by I Ching, considers binary arithmetic as a fundamental concept from which everything else is derived. Describes a computer divining truth using rolling balls in a frame with holes.</a:t>
            </a:r>
          </a:p>
        </p:txBody>
      </p:sp>
    </p:spTree>
    <p:extLst>
      <p:ext uri="{BB962C8B-B14F-4D97-AF65-F5344CB8AC3E}">
        <p14:creationId xmlns:p14="http://schemas.microsoft.com/office/powerpoint/2010/main" val="203029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6A34-160C-382D-BB6A-9F23551A4E3E}"/>
              </a:ext>
            </a:extLst>
          </p:cNvPr>
          <p:cNvSpPr>
            <a:spLocks noGrp="1"/>
          </p:cNvSpPr>
          <p:nvPr>
            <p:ph type="title"/>
          </p:nvPr>
        </p:nvSpPr>
        <p:spPr/>
        <p:txBody>
          <a:bodyPr/>
          <a:lstStyle/>
          <a:p>
            <a:r>
              <a:rPr lang="en-US">
                <a:cs typeface="Calibri Light"/>
              </a:rPr>
              <a:t>Invention of software – 19th century concept</a:t>
            </a:r>
            <a:endParaRPr lang="en-US"/>
          </a:p>
        </p:txBody>
      </p:sp>
      <p:sp>
        <p:nvSpPr>
          <p:cNvPr id="3" name="Content Placeholder 2">
            <a:extLst>
              <a:ext uri="{FF2B5EF4-FFF2-40B4-BE49-F238E27FC236}">
                <a16:creationId xmlns:a16="http://schemas.microsoft.com/office/drawing/2014/main" id="{86E667D8-7429-18CC-322C-6245523332E5}"/>
              </a:ext>
            </a:extLst>
          </p:cNvPr>
          <p:cNvSpPr>
            <a:spLocks noGrp="1"/>
          </p:cNvSpPr>
          <p:nvPr>
            <p:ph idx="1"/>
          </p:nvPr>
        </p:nvSpPr>
        <p:spPr>
          <a:xfrm>
            <a:off x="838200" y="1825625"/>
            <a:ext cx="10515600" cy="4742920"/>
          </a:xfrm>
        </p:spPr>
        <p:txBody>
          <a:bodyPr vert="horz" lIns="91440" tIns="45720" rIns="91440" bIns="45720" rtlCol="0" anchor="t">
            <a:normAutofit lnSpcReduction="10000"/>
          </a:bodyPr>
          <a:lstStyle/>
          <a:p>
            <a:r>
              <a:rPr lang="en-US">
                <a:cs typeface="Calibri"/>
              </a:rPr>
              <a:t>Charles Babbage, English mathematician &amp; mechanical engineer, develops </a:t>
            </a:r>
            <a:r>
              <a:rPr lang="en-US" i="1">
                <a:cs typeface="Calibri"/>
              </a:rPr>
              <a:t>Difference Engine</a:t>
            </a:r>
            <a:r>
              <a:rPr lang="en-US">
                <a:cs typeface="Calibri"/>
              </a:rPr>
              <a:t>, a mechanical calculator, in 1823.</a:t>
            </a:r>
            <a:endParaRPr lang="en-US"/>
          </a:p>
          <a:p>
            <a:r>
              <a:rPr lang="en-US">
                <a:cs typeface="Calibri"/>
              </a:rPr>
              <a:t>Successor </a:t>
            </a:r>
            <a:r>
              <a:rPr lang="en-US" i="1">
                <a:cs typeface="Calibri"/>
              </a:rPr>
              <a:t>Analytical Engine </a:t>
            </a:r>
            <a:r>
              <a:rPr lang="en-US">
                <a:cs typeface="Calibri"/>
              </a:rPr>
              <a:t>includes memory &amp; control flow as data.</a:t>
            </a:r>
          </a:p>
          <a:p>
            <a:r>
              <a:rPr lang="en-US">
                <a:cs typeface="Calibri"/>
              </a:rPr>
              <a:t>First design in 1837 and iterated through 1871, never* actually built.</a:t>
            </a:r>
          </a:p>
          <a:p>
            <a:r>
              <a:rPr lang="en-US">
                <a:cs typeface="Calibri"/>
              </a:rPr>
              <a:t>Babbage gives lecture on this Analytical Engine in Italian in 1840.</a:t>
            </a:r>
          </a:p>
          <a:p>
            <a:r>
              <a:rPr lang="en-US">
                <a:cs typeface="Calibri"/>
              </a:rPr>
              <a:t>Ada King, Countess of Lovelace and English mathematician, was commissioned in 1842 to translate lecture transcription to English.</a:t>
            </a:r>
          </a:p>
          <a:p>
            <a:r>
              <a:rPr lang="en-US">
                <a:cs typeface="Calibri"/>
              </a:rPr>
              <a:t>Expands translation with her own notes, including complete program design to compute </a:t>
            </a:r>
            <a:r>
              <a:rPr lang="en-US" i="1">
                <a:cs typeface="Calibri"/>
              </a:rPr>
              <a:t>Bernoulli Numbers </a:t>
            </a:r>
            <a:r>
              <a:rPr lang="en-US">
                <a:cs typeface="Calibri"/>
              </a:rPr>
              <a:t>(sums of powers of integers).</a:t>
            </a:r>
          </a:p>
          <a:p>
            <a:r>
              <a:rPr lang="en-US">
                <a:cs typeface="Calibri"/>
              </a:rPr>
              <a:t>Also described, but did not implement, programs for music composition.</a:t>
            </a:r>
          </a:p>
        </p:txBody>
      </p:sp>
    </p:spTree>
    <p:extLst>
      <p:ext uri="{BB962C8B-B14F-4D97-AF65-F5344CB8AC3E}">
        <p14:creationId xmlns:p14="http://schemas.microsoft.com/office/powerpoint/2010/main" val="27443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FF55-5F3F-7404-C198-E9B0BA53B114}"/>
              </a:ext>
            </a:extLst>
          </p:cNvPr>
          <p:cNvSpPr>
            <a:spLocks noGrp="1"/>
          </p:cNvSpPr>
          <p:nvPr>
            <p:ph type="title"/>
          </p:nvPr>
        </p:nvSpPr>
        <p:spPr/>
        <p:txBody>
          <a:bodyPr/>
          <a:lstStyle/>
          <a:p>
            <a:r>
              <a:rPr lang="en-US">
                <a:cs typeface="Calibri Light"/>
              </a:rPr>
              <a:t>Invention of software</a:t>
            </a:r>
            <a:r>
              <a:rPr lang="en-US">
                <a:ea typeface="+mj-lt"/>
                <a:cs typeface="+mj-lt"/>
              </a:rPr>
              <a:t>–</a:t>
            </a:r>
            <a:r>
              <a:rPr lang="en-US" err="1">
                <a:ea typeface="Calibri"/>
                <a:cs typeface="Calibri"/>
              </a:rPr>
              <a:t>Entscheidungsproblem</a:t>
            </a:r>
            <a:endParaRPr lang="en-US" err="1">
              <a:latin typeface="Calibri Light"/>
            </a:endParaRPr>
          </a:p>
        </p:txBody>
      </p:sp>
      <p:sp>
        <p:nvSpPr>
          <p:cNvPr id="3" name="Content Placeholder 2">
            <a:extLst>
              <a:ext uri="{FF2B5EF4-FFF2-40B4-BE49-F238E27FC236}">
                <a16:creationId xmlns:a16="http://schemas.microsoft.com/office/drawing/2014/main" id="{0E41CFA1-439B-4E57-7EAE-EC224C3C5772}"/>
              </a:ext>
            </a:extLst>
          </p:cNvPr>
          <p:cNvSpPr>
            <a:spLocks noGrp="1"/>
          </p:cNvSpPr>
          <p:nvPr>
            <p:ph idx="1"/>
          </p:nvPr>
        </p:nvSpPr>
        <p:spPr/>
        <p:txBody>
          <a:bodyPr vert="horz" lIns="91440" tIns="45720" rIns="91440" bIns="45720" rtlCol="0" anchor="t">
            <a:normAutofit/>
          </a:bodyPr>
          <a:lstStyle/>
          <a:p>
            <a:r>
              <a:rPr lang="en-US">
                <a:ea typeface="+mn-lt"/>
                <a:cs typeface="+mn-lt"/>
              </a:rPr>
              <a:t>A</a:t>
            </a:r>
            <a:r>
              <a:rPr lang="en-US" i="1">
                <a:ea typeface="+mn-lt"/>
                <a:cs typeface="+mn-lt"/>
              </a:rPr>
              <a:t> Diophantine equation</a:t>
            </a:r>
            <a:r>
              <a:rPr lang="en-US">
                <a:ea typeface="+mn-lt"/>
                <a:cs typeface="+mn-lt"/>
              </a:rPr>
              <a:t> is a polynomial with integer solutions (roots).</a:t>
            </a:r>
          </a:p>
          <a:p>
            <a:r>
              <a:rPr lang="en-US">
                <a:cs typeface="Calibri" panose="020F0502020204030204"/>
              </a:rPr>
              <a:t>David Hilbert, German mathematician, presented 23 unsolved problems in 1900 that would influence 20th century mathematics.</a:t>
            </a:r>
          </a:p>
          <a:p>
            <a:r>
              <a:rPr lang="en-US">
                <a:cs typeface="Calibri" panose="020F0502020204030204"/>
              </a:rPr>
              <a:t>Problem 10 ("</a:t>
            </a:r>
            <a:r>
              <a:rPr lang="en-US" err="1">
                <a:ea typeface="+mn-lt"/>
                <a:cs typeface="+mn-lt"/>
              </a:rPr>
              <a:t>Entscheidungsproblem</a:t>
            </a:r>
            <a:r>
              <a:rPr lang="en-US">
                <a:ea typeface="+mn-lt"/>
                <a:cs typeface="+mn-lt"/>
              </a:rPr>
              <a:t>") </a:t>
            </a:r>
            <a:r>
              <a:rPr lang="en-US">
                <a:cs typeface="Calibri" panose="020F0502020204030204"/>
              </a:rPr>
              <a:t>asks for an algorithm to determine if an arbitrary Diophantine Equation has a solution.</a:t>
            </a:r>
          </a:p>
          <a:p>
            <a:r>
              <a:rPr lang="en-US">
                <a:cs typeface="Calibri" panose="020F0502020204030204"/>
              </a:rPr>
              <a:t>Impossibility was proven in 1935 by Alonzo Church (Church's Theorem) using a formal logic system called </a:t>
            </a:r>
            <a:r>
              <a:rPr lang="en-US">
                <a:ea typeface="+mn-lt"/>
                <a:cs typeface="+mn-lt"/>
              </a:rPr>
              <a:t>λ-calculus with concept of "calculability".</a:t>
            </a:r>
            <a:r>
              <a:rPr lang="en-US">
                <a:ea typeface="+mn-lt"/>
                <a:cs typeface="Calibri" panose="020F0502020204030204"/>
              </a:rPr>
              <a:t> Influenced</a:t>
            </a:r>
            <a:r>
              <a:rPr lang="en-US">
                <a:ea typeface="Calibri" panose="020F0502020204030204"/>
                <a:cs typeface="Calibri" panose="020F0502020204030204"/>
              </a:rPr>
              <a:t> by Kurt G</a:t>
            </a:r>
            <a:r>
              <a:rPr lang="en-US">
                <a:ea typeface="+mn-lt"/>
                <a:cs typeface="+mn-lt"/>
              </a:rPr>
              <a:t>ö</a:t>
            </a:r>
            <a:r>
              <a:rPr lang="en-US">
                <a:ea typeface="Calibri" panose="020F0502020204030204"/>
                <a:cs typeface="Calibri" panose="020F0502020204030204"/>
              </a:rPr>
              <a:t>del's "Incompleteness" theorems.</a:t>
            </a: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1575395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37</Slides>
  <Notes>0</Notes>
  <HiddenSlides>2</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Software Engineering Basics </vt:lpstr>
      <vt:lpstr>Notes</vt:lpstr>
      <vt:lpstr>Survey Statistics</vt:lpstr>
      <vt:lpstr>"Is it hard to get software jobs in the area?"</vt:lpstr>
      <vt:lpstr>Learning Objectives</vt:lpstr>
      <vt:lpstr>What is software?</vt:lpstr>
      <vt:lpstr>Invention of software – Pre-industrial era</vt:lpstr>
      <vt:lpstr>Invention of software – 19th century concept</vt:lpstr>
      <vt:lpstr>Invention of software–Entscheidungsproblem</vt:lpstr>
      <vt:lpstr>Invention of software – Turing Machines</vt:lpstr>
      <vt:lpstr>Invention of software – Mid-century theory</vt:lpstr>
      <vt:lpstr>History of computing – WWI computation</vt:lpstr>
      <vt:lpstr>Invention of software – Interwar advances</vt:lpstr>
      <vt:lpstr>Invention of software – WWII computation</vt:lpstr>
      <vt:lpstr>Invention of software – Post-war conditions</vt:lpstr>
      <vt:lpstr>Invention of software – von Neumann model</vt:lpstr>
      <vt:lpstr>Invention of Software – First software</vt:lpstr>
      <vt:lpstr>Invention of software – Key players recap</vt:lpstr>
      <vt:lpstr>History of software - 1950s</vt:lpstr>
      <vt:lpstr>History of software – 1960s</vt:lpstr>
      <vt:lpstr>History of software – 1970s</vt:lpstr>
      <vt:lpstr>History of software – 1980s</vt:lpstr>
      <vt:lpstr>History of software - 1990s</vt:lpstr>
      <vt:lpstr>History of software – 21st century</vt:lpstr>
      <vt:lpstr>Why is software important?</vt:lpstr>
      <vt:lpstr>What is software engineering?</vt:lpstr>
      <vt:lpstr>Why is software engineered?</vt:lpstr>
      <vt:lpstr>What types of software are there?</vt:lpstr>
      <vt:lpstr>Software application domains</vt:lpstr>
      <vt:lpstr>Classifying by specification</vt:lpstr>
      <vt:lpstr>What do software engineers do?</vt:lpstr>
      <vt:lpstr>PowerPoint Presentation</vt:lpstr>
      <vt:lpstr>PowerPoint Presentation</vt:lpstr>
      <vt:lpstr>PowerPoint Presentation</vt:lpstr>
      <vt:lpstr>Terminology Arcana</vt:lpstr>
      <vt:lpstr>Recommended References</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438</cp:revision>
  <dcterms:created xsi:type="dcterms:W3CDTF">2022-06-29T17:49:55Z</dcterms:created>
  <dcterms:modified xsi:type="dcterms:W3CDTF">2022-08-24T20:57:13Z</dcterms:modified>
</cp:coreProperties>
</file>