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0" r:id="rId7"/>
    <p:sldId id="268" r:id="rId8"/>
    <p:sldId id="269" r:id="rId9"/>
    <p:sldId id="270" r:id="rId10"/>
    <p:sldId id="271" r:id="rId11"/>
    <p:sldId id="272" r:id="rId12"/>
    <p:sldId id="273" r:id="rId13"/>
    <p:sldId id="267" r:id="rId14"/>
    <p:sldId id="261" r:id="rId15"/>
    <p:sldId id="275" r:id="rId16"/>
    <p:sldId id="276" r:id="rId17"/>
    <p:sldId id="277" r:id="rId18"/>
    <p:sldId id="278" r:id="rId19"/>
    <p:sldId id="292" r:id="rId20"/>
    <p:sldId id="291" r:id="rId21"/>
    <p:sldId id="290" r:id="rId22"/>
    <p:sldId id="279" r:id="rId23"/>
    <p:sldId id="280" r:id="rId24"/>
    <p:sldId id="281" r:id="rId25"/>
    <p:sldId id="282" r:id="rId26"/>
    <p:sldId id="283" r:id="rId27"/>
    <p:sldId id="285" r:id="rId28"/>
    <p:sldId id="286" r:id="rId29"/>
    <p:sldId id="274" r:id="rId30"/>
    <p:sldId id="288" r:id="rId31"/>
    <p:sldId id="289" r:id="rId32"/>
    <p:sldId id="287" r:id="rId33"/>
    <p:sldId id="263" r:id="rId34"/>
    <p:sldId id="262" r:id="rId35"/>
    <p:sldId id="294"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D650E-F30C-4D55-9BC6-E4604ABB70E0}" v="16" dt="2022-08-21T04:03:44.698"/>
    <p1510:client id="{1B7C217E-F9D9-4469-B821-8D07560796F5}" v="393" dt="2022-06-30T03:28:35.885"/>
    <p1510:client id="{2DD66FF6-5D35-44A9-BCAA-4BAEC1BBC7B7}" v="11860" dt="2022-08-11T18:50:34.068"/>
    <p1510:client id="{4E039FE3-DFF7-4389-BB5F-4BC2F466EBD0}" v="3" dt="2022-08-19T00:54:46.949"/>
    <p1510:client id="{B9E63C2A-39F8-42B1-BC1D-F40929A50521}" v="101" dt="2022-08-31T03:37:04.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geeksforgeeks.org/binary-search/" TargetMode="External"/><Relationship Id="rId3" Type="http://schemas.openxmlformats.org/officeDocument/2006/relationships/hyperlink" Target="https://newyorkcityvoices.org/tech-company-organizational-structure-and-you/" TargetMode="External"/><Relationship Id="rId7" Type="http://schemas.openxmlformats.org/officeDocument/2006/relationships/hyperlink" Target="https://www.cs.uakron.edu/~xiao/ss/Senior%20Seminar%20jdk.pdf" TargetMode="External"/><Relationship Id="rId12" Type="http://schemas.openxmlformats.org/officeDocument/2006/relationships/hyperlink" Target="https://docs.github.com/en/get-started/quickstart/set-up-git" TargetMode="External"/><Relationship Id="rId2" Type="http://schemas.openxmlformats.org/officeDocument/2006/relationships/hyperlink" Target="https://flylib.com/books/en/1.108.1.55/1/" TargetMode="External"/><Relationship Id="rId1" Type="http://schemas.openxmlformats.org/officeDocument/2006/relationships/slideLayout" Target="../slideLayouts/slideLayout2.xml"/><Relationship Id="rId6" Type="http://schemas.openxmlformats.org/officeDocument/2006/relationships/hyperlink" Target="https://leetcode.com/" TargetMode="External"/><Relationship Id="rId11" Type="http://schemas.openxmlformats.org/officeDocument/2006/relationships/hyperlink" Target="https://docs.github.com/en/get-started/quickstart/hello-world" TargetMode="External"/><Relationship Id="rId5" Type="http://schemas.openxmlformats.org/officeDocument/2006/relationships/hyperlink" Target="https://www.conceptdraw.com/solution-park/management-typical-orgcharts" TargetMode="External"/><Relationship Id="rId10" Type="http://schemas.openxmlformats.org/officeDocument/2006/relationships/hyperlink" Target="https://www.cs.cornell.edu/courses/cs3110/2012sp/lectures/lec19-asymp/review.html" TargetMode="External"/><Relationship Id="rId4" Type="http://schemas.openxmlformats.org/officeDocument/2006/relationships/hyperlink" Target="http://richaboss.blogspot.com/2016/04/how-do-you-view-role-of-assurance-in.html" TargetMode="External"/><Relationship Id="rId9" Type="http://schemas.openxmlformats.org/officeDocument/2006/relationships/hyperlink" Target="https://www.hackerearth.com/practice/data-structures/hash-tables/basics-of-hash-tables/tutoria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235132" cy="2387600"/>
          </a:xfrm>
        </p:spPr>
        <p:txBody>
          <a:bodyPr>
            <a:normAutofit/>
          </a:bodyPr>
          <a:lstStyle/>
          <a:p>
            <a:r>
              <a:rPr lang="en-US" dirty="0">
                <a:ea typeface="Calibri Light"/>
                <a:cs typeface="Calibri Light"/>
              </a:rPr>
              <a:t>Software Development Teams</a:t>
            </a:r>
            <a:br>
              <a:rPr lang="en-US" dirty="0">
                <a:ea typeface="Calibri Light"/>
                <a:cs typeface="Calibri Light"/>
              </a:rPr>
            </a:br>
            <a:endParaRPr lang="en-US" dirty="0">
              <a:ea typeface="Calibri Light"/>
              <a:cs typeface="Calibri Light"/>
            </a:endParaRPr>
          </a:p>
        </p:txBody>
      </p:sp>
      <p:sp>
        <p:nvSpPr>
          <p:cNvPr id="3" name="Subtitle 2"/>
          <p:cNvSpPr>
            <a:spLocks noGrp="1"/>
          </p:cNvSpPr>
          <p:nvPr>
            <p:ph type="subTitle" idx="1"/>
          </p:nvPr>
        </p:nvSpPr>
        <p:spPr>
          <a:xfrm>
            <a:off x="1524000" y="3602038"/>
            <a:ext cx="9144000" cy="2245233"/>
          </a:xfrm>
        </p:spPr>
        <p:txBody>
          <a:bodyPr vert="horz" lIns="91440" tIns="45720" rIns="91440" bIns="45720" rtlCol="0" anchor="t">
            <a:normAutofit/>
          </a:bodyPr>
          <a:lstStyle/>
          <a:p>
            <a:pPr algn="l"/>
            <a:r>
              <a:rPr lang="en-US" dirty="0">
                <a:latin typeface="Tahoma"/>
                <a:ea typeface="Calibri"/>
                <a:cs typeface="Calibri"/>
              </a:rPr>
              <a:t>JD </a:t>
            </a:r>
            <a:r>
              <a:rPr lang="en-US" dirty="0" err="1">
                <a:latin typeface="Tahoma"/>
                <a:ea typeface="Calibri"/>
                <a:cs typeface="Calibri"/>
              </a:rPr>
              <a:t>Kilgallin</a:t>
            </a:r>
            <a:endParaRPr lang="en-US">
              <a:latin typeface="Tahoma"/>
              <a:ea typeface="+mn-lt"/>
              <a:cs typeface="+mn-lt"/>
            </a:endParaRPr>
          </a:p>
          <a:p>
            <a:pPr algn="l"/>
            <a:r>
              <a:rPr lang="en-US" dirty="0">
                <a:latin typeface="Tahoma"/>
                <a:ea typeface="Calibri"/>
                <a:cs typeface="Calibri"/>
              </a:rPr>
              <a:t>CPSC:480</a:t>
            </a:r>
            <a:endParaRPr lang="en-US">
              <a:latin typeface="Tahoma"/>
              <a:ea typeface="+mn-lt"/>
              <a:cs typeface="+mn-lt"/>
            </a:endParaRPr>
          </a:p>
          <a:p>
            <a:pPr algn="l"/>
            <a:r>
              <a:rPr lang="en-US" dirty="0">
                <a:latin typeface="Tahoma"/>
                <a:ea typeface="Tahoma"/>
                <a:cs typeface="Calibri"/>
              </a:rPr>
              <a:t>08/31/22</a:t>
            </a:r>
          </a:p>
          <a:p>
            <a:pPr algn="l"/>
            <a:r>
              <a:rPr lang="en-US" i="1" dirty="0">
                <a:latin typeface="Tahoma"/>
                <a:ea typeface="Tahoma"/>
                <a:cs typeface="Calibri"/>
              </a:rPr>
              <a:t>Pressman Ch 5, 24</a:t>
            </a:r>
            <a:endParaRPr lang="en-US" dirty="0">
              <a:latin typeface="Tahoma"/>
              <a:ea typeface="Tahoma"/>
              <a:cs typeface="Calibri"/>
            </a:endParaRPr>
          </a:p>
        </p:txBody>
      </p:sp>
      <p:pic>
        <p:nvPicPr>
          <p:cNvPr id="5" name="Picture 5" descr="Logo&#10;&#10;Description automatically generated">
            <a:extLst>
              <a:ext uri="{FF2B5EF4-FFF2-40B4-BE49-F238E27FC236}">
                <a16:creationId xmlns:a16="http://schemas.microsoft.com/office/drawing/2014/main" id="{CF2C7507-40C1-28E8-0231-6626DECB08BF}"/>
              </a:ext>
            </a:extLst>
          </p:cNvPr>
          <p:cNvPicPr>
            <a:picLocks noChangeAspect="1"/>
          </p:cNvPicPr>
          <p:nvPr/>
        </p:nvPicPr>
        <p:blipFill>
          <a:blip r:embed="rId2"/>
          <a:stretch>
            <a:fillRect/>
          </a:stretch>
        </p:blipFill>
        <p:spPr>
          <a:xfrm>
            <a:off x="5313450" y="3692424"/>
            <a:ext cx="4660391" cy="1285045"/>
          </a:xfrm>
          <a:prstGeom prst="rect">
            <a:avLst/>
          </a:prstGeom>
        </p:spPr>
      </p:pic>
      <p:sp>
        <p:nvSpPr>
          <p:cNvPr id="6" name="Subtitle 2">
            <a:extLst>
              <a:ext uri="{FF2B5EF4-FFF2-40B4-BE49-F238E27FC236}">
                <a16:creationId xmlns:a16="http://schemas.microsoft.com/office/drawing/2014/main" id="{181B039B-CF82-3A91-2732-4BA24F35D952}"/>
              </a:ext>
            </a:extLst>
          </p:cNvPr>
          <p:cNvSpPr txBox="1">
            <a:spLocks/>
          </p:cNvSpPr>
          <p:nvPr/>
        </p:nvSpPr>
        <p:spPr>
          <a:xfrm>
            <a:off x="6344857" y="4979426"/>
            <a:ext cx="3048001" cy="817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ahoma"/>
                <a:ea typeface="Calibri"/>
                <a:cs typeface="Calibri"/>
              </a:rPr>
              <a:t>The "</a:t>
            </a:r>
            <a:r>
              <a:rPr lang="en-US" dirty="0" err="1">
                <a:latin typeface="Tahoma"/>
                <a:ea typeface="Calibri"/>
                <a:cs typeface="Calibri"/>
              </a:rPr>
              <a:t>i</a:t>
            </a:r>
            <a:r>
              <a:rPr lang="en-US" dirty="0">
                <a:latin typeface="Tahoma"/>
                <a:ea typeface="Calibri"/>
                <a:cs typeface="Calibri"/>
              </a:rPr>
              <a:t>" in "team"</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DCF2899-E522-09A2-FFF7-073F11F564ED}"/>
              </a:ext>
            </a:extLst>
          </p:cNvPr>
          <p:cNvPicPr>
            <a:picLocks noGrp="1" noChangeAspect="1"/>
          </p:cNvPicPr>
          <p:nvPr>
            <p:ph idx="1"/>
          </p:nvPr>
        </p:nvPicPr>
        <p:blipFill>
          <a:blip r:embed="rId2"/>
          <a:stretch>
            <a:fillRect/>
          </a:stretch>
        </p:blipFill>
        <p:spPr>
          <a:xfrm>
            <a:off x="1497474" y="12435"/>
            <a:ext cx="9244677" cy="6845035"/>
          </a:xfrm>
          <a:prstGeom prst="rect">
            <a:avLst/>
          </a:prstGeom>
        </p:spPr>
      </p:pic>
      <p:sp>
        <p:nvSpPr>
          <p:cNvPr id="6" name="Title 1">
            <a:extLst>
              <a:ext uri="{FF2B5EF4-FFF2-40B4-BE49-F238E27FC236}">
                <a16:creationId xmlns:a16="http://schemas.microsoft.com/office/drawing/2014/main" id="{805DFFFE-55D1-FD0E-7381-F446B7B75A17}"/>
              </a:ext>
            </a:extLst>
          </p:cNvPr>
          <p:cNvSpPr>
            <a:spLocks noGrp="1"/>
          </p:cNvSpPr>
          <p:nvPr>
            <p:ph type="title"/>
          </p:nvPr>
        </p:nvSpPr>
        <p:spPr>
          <a:xfrm>
            <a:off x="838200" y="365125"/>
            <a:ext cx="10515600" cy="1325563"/>
          </a:xfrm>
        </p:spPr>
        <p:txBody>
          <a:bodyPr/>
          <a:lstStyle/>
          <a:p>
            <a:r>
              <a:rPr lang="en-US" dirty="0">
                <a:cs typeface="Calibri Light"/>
              </a:rPr>
              <a:t>Startup</a:t>
            </a:r>
            <a:endParaRPr lang="en-US" dirty="0"/>
          </a:p>
        </p:txBody>
      </p:sp>
    </p:spTree>
    <p:extLst>
      <p:ext uri="{BB962C8B-B14F-4D97-AF65-F5344CB8AC3E}">
        <p14:creationId xmlns:p14="http://schemas.microsoft.com/office/powerpoint/2010/main" val="184146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C90E10AF-20B1-B147-EC85-800AF573D0D8}"/>
              </a:ext>
            </a:extLst>
          </p:cNvPr>
          <p:cNvPicPr>
            <a:picLocks noGrp="1" noChangeAspect="1"/>
          </p:cNvPicPr>
          <p:nvPr>
            <p:ph idx="1"/>
          </p:nvPr>
        </p:nvPicPr>
        <p:blipFill>
          <a:blip r:embed="rId2"/>
          <a:stretch>
            <a:fillRect/>
          </a:stretch>
        </p:blipFill>
        <p:spPr>
          <a:xfrm>
            <a:off x="2359415" y="529"/>
            <a:ext cx="8449484" cy="6845035"/>
          </a:xfrm>
          <a:prstGeom prst="rect">
            <a:avLst/>
          </a:prstGeom>
        </p:spPr>
      </p:pic>
      <p:sp>
        <p:nvSpPr>
          <p:cNvPr id="6" name="Title 1">
            <a:extLst>
              <a:ext uri="{FF2B5EF4-FFF2-40B4-BE49-F238E27FC236}">
                <a16:creationId xmlns:a16="http://schemas.microsoft.com/office/drawing/2014/main" id="{BAE4FFFE-B122-A18A-A169-E826E89E089A}"/>
              </a:ext>
            </a:extLst>
          </p:cNvPr>
          <p:cNvSpPr>
            <a:spLocks noGrp="1"/>
          </p:cNvSpPr>
          <p:nvPr>
            <p:ph type="title"/>
          </p:nvPr>
        </p:nvSpPr>
        <p:spPr>
          <a:xfrm>
            <a:off x="838200" y="365125"/>
            <a:ext cx="10515600" cy="1325563"/>
          </a:xfrm>
        </p:spPr>
        <p:txBody>
          <a:bodyPr/>
          <a:lstStyle/>
          <a:p>
            <a:r>
              <a:rPr lang="en-US" dirty="0">
                <a:cs typeface="Calibri Light"/>
              </a:rPr>
              <a:t>Within larger org</a:t>
            </a:r>
            <a:endParaRPr lang="en-US" dirty="0"/>
          </a:p>
        </p:txBody>
      </p:sp>
    </p:spTree>
    <p:extLst>
      <p:ext uri="{BB962C8B-B14F-4D97-AF65-F5344CB8AC3E}">
        <p14:creationId xmlns:p14="http://schemas.microsoft.com/office/powerpoint/2010/main" val="268152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5" descr="Diagram, engineering drawing&#10;&#10;Description automatically generated">
            <a:extLst>
              <a:ext uri="{FF2B5EF4-FFF2-40B4-BE49-F238E27FC236}">
                <a16:creationId xmlns:a16="http://schemas.microsoft.com/office/drawing/2014/main" id="{78507C9C-C7A9-AB93-1938-72DCF08CA46C}"/>
              </a:ext>
            </a:extLst>
          </p:cNvPr>
          <p:cNvPicPr>
            <a:picLocks noGrp="1" noChangeAspect="1"/>
          </p:cNvPicPr>
          <p:nvPr>
            <p:ph idx="1"/>
          </p:nvPr>
        </p:nvPicPr>
        <p:blipFill>
          <a:blip r:embed="rId2"/>
          <a:stretch>
            <a:fillRect/>
          </a:stretch>
        </p:blipFill>
        <p:spPr>
          <a:xfrm>
            <a:off x="509004" y="3970"/>
            <a:ext cx="11685962" cy="6851649"/>
          </a:xfrm>
        </p:spPr>
      </p:pic>
      <p:sp>
        <p:nvSpPr>
          <p:cNvPr id="12" name="Title 1">
            <a:extLst>
              <a:ext uri="{FF2B5EF4-FFF2-40B4-BE49-F238E27FC236}">
                <a16:creationId xmlns:a16="http://schemas.microsoft.com/office/drawing/2014/main" id="{D066A14D-4A8E-8E75-DCEB-756946EE1E1D}"/>
              </a:ext>
            </a:extLst>
          </p:cNvPr>
          <p:cNvSpPr>
            <a:spLocks noGrp="1"/>
          </p:cNvSpPr>
          <p:nvPr>
            <p:ph type="title"/>
          </p:nvPr>
        </p:nvSpPr>
        <p:spPr>
          <a:xfrm>
            <a:off x="9613106" y="-3968"/>
            <a:ext cx="2574132" cy="992189"/>
          </a:xfrm>
        </p:spPr>
        <p:txBody>
          <a:bodyPr/>
          <a:lstStyle/>
          <a:p>
            <a:r>
              <a:rPr lang="en-US" dirty="0" err="1">
                <a:cs typeface="Calibri Light"/>
              </a:rPr>
              <a:t>Keyfactor</a:t>
            </a:r>
            <a:endParaRPr lang="en-US" dirty="0" err="1"/>
          </a:p>
        </p:txBody>
      </p:sp>
    </p:spTree>
    <p:extLst>
      <p:ext uri="{BB962C8B-B14F-4D97-AF65-F5344CB8AC3E}">
        <p14:creationId xmlns:p14="http://schemas.microsoft.com/office/powerpoint/2010/main" val="390672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1C90-C12B-3869-0FE0-8AB3540917DF}"/>
              </a:ext>
            </a:extLst>
          </p:cNvPr>
          <p:cNvSpPr>
            <a:spLocks noGrp="1"/>
          </p:cNvSpPr>
          <p:nvPr>
            <p:ph type="title"/>
          </p:nvPr>
        </p:nvSpPr>
        <p:spPr/>
        <p:txBody>
          <a:bodyPr/>
          <a:lstStyle/>
          <a:p>
            <a:r>
              <a:rPr lang="en-US" dirty="0">
                <a:cs typeface="Calibri Light"/>
              </a:rPr>
              <a:t>Advancement</a:t>
            </a:r>
            <a:endParaRPr lang="en-US" dirty="0"/>
          </a:p>
        </p:txBody>
      </p:sp>
      <p:sp>
        <p:nvSpPr>
          <p:cNvPr id="3" name="Content Placeholder 2">
            <a:extLst>
              <a:ext uri="{FF2B5EF4-FFF2-40B4-BE49-F238E27FC236}">
                <a16:creationId xmlns:a16="http://schemas.microsoft.com/office/drawing/2014/main" id="{9096D075-679E-9C46-FB64-24781923AA15}"/>
              </a:ext>
            </a:extLst>
          </p:cNvPr>
          <p:cNvSpPr>
            <a:spLocks noGrp="1"/>
          </p:cNvSpPr>
          <p:nvPr>
            <p:ph idx="1"/>
          </p:nvPr>
        </p:nvSpPr>
        <p:spPr>
          <a:xfrm>
            <a:off x="838200" y="1825625"/>
            <a:ext cx="10591723" cy="5030711"/>
          </a:xfrm>
        </p:spPr>
        <p:txBody>
          <a:bodyPr vert="horz" lIns="91440" tIns="45720" rIns="91440" bIns="45720" rtlCol="0" anchor="t">
            <a:normAutofit fontScale="92500" lnSpcReduction="20000"/>
          </a:bodyPr>
          <a:lstStyle/>
          <a:p>
            <a:r>
              <a:rPr lang="en-US" dirty="0">
                <a:cs typeface="Calibri"/>
              </a:rPr>
              <a:t>Promotion solely as a software engineer</a:t>
            </a:r>
          </a:p>
          <a:p>
            <a:pPr lvl="1"/>
            <a:r>
              <a:rPr lang="en-US" sz="2600" dirty="0">
                <a:cs typeface="Calibri"/>
              </a:rPr>
              <a:t>Associate-&gt;[SWE]-&gt;Senior-&gt;Lead*-&gt;Principal-&gt;Staff Software Engineer</a:t>
            </a:r>
          </a:p>
          <a:p>
            <a:pPr lvl="1"/>
            <a:r>
              <a:rPr lang="en-US" sz="2600" dirty="0">
                <a:cs typeface="Calibri"/>
              </a:rPr>
              <a:t>*"Lead Software Engineer" does not always refer to team leadership</a:t>
            </a:r>
          </a:p>
          <a:p>
            <a:pPr lvl="1"/>
            <a:r>
              <a:rPr lang="en-US" sz="2600" dirty="0">
                <a:cs typeface="Calibri"/>
              </a:rPr>
              <a:t>"Staff SWE" – role akin to tenure as professor, title akin to "Staff Seargent".</a:t>
            </a:r>
            <a:br>
              <a:rPr lang="en-US" sz="2600" dirty="0">
                <a:cs typeface="Calibri"/>
              </a:rPr>
            </a:br>
            <a:r>
              <a:rPr lang="en-US" sz="2600" dirty="0">
                <a:cs typeface="Calibri"/>
              </a:rPr>
              <a:t>Critical projects to support the business rather than product line engineering.</a:t>
            </a:r>
          </a:p>
          <a:p>
            <a:r>
              <a:rPr lang="en-US" dirty="0">
                <a:cs typeface="Calibri"/>
              </a:rPr>
              <a:t>Promotion as other individual contributor role in software org</a:t>
            </a:r>
          </a:p>
          <a:p>
            <a:pPr lvl="1"/>
            <a:r>
              <a:rPr lang="en-US" sz="2600" dirty="0">
                <a:cs typeface="Calibri"/>
              </a:rPr>
              <a:t>Software Engineer-&gt;Software Architect</a:t>
            </a:r>
          </a:p>
          <a:p>
            <a:pPr lvl="1"/>
            <a:r>
              <a:rPr lang="en-US" sz="2600" dirty="0">
                <a:cs typeface="Calibri"/>
              </a:rPr>
              <a:t>Software Engineer-&gt;Product Manager</a:t>
            </a:r>
          </a:p>
          <a:p>
            <a:pPr lvl="1"/>
            <a:r>
              <a:rPr lang="en-US" sz="2600" dirty="0">
                <a:cs typeface="Calibri"/>
              </a:rPr>
              <a:t>Software Engineer-&gt;Integration Engineer</a:t>
            </a:r>
          </a:p>
          <a:p>
            <a:r>
              <a:rPr lang="en-US" dirty="0">
                <a:cs typeface="Calibri"/>
              </a:rPr>
              <a:t>Promotion to management in software org</a:t>
            </a:r>
          </a:p>
          <a:p>
            <a:pPr lvl="1"/>
            <a:r>
              <a:rPr lang="en-US" sz="2600" dirty="0">
                <a:cs typeface="Calibri"/>
              </a:rPr>
              <a:t>SWE-&gt;Lead-&gt;Engineering Manager-&gt;Engineering Director-&gt;VP of Engineering</a:t>
            </a:r>
          </a:p>
          <a:p>
            <a:r>
              <a:rPr lang="en-US" dirty="0">
                <a:cs typeface="Calibri"/>
              </a:rPr>
              <a:t>Promotion to other orgs</a:t>
            </a:r>
          </a:p>
          <a:p>
            <a:pPr lvl="1"/>
            <a:r>
              <a:rPr lang="en-US" sz="2600" dirty="0">
                <a:cs typeface="Calibri"/>
              </a:rPr>
              <a:t>Sales/solution engineering or implementation engineering</a:t>
            </a:r>
          </a:p>
          <a:p>
            <a:pPr lvl="1"/>
            <a:r>
              <a:rPr lang="en-US" sz="2600" dirty="0">
                <a:cs typeface="Calibri"/>
              </a:rPr>
              <a:t>Management in operations, partner enablement, or other departments</a:t>
            </a:r>
          </a:p>
        </p:txBody>
      </p:sp>
    </p:spTree>
    <p:extLst>
      <p:ext uri="{BB962C8B-B14F-4D97-AF65-F5344CB8AC3E}">
        <p14:creationId xmlns:p14="http://schemas.microsoft.com/office/powerpoint/2010/main" val="380693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5BE2-2FFB-8BD2-2CF3-2A7CB85BF42C}"/>
              </a:ext>
            </a:extLst>
          </p:cNvPr>
          <p:cNvSpPr>
            <a:spLocks noGrp="1"/>
          </p:cNvSpPr>
          <p:nvPr>
            <p:ph type="title"/>
          </p:nvPr>
        </p:nvSpPr>
        <p:spPr/>
        <p:txBody>
          <a:bodyPr/>
          <a:lstStyle/>
          <a:p>
            <a:r>
              <a:rPr lang="en-US" dirty="0">
                <a:cs typeface="Calibri Light"/>
              </a:rPr>
              <a:t>Joining a software organization</a:t>
            </a:r>
            <a:endParaRPr lang="en-US" dirty="0"/>
          </a:p>
        </p:txBody>
      </p:sp>
      <p:sp>
        <p:nvSpPr>
          <p:cNvPr id="3" name="Content Placeholder 2">
            <a:extLst>
              <a:ext uri="{FF2B5EF4-FFF2-40B4-BE49-F238E27FC236}">
                <a16:creationId xmlns:a16="http://schemas.microsoft.com/office/drawing/2014/main" id="{681922AC-1353-5178-DBE1-D07826233064}"/>
              </a:ext>
            </a:extLst>
          </p:cNvPr>
          <p:cNvSpPr>
            <a:spLocks noGrp="1"/>
          </p:cNvSpPr>
          <p:nvPr>
            <p:ph idx="1"/>
          </p:nvPr>
        </p:nvSpPr>
        <p:spPr/>
        <p:txBody>
          <a:bodyPr vert="horz" lIns="91440" tIns="45720" rIns="91440" bIns="45720" rtlCol="0" anchor="t">
            <a:normAutofit fontScale="92500" lnSpcReduction="10000"/>
          </a:bodyPr>
          <a:lstStyle/>
          <a:p>
            <a:r>
              <a:rPr lang="en-US" dirty="0">
                <a:ea typeface="Calibri"/>
                <a:cs typeface="Calibri"/>
              </a:rPr>
              <a:t>Officially starts with submitting a résum</a:t>
            </a:r>
            <a:r>
              <a:rPr lang="en-US" dirty="0">
                <a:ea typeface="+mn-lt"/>
                <a:cs typeface="+mn-lt"/>
              </a:rPr>
              <a:t>é ("resume")</a:t>
            </a:r>
            <a:endParaRPr lang="en-US" dirty="0">
              <a:ea typeface="Calibri"/>
              <a:cs typeface="Calibri"/>
            </a:endParaRPr>
          </a:p>
          <a:p>
            <a:pPr lvl="1"/>
            <a:r>
              <a:rPr lang="en-US" dirty="0">
                <a:ea typeface="Calibri"/>
                <a:cs typeface="Calibri"/>
              </a:rPr>
              <a:t>Building a project portfolio &amp; well-composed resume come even before that.</a:t>
            </a:r>
          </a:p>
          <a:p>
            <a:r>
              <a:rPr lang="en-US" dirty="0">
                <a:ea typeface="Calibri"/>
                <a:cs typeface="Calibri"/>
              </a:rPr>
              <a:t>First screening likely done by automated systems and recruiters.</a:t>
            </a:r>
          </a:p>
          <a:p>
            <a:r>
              <a:rPr lang="en-US" dirty="0">
                <a:ea typeface="Calibri"/>
                <a:cs typeface="Calibri"/>
              </a:rPr>
              <a:t>Initial, informal interviews usually done by phone with 1-4 current engineers. Team may interview 5-10 candidates from a pool of 20 or so resumes provided to the team by a recruiter.</a:t>
            </a:r>
          </a:p>
          <a:p>
            <a:r>
              <a:rPr lang="en-US" dirty="0">
                <a:ea typeface="Calibri"/>
                <a:cs typeface="Calibri"/>
              </a:rPr>
              <a:t>Formal technical interviews usually done on-site and involve a few rounds of coding exercises and other skill and team-fit assessments. Likely includes 3-5 applicants from top candidates out of phone screen.</a:t>
            </a:r>
          </a:p>
          <a:p>
            <a:r>
              <a:rPr lang="en-US" dirty="0">
                <a:ea typeface="Calibri"/>
                <a:cs typeface="Calibri"/>
              </a:rPr>
              <a:t>Hiring manager likely to make an offer contingent on a background check.</a:t>
            </a:r>
          </a:p>
          <a:p>
            <a:r>
              <a:rPr lang="en-US" dirty="0">
                <a:ea typeface="Calibri"/>
                <a:cs typeface="Calibri"/>
              </a:rPr>
              <a:t>Next preferred candidate will receive an offer if the first one falls through</a:t>
            </a:r>
          </a:p>
          <a:p>
            <a:endParaRPr lang="en-US" dirty="0">
              <a:cs typeface="Calibri"/>
            </a:endParaRPr>
          </a:p>
        </p:txBody>
      </p:sp>
    </p:spTree>
    <p:extLst>
      <p:ext uri="{BB962C8B-B14F-4D97-AF65-F5344CB8AC3E}">
        <p14:creationId xmlns:p14="http://schemas.microsoft.com/office/powerpoint/2010/main" val="403127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E283-5138-2E94-4ACB-C6BC6287A19D}"/>
              </a:ext>
            </a:extLst>
          </p:cNvPr>
          <p:cNvSpPr>
            <a:spLocks noGrp="1"/>
          </p:cNvSpPr>
          <p:nvPr>
            <p:ph type="title"/>
          </p:nvPr>
        </p:nvSpPr>
        <p:spPr/>
        <p:txBody>
          <a:bodyPr/>
          <a:lstStyle/>
          <a:p>
            <a:r>
              <a:rPr lang="en-US" dirty="0">
                <a:cs typeface="Calibri Light"/>
              </a:rPr>
              <a:t>Resume suggestions</a:t>
            </a:r>
            <a:endParaRPr lang="en-US" dirty="0"/>
          </a:p>
        </p:txBody>
      </p:sp>
      <p:sp>
        <p:nvSpPr>
          <p:cNvPr id="3" name="Content Placeholder 2">
            <a:extLst>
              <a:ext uri="{FF2B5EF4-FFF2-40B4-BE49-F238E27FC236}">
                <a16:creationId xmlns:a16="http://schemas.microsoft.com/office/drawing/2014/main" id="{23EDFCA9-F0B8-3512-09C4-F21B8B58B0E1}"/>
              </a:ext>
            </a:extLst>
          </p:cNvPr>
          <p:cNvSpPr>
            <a:spLocks noGrp="1"/>
          </p:cNvSpPr>
          <p:nvPr>
            <p:ph idx="1"/>
          </p:nvPr>
        </p:nvSpPr>
        <p:spPr>
          <a:xfrm>
            <a:off x="838200" y="1825625"/>
            <a:ext cx="10515600" cy="5031693"/>
          </a:xfrm>
        </p:spPr>
        <p:txBody>
          <a:bodyPr vert="horz" lIns="91440" tIns="45720" rIns="91440" bIns="45720" rtlCol="0" anchor="t">
            <a:normAutofit fontScale="92500" lnSpcReduction="10000"/>
          </a:bodyPr>
          <a:lstStyle/>
          <a:p>
            <a:r>
              <a:rPr lang="en-US" dirty="0">
                <a:cs typeface="Calibri"/>
              </a:rPr>
              <a:t>Stick to conventional format </a:t>
            </a:r>
            <a:r>
              <a:rPr lang="en-US" i="1" dirty="0">
                <a:cs typeface="Calibri"/>
              </a:rPr>
              <a:t>unless you're interviewing for a design role.</a:t>
            </a:r>
          </a:p>
          <a:p>
            <a:r>
              <a:rPr lang="en-US" dirty="0">
                <a:cs typeface="Calibri"/>
              </a:rPr>
              <a:t>Put basic info first – name, contact, citizenship, web link</a:t>
            </a:r>
          </a:p>
          <a:p>
            <a:r>
              <a:rPr lang="en-US" dirty="0">
                <a:cs typeface="Calibri"/>
              </a:rPr>
              <a:t>Academic info - college, degree, dates, GPA, key courses, key projects.</a:t>
            </a:r>
          </a:p>
          <a:p>
            <a:r>
              <a:rPr lang="en-US" dirty="0">
                <a:cs typeface="Calibri"/>
              </a:rPr>
              <a:t>Work info - most recent first. Company, title, dates, accomplishments.</a:t>
            </a:r>
          </a:p>
          <a:p>
            <a:pPr lvl="1"/>
            <a:r>
              <a:rPr lang="en-US" dirty="0">
                <a:cs typeface="Calibri"/>
              </a:rPr>
              <a:t>List non-technical work if you can afford the space, and/or if it includes a promotion or rehire (e.g. worked for Old Navy two summers in a row).</a:t>
            </a:r>
          </a:p>
          <a:p>
            <a:r>
              <a:rPr lang="en-US" dirty="0">
                <a:cs typeface="Calibri"/>
              </a:rPr>
              <a:t>Technical skills – programming languages, frameworks, tools, areas of focus or specialization (e.g. cryptography, databases, Android. </a:t>
            </a:r>
            <a:r>
              <a:rPr lang="en-US" i="1" dirty="0">
                <a:cs typeface="Calibri"/>
              </a:rPr>
              <a:t>Not "PowerPoint"</a:t>
            </a:r>
            <a:r>
              <a:rPr lang="en-US" dirty="0">
                <a:cs typeface="Calibri"/>
              </a:rPr>
              <a:t>).</a:t>
            </a:r>
          </a:p>
          <a:p>
            <a:r>
              <a:rPr lang="en-US" dirty="0">
                <a:cs typeface="Calibri"/>
              </a:rPr>
              <a:t>Awards, memberships, certifications (e.g. First Aid, community theater).</a:t>
            </a:r>
          </a:p>
          <a:p>
            <a:r>
              <a:rPr lang="en-US" dirty="0">
                <a:cs typeface="Calibri"/>
              </a:rPr>
              <a:t>Include key words that an automated resume screener will catch.</a:t>
            </a:r>
          </a:p>
          <a:p>
            <a:r>
              <a:rPr lang="en-US" dirty="0">
                <a:cs typeface="Calibri"/>
              </a:rPr>
              <a:t>Avoid "soft" verbs – "assisted with...", "participated in...", "worked to..."</a:t>
            </a:r>
          </a:p>
          <a:p>
            <a:r>
              <a:rPr lang="en-US" dirty="0">
                <a:cs typeface="Calibri"/>
              </a:rPr>
              <a:t>Stick to 1 page, and try not to make it too busy. It will get 1 minute or less.</a:t>
            </a:r>
          </a:p>
        </p:txBody>
      </p:sp>
    </p:spTree>
    <p:extLst>
      <p:ext uri="{BB962C8B-B14F-4D97-AF65-F5344CB8AC3E}">
        <p14:creationId xmlns:p14="http://schemas.microsoft.com/office/powerpoint/2010/main" val="88007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5056-1A89-34BC-BE79-DFE91898A25C}"/>
              </a:ext>
            </a:extLst>
          </p:cNvPr>
          <p:cNvSpPr>
            <a:spLocks noGrp="1"/>
          </p:cNvSpPr>
          <p:nvPr>
            <p:ph type="title"/>
          </p:nvPr>
        </p:nvSpPr>
        <p:spPr/>
        <p:txBody>
          <a:bodyPr/>
          <a:lstStyle/>
          <a:p>
            <a:r>
              <a:rPr lang="en-US" dirty="0">
                <a:cs typeface="Calibri Light"/>
              </a:rPr>
              <a:t>Application suggestions</a:t>
            </a:r>
            <a:endParaRPr lang="en-US" dirty="0"/>
          </a:p>
        </p:txBody>
      </p:sp>
      <p:sp>
        <p:nvSpPr>
          <p:cNvPr id="3" name="Content Placeholder 2">
            <a:extLst>
              <a:ext uri="{FF2B5EF4-FFF2-40B4-BE49-F238E27FC236}">
                <a16:creationId xmlns:a16="http://schemas.microsoft.com/office/drawing/2014/main" id="{96C4A552-C961-97AA-8EE9-3E0450B69D92}"/>
              </a:ext>
            </a:extLst>
          </p:cNvPr>
          <p:cNvSpPr>
            <a:spLocks noGrp="1"/>
          </p:cNvSpPr>
          <p:nvPr>
            <p:ph idx="1"/>
          </p:nvPr>
        </p:nvSpPr>
        <p:spPr>
          <a:xfrm>
            <a:off x="838200" y="1825625"/>
            <a:ext cx="10515600" cy="4487409"/>
          </a:xfrm>
        </p:spPr>
        <p:txBody>
          <a:bodyPr vert="horz" lIns="91440" tIns="45720" rIns="91440" bIns="45720" rtlCol="0" anchor="t">
            <a:normAutofit lnSpcReduction="10000"/>
          </a:bodyPr>
          <a:lstStyle/>
          <a:p>
            <a:r>
              <a:rPr lang="en-US" dirty="0">
                <a:cs typeface="Calibri"/>
              </a:rPr>
              <a:t>Work with a recruiting agency like Robert Half.</a:t>
            </a:r>
            <a:endParaRPr lang="en-US" dirty="0"/>
          </a:p>
          <a:p>
            <a:r>
              <a:rPr lang="en-US" dirty="0">
                <a:cs typeface="Calibri"/>
              </a:rPr>
              <a:t>Get referrals from colleagues where you can.</a:t>
            </a:r>
          </a:p>
          <a:p>
            <a:r>
              <a:rPr lang="en-US" dirty="0">
                <a:ea typeface="+mn-lt"/>
                <a:cs typeface="+mn-lt"/>
              </a:rPr>
              <a:t>Put your resume in the University directory.</a:t>
            </a:r>
          </a:p>
          <a:p>
            <a:r>
              <a:rPr lang="en-US" dirty="0">
                <a:cs typeface="Calibri"/>
              </a:rPr>
              <a:t>Tailor your resume to jobs you're interested in.</a:t>
            </a:r>
          </a:p>
          <a:p>
            <a:r>
              <a:rPr lang="en-US" dirty="0">
                <a:cs typeface="Calibri"/>
              </a:rPr>
              <a:t>Learn about the company before you interview.</a:t>
            </a:r>
          </a:p>
          <a:p>
            <a:r>
              <a:rPr lang="en-US" dirty="0">
                <a:cs typeface="Calibri"/>
              </a:rPr>
              <a:t>Look up individual interviewers on LinkedIn if you can.</a:t>
            </a:r>
          </a:p>
          <a:p>
            <a:r>
              <a:rPr lang="en-US" dirty="0">
                <a:cs typeface="Calibri"/>
              </a:rPr>
              <a:t>Make sure your phone/email information is correct, and check them.</a:t>
            </a:r>
          </a:p>
          <a:p>
            <a:r>
              <a:rPr lang="en-US" dirty="0">
                <a:cs typeface="Calibri"/>
              </a:rPr>
              <a:t>Be on LinkedIn, &amp; keep other searchable social accounts professional.</a:t>
            </a:r>
          </a:p>
          <a:p>
            <a:r>
              <a:rPr lang="en-US" dirty="0">
                <a:cs typeface="Calibri"/>
              </a:rPr>
              <a:t>Apply to places just for practice if you need.</a:t>
            </a:r>
          </a:p>
        </p:txBody>
      </p:sp>
    </p:spTree>
    <p:extLst>
      <p:ext uri="{BB962C8B-B14F-4D97-AF65-F5344CB8AC3E}">
        <p14:creationId xmlns:p14="http://schemas.microsoft.com/office/powerpoint/2010/main" val="326179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7C50-3E26-AAA8-54CF-AF688610E79D}"/>
              </a:ext>
            </a:extLst>
          </p:cNvPr>
          <p:cNvSpPr>
            <a:spLocks noGrp="1"/>
          </p:cNvSpPr>
          <p:nvPr>
            <p:ph type="title"/>
          </p:nvPr>
        </p:nvSpPr>
        <p:spPr/>
        <p:txBody>
          <a:bodyPr/>
          <a:lstStyle/>
          <a:p>
            <a:r>
              <a:rPr lang="en-US" dirty="0">
                <a:cs typeface="Calibri Light"/>
              </a:rPr>
              <a:t>General interview suggestions</a:t>
            </a:r>
            <a:endParaRPr lang="en-US" dirty="0"/>
          </a:p>
        </p:txBody>
      </p:sp>
      <p:sp>
        <p:nvSpPr>
          <p:cNvPr id="3" name="Content Placeholder 2">
            <a:extLst>
              <a:ext uri="{FF2B5EF4-FFF2-40B4-BE49-F238E27FC236}">
                <a16:creationId xmlns:a16="http://schemas.microsoft.com/office/drawing/2014/main" id="{9EE695FC-2CB5-C695-5E8C-B2CBE192F616}"/>
              </a:ext>
            </a:extLst>
          </p:cNvPr>
          <p:cNvSpPr>
            <a:spLocks noGrp="1"/>
          </p:cNvSpPr>
          <p:nvPr>
            <p:ph idx="1"/>
          </p:nvPr>
        </p:nvSpPr>
        <p:spPr>
          <a:xfrm>
            <a:off x="838200" y="1825625"/>
            <a:ext cx="10515600" cy="4623480"/>
          </a:xfrm>
        </p:spPr>
        <p:txBody>
          <a:bodyPr vert="horz" lIns="91440" tIns="45720" rIns="91440" bIns="45720" rtlCol="0" anchor="t">
            <a:normAutofit fontScale="92500" lnSpcReduction="10000"/>
          </a:bodyPr>
          <a:lstStyle/>
          <a:p>
            <a:r>
              <a:rPr lang="en-US" dirty="0">
                <a:cs typeface="Calibri"/>
              </a:rPr>
              <a:t>Be on time, well-groomed but in attire you'd be comfortable in daily.</a:t>
            </a:r>
          </a:p>
          <a:p>
            <a:r>
              <a:rPr lang="en-US" dirty="0">
                <a:cs typeface="Calibri"/>
              </a:rPr>
              <a:t>Bring copies of your resume, pen and paper. Review your resume and be prepared to talk about anything on it.</a:t>
            </a:r>
          </a:p>
          <a:p>
            <a:r>
              <a:rPr lang="en-US" dirty="0">
                <a:cs typeface="Calibri"/>
              </a:rPr>
              <a:t>Be prepared with questions about the job/company (two-way street).</a:t>
            </a:r>
          </a:p>
          <a:p>
            <a:pPr lvl="1"/>
            <a:r>
              <a:rPr lang="en-US" dirty="0">
                <a:cs typeface="Calibri"/>
              </a:rPr>
              <a:t>"What does a typical work week look like for someone in my position?"</a:t>
            </a:r>
          </a:p>
          <a:p>
            <a:pPr lvl="1"/>
            <a:r>
              <a:rPr lang="en-US" dirty="0">
                <a:cs typeface="Calibri"/>
              </a:rPr>
              <a:t>"What languages and technologies do you work with on a regular basis?"</a:t>
            </a:r>
          </a:p>
          <a:p>
            <a:pPr lvl="1"/>
            <a:r>
              <a:rPr lang="en-US" dirty="0">
                <a:cs typeface="Calibri"/>
              </a:rPr>
              <a:t>"What does a typical career advancement timeline look like here?"</a:t>
            </a:r>
          </a:p>
          <a:p>
            <a:pPr lvl="1"/>
            <a:r>
              <a:rPr lang="en-US" dirty="0">
                <a:cs typeface="Calibri"/>
              </a:rPr>
              <a:t>"What are the company's objectives, core values, and growth expectations?"</a:t>
            </a:r>
          </a:p>
          <a:p>
            <a:pPr lvl="1"/>
            <a:r>
              <a:rPr lang="en-US" dirty="0">
                <a:cs typeface="Calibri"/>
              </a:rPr>
              <a:t>"What led you to choose this company and its culture over others?"</a:t>
            </a:r>
          </a:p>
          <a:p>
            <a:r>
              <a:rPr lang="en-US" dirty="0">
                <a:cs typeface="Calibri"/>
              </a:rPr>
              <a:t>If you don't know something you're asked, explain how you'd learn.</a:t>
            </a:r>
          </a:p>
          <a:p>
            <a:r>
              <a:rPr lang="en-US" dirty="0">
                <a:cs typeface="Calibri"/>
              </a:rPr>
              <a:t>Ask for business cards from the interviewers.</a:t>
            </a:r>
          </a:p>
          <a:p>
            <a:r>
              <a:rPr lang="en-US" dirty="0">
                <a:cs typeface="Calibri"/>
              </a:rPr>
              <a:t>Smile, and remember that everyone gets nervous interviewing.</a:t>
            </a:r>
          </a:p>
        </p:txBody>
      </p:sp>
    </p:spTree>
    <p:extLst>
      <p:ext uri="{BB962C8B-B14F-4D97-AF65-F5344CB8AC3E}">
        <p14:creationId xmlns:p14="http://schemas.microsoft.com/office/powerpoint/2010/main" val="36540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5B33-1C4E-1C3A-C5D6-2B4C0EED9F02}"/>
              </a:ext>
            </a:extLst>
          </p:cNvPr>
          <p:cNvSpPr>
            <a:spLocks noGrp="1"/>
          </p:cNvSpPr>
          <p:nvPr>
            <p:ph type="title"/>
          </p:nvPr>
        </p:nvSpPr>
        <p:spPr/>
        <p:txBody>
          <a:bodyPr/>
          <a:lstStyle/>
          <a:p>
            <a:r>
              <a:rPr lang="en-US" dirty="0">
                <a:cs typeface="Calibri Light"/>
              </a:rPr>
              <a:t>Technical interview suggestions</a:t>
            </a:r>
            <a:endParaRPr lang="en-US" dirty="0"/>
          </a:p>
        </p:txBody>
      </p:sp>
      <p:sp>
        <p:nvSpPr>
          <p:cNvPr id="3" name="Content Placeholder 2">
            <a:extLst>
              <a:ext uri="{FF2B5EF4-FFF2-40B4-BE49-F238E27FC236}">
                <a16:creationId xmlns:a16="http://schemas.microsoft.com/office/drawing/2014/main" id="{40059464-D05A-C3FB-05EC-29B2F859EF91}"/>
              </a:ext>
            </a:extLst>
          </p:cNvPr>
          <p:cNvSpPr>
            <a:spLocks noGrp="1"/>
          </p:cNvSpPr>
          <p:nvPr>
            <p:ph idx="1"/>
          </p:nvPr>
        </p:nvSpPr>
        <p:spPr>
          <a:xfrm>
            <a:off x="838200" y="1825625"/>
            <a:ext cx="10515600" cy="5022623"/>
          </a:xfrm>
        </p:spPr>
        <p:txBody>
          <a:bodyPr vert="horz" lIns="91440" tIns="45720" rIns="91440" bIns="45720" rtlCol="0" anchor="t">
            <a:normAutofit fontScale="92500" lnSpcReduction="10000"/>
          </a:bodyPr>
          <a:lstStyle/>
          <a:p>
            <a:r>
              <a:rPr lang="en-US" dirty="0">
                <a:ea typeface="+mn-lt"/>
                <a:cs typeface="+mn-lt"/>
              </a:rPr>
              <a:t>Do a couple of practice problems (</a:t>
            </a:r>
            <a:r>
              <a:rPr lang="en-US" dirty="0" err="1">
                <a:ea typeface="+mn-lt"/>
                <a:cs typeface="+mn-lt"/>
              </a:rPr>
              <a:t>Leetcode</a:t>
            </a:r>
            <a:r>
              <a:rPr lang="en-US" dirty="0">
                <a:ea typeface="+mn-lt"/>
                <a:cs typeface="+mn-lt"/>
              </a:rPr>
              <a:t>) in your preferred language a day or two before you interview, on PC </a:t>
            </a:r>
            <a:r>
              <a:rPr lang="en-US" i="1" dirty="0">
                <a:ea typeface="+mn-lt"/>
                <a:cs typeface="+mn-lt"/>
              </a:rPr>
              <a:t>and </a:t>
            </a:r>
            <a:r>
              <a:rPr lang="en-US" dirty="0">
                <a:ea typeface="+mn-lt"/>
                <a:cs typeface="+mn-lt"/>
              </a:rPr>
              <a:t>whiteboard.</a:t>
            </a:r>
          </a:p>
          <a:p>
            <a:r>
              <a:rPr lang="en-US" dirty="0">
                <a:ea typeface="+mn-lt"/>
                <a:cs typeface="+mn-lt"/>
              </a:rPr>
              <a:t>Describe your thought process as you solve the problem. Anything that would go in a thoroughly-commented file, and alternatives you reject. Use descriptive method and variable names.</a:t>
            </a:r>
          </a:p>
          <a:p>
            <a:r>
              <a:rPr lang="en-US" dirty="0">
                <a:ea typeface="+mn-lt"/>
                <a:cs typeface="+mn-lt"/>
              </a:rPr>
              <a:t>Brush up on hashing and sorting one-dimensional data structures, and look for places they can improve your solution.</a:t>
            </a:r>
          </a:p>
          <a:p>
            <a:r>
              <a:rPr lang="en-US" dirty="0">
                <a:ea typeface="+mn-lt"/>
                <a:cs typeface="+mn-lt"/>
              </a:rPr>
              <a:t>Be prepared to give a runtime (big-O) analysis of your solution, and expect follow-up questions to modify or extend the original problem.</a:t>
            </a:r>
          </a:p>
          <a:p>
            <a:r>
              <a:rPr lang="en-US" dirty="0">
                <a:ea typeface="+mn-lt"/>
                <a:cs typeface="+mn-lt"/>
              </a:rPr>
              <a:t>Ensure you fully understand the assignment; repeat it and ask questions.</a:t>
            </a:r>
          </a:p>
          <a:p>
            <a:r>
              <a:rPr lang="en-US" dirty="0">
                <a:ea typeface="+mn-lt"/>
                <a:cs typeface="+mn-lt"/>
              </a:rPr>
              <a:t>Don't be afraid to use pseudo-code when you're not using an editor. Gloss over any details you need to. You can always go back to refine, optimize, and fill in details on a second pass. Leave space between lines to do this.</a:t>
            </a:r>
          </a:p>
        </p:txBody>
      </p:sp>
    </p:spTree>
    <p:extLst>
      <p:ext uri="{BB962C8B-B14F-4D97-AF65-F5344CB8AC3E}">
        <p14:creationId xmlns:p14="http://schemas.microsoft.com/office/powerpoint/2010/main" val="127593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0D92-C12B-191E-FA75-691F9A67AFFC}"/>
              </a:ext>
            </a:extLst>
          </p:cNvPr>
          <p:cNvSpPr>
            <a:spLocks noGrp="1"/>
          </p:cNvSpPr>
          <p:nvPr>
            <p:ph type="title"/>
          </p:nvPr>
        </p:nvSpPr>
        <p:spPr/>
        <p:txBody>
          <a:bodyPr/>
          <a:lstStyle/>
          <a:p>
            <a:r>
              <a:rPr lang="en-US" dirty="0">
                <a:cs typeface="Calibri Light"/>
              </a:rPr>
              <a:t>Take-home coding exercises</a:t>
            </a:r>
            <a:endParaRPr lang="en-US" dirty="0"/>
          </a:p>
        </p:txBody>
      </p:sp>
      <p:sp>
        <p:nvSpPr>
          <p:cNvPr id="3" name="Content Placeholder 2">
            <a:extLst>
              <a:ext uri="{FF2B5EF4-FFF2-40B4-BE49-F238E27FC236}">
                <a16:creationId xmlns:a16="http://schemas.microsoft.com/office/drawing/2014/main" id="{6B030511-D749-55B7-C667-ED46157E9EED}"/>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Some companies will give a longer coding project to be completed at home. May use an online tool or ask you to submit code by email.</a:t>
            </a:r>
          </a:p>
          <a:p>
            <a:r>
              <a:rPr lang="en-US" dirty="0">
                <a:cs typeface="Calibri"/>
              </a:rPr>
              <a:t>Usually language is not dictated unless it's a specific job requirement. Unlike whiteboard exercises though, it probably needs to be real code at a minimum. It's possible it will require more than one language.</a:t>
            </a:r>
          </a:p>
          <a:p>
            <a:r>
              <a:rPr lang="en-US" dirty="0">
                <a:cs typeface="Calibri"/>
              </a:rPr>
              <a:t>Make sure your code is </a:t>
            </a:r>
            <a:r>
              <a:rPr lang="en-US" i="1" dirty="0">
                <a:cs typeface="Calibri"/>
              </a:rPr>
              <a:t>very </a:t>
            </a:r>
            <a:r>
              <a:rPr lang="en-US" dirty="0">
                <a:cs typeface="Calibri"/>
              </a:rPr>
              <a:t>well-commented and follows good coding style – proper variable names, indentation, everything.</a:t>
            </a:r>
          </a:p>
          <a:p>
            <a:r>
              <a:rPr lang="en-US" dirty="0">
                <a:cs typeface="Calibri"/>
              </a:rPr>
              <a:t>It's okay if the solution isn't "production-grade", but note where improvements should be made (security, performance, exception handling)</a:t>
            </a:r>
          </a:p>
          <a:p>
            <a:r>
              <a:rPr lang="en-US" dirty="0">
                <a:cs typeface="Calibri"/>
              </a:rPr>
              <a:t>It's usually fine/encouraged to solve a slightly more general or advanced problem explaining how it solves the original case. You can also stub out or put comments explaining where functionality could be extended.</a:t>
            </a:r>
          </a:p>
        </p:txBody>
      </p:sp>
    </p:spTree>
    <p:extLst>
      <p:ext uri="{BB962C8B-B14F-4D97-AF65-F5344CB8AC3E}">
        <p14:creationId xmlns:p14="http://schemas.microsoft.com/office/powerpoint/2010/main" val="70417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65E9-1DA8-0CC3-8424-8D26C3E1A795}"/>
              </a:ext>
            </a:extLst>
          </p:cNvPr>
          <p:cNvSpPr>
            <a:spLocks noGrp="1"/>
          </p:cNvSpPr>
          <p:nvPr>
            <p:ph type="title"/>
          </p:nvPr>
        </p:nvSpPr>
        <p:spPr/>
        <p:txBody>
          <a:bodyPr/>
          <a:lstStyle/>
          <a:p>
            <a:r>
              <a:rPr lang="en-US" dirty="0">
                <a:ea typeface="Calibri Light"/>
                <a:cs typeface="Calibri Light"/>
              </a:rPr>
              <a:t>Learning Objectives</a:t>
            </a:r>
            <a:endParaRPr lang="en-US" dirty="0"/>
          </a:p>
        </p:txBody>
      </p:sp>
      <p:sp>
        <p:nvSpPr>
          <p:cNvPr id="3" name="Content Placeholder 2">
            <a:extLst>
              <a:ext uri="{FF2B5EF4-FFF2-40B4-BE49-F238E27FC236}">
                <a16:creationId xmlns:a16="http://schemas.microsoft.com/office/drawing/2014/main" id="{6F04914E-390E-DAC9-5A07-67DBE0914574}"/>
              </a:ext>
            </a:extLst>
          </p:cNvPr>
          <p:cNvSpPr>
            <a:spLocks noGrp="1"/>
          </p:cNvSpPr>
          <p:nvPr>
            <p:ph idx="1"/>
          </p:nvPr>
        </p:nvSpPr>
        <p:spPr/>
        <p:txBody>
          <a:bodyPr vert="horz" lIns="91440" tIns="45720" rIns="91440" bIns="45720" rtlCol="0" anchor="t">
            <a:normAutofit/>
          </a:bodyPr>
          <a:lstStyle/>
          <a:p>
            <a:r>
              <a:rPr lang="en-US" dirty="0">
                <a:ea typeface="+mn-lt"/>
                <a:cs typeface="+mn-lt"/>
              </a:rPr>
              <a:t>Participants in software development and their roles</a:t>
            </a:r>
            <a:endParaRPr lang="en-US" dirty="0"/>
          </a:p>
          <a:p>
            <a:r>
              <a:rPr lang="en-US" dirty="0">
                <a:ea typeface="Calibri"/>
                <a:cs typeface="Calibri"/>
              </a:rPr>
              <a:t>Organization of software development teams</a:t>
            </a:r>
          </a:p>
          <a:p>
            <a:r>
              <a:rPr lang="en-US" dirty="0">
                <a:ea typeface="Calibri"/>
                <a:cs typeface="Calibri"/>
              </a:rPr>
              <a:t>Career tracks in software engineering</a:t>
            </a:r>
          </a:p>
          <a:p>
            <a:r>
              <a:rPr lang="en-US" dirty="0">
                <a:ea typeface="Calibri"/>
                <a:cs typeface="Calibri"/>
              </a:rPr>
              <a:t>Relationships to other parts of an organization</a:t>
            </a:r>
          </a:p>
          <a:p>
            <a:r>
              <a:rPr lang="en-US" dirty="0">
                <a:ea typeface="Calibri"/>
                <a:cs typeface="Calibri"/>
              </a:rPr>
              <a:t>Applying to software engineering roles</a:t>
            </a:r>
          </a:p>
          <a:p>
            <a:endParaRPr lang="en-US" dirty="0">
              <a:ea typeface="Calibri"/>
              <a:cs typeface="Calibri"/>
            </a:endParaRPr>
          </a:p>
          <a:p>
            <a:r>
              <a:rPr lang="en-US" dirty="0">
                <a:ea typeface="Calibri"/>
                <a:cs typeface="Calibri"/>
              </a:rPr>
              <a:t>Project 1 assigned.</a:t>
            </a:r>
          </a:p>
        </p:txBody>
      </p:sp>
    </p:spTree>
    <p:extLst>
      <p:ext uri="{BB962C8B-B14F-4D97-AF65-F5344CB8AC3E}">
        <p14:creationId xmlns:p14="http://schemas.microsoft.com/office/powerpoint/2010/main" val="487641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165D-4B17-CB4A-0D5E-7465B69DA8C2}"/>
              </a:ext>
            </a:extLst>
          </p:cNvPr>
          <p:cNvSpPr>
            <a:spLocks noGrp="1"/>
          </p:cNvSpPr>
          <p:nvPr>
            <p:ph type="title"/>
          </p:nvPr>
        </p:nvSpPr>
        <p:spPr/>
        <p:txBody>
          <a:bodyPr/>
          <a:lstStyle/>
          <a:p>
            <a:r>
              <a:rPr lang="en-US" dirty="0">
                <a:cs typeface="Calibri Light"/>
              </a:rPr>
              <a:t>Post-interview suggestions</a:t>
            </a:r>
            <a:endParaRPr lang="en-US" dirty="0"/>
          </a:p>
        </p:txBody>
      </p:sp>
      <p:sp>
        <p:nvSpPr>
          <p:cNvPr id="3" name="Content Placeholder 2">
            <a:extLst>
              <a:ext uri="{FF2B5EF4-FFF2-40B4-BE49-F238E27FC236}">
                <a16:creationId xmlns:a16="http://schemas.microsoft.com/office/drawing/2014/main" id="{842D104A-6643-7B6C-19E0-36E1D266F29C}"/>
              </a:ext>
            </a:extLst>
          </p:cNvPr>
          <p:cNvSpPr>
            <a:spLocks noGrp="1"/>
          </p:cNvSpPr>
          <p:nvPr>
            <p:ph idx="1"/>
          </p:nvPr>
        </p:nvSpPr>
        <p:spPr>
          <a:xfrm>
            <a:off x="838200" y="1825625"/>
            <a:ext cx="10515600" cy="4859336"/>
          </a:xfrm>
        </p:spPr>
        <p:txBody>
          <a:bodyPr vert="horz" lIns="91440" tIns="45720" rIns="91440" bIns="45720" rtlCol="0" anchor="t">
            <a:normAutofit fontScale="92500"/>
          </a:bodyPr>
          <a:lstStyle/>
          <a:p>
            <a:r>
              <a:rPr lang="en-US" dirty="0">
                <a:cs typeface="Calibri"/>
              </a:rPr>
              <a:t>Follow up thanking the technical interviewers for the time and listing a couple reasons why you feel like the </a:t>
            </a:r>
            <a:r>
              <a:rPr lang="en-US" i="1" dirty="0">
                <a:cs typeface="Calibri"/>
              </a:rPr>
              <a:t>position </a:t>
            </a:r>
            <a:r>
              <a:rPr lang="en-US" dirty="0">
                <a:cs typeface="Calibri"/>
              </a:rPr>
              <a:t>is a good fit for </a:t>
            </a:r>
            <a:r>
              <a:rPr lang="en-US" i="1" dirty="0">
                <a:cs typeface="Calibri"/>
              </a:rPr>
              <a:t>you </a:t>
            </a:r>
            <a:r>
              <a:rPr lang="en-US" dirty="0">
                <a:cs typeface="Calibri"/>
              </a:rPr>
              <a:t>(e.g. "I was very interested in what you said about opportunities to work directly with customers" or "I was happy to learn that your company offers gym memberships, as my health is important to me.")</a:t>
            </a:r>
          </a:p>
          <a:p>
            <a:r>
              <a:rPr lang="en-US" dirty="0">
                <a:cs typeface="Calibri"/>
              </a:rPr>
              <a:t>If there were any questions you deferred on or if you discover errors in your problem solutions, share what you found.</a:t>
            </a:r>
          </a:p>
          <a:p>
            <a:r>
              <a:rPr lang="en-US" dirty="0">
                <a:cs typeface="Calibri"/>
              </a:rPr>
              <a:t>Be patient (remember you may eventually get an offer even if you were the 2nd or 3rd best candidate).</a:t>
            </a:r>
          </a:p>
          <a:p>
            <a:r>
              <a:rPr lang="en-US" dirty="0">
                <a:cs typeface="Calibri"/>
              </a:rPr>
              <a:t>If your salary offer seems low, ask something like "Could I expect a raise within a year after proving my value to the company?" Working with a recruiting agency is likely to get you a better, more accurate offer.</a:t>
            </a:r>
          </a:p>
        </p:txBody>
      </p:sp>
    </p:spTree>
    <p:extLst>
      <p:ext uri="{BB962C8B-B14F-4D97-AF65-F5344CB8AC3E}">
        <p14:creationId xmlns:p14="http://schemas.microsoft.com/office/powerpoint/2010/main" val="278417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6ED9-59B2-3054-E25C-D64BF8FF43A6}"/>
              </a:ext>
            </a:extLst>
          </p:cNvPr>
          <p:cNvSpPr>
            <a:spLocks noGrp="1"/>
          </p:cNvSpPr>
          <p:nvPr>
            <p:ph type="title"/>
          </p:nvPr>
        </p:nvSpPr>
        <p:spPr/>
        <p:txBody>
          <a:bodyPr/>
          <a:lstStyle/>
          <a:p>
            <a:r>
              <a:rPr lang="en-US" dirty="0">
                <a:cs typeface="Calibri Light"/>
              </a:rPr>
              <a:t>Onboarding suggestions</a:t>
            </a:r>
            <a:endParaRPr lang="en-US" dirty="0"/>
          </a:p>
        </p:txBody>
      </p:sp>
      <p:sp>
        <p:nvSpPr>
          <p:cNvPr id="3" name="Content Placeholder 2">
            <a:extLst>
              <a:ext uri="{FF2B5EF4-FFF2-40B4-BE49-F238E27FC236}">
                <a16:creationId xmlns:a16="http://schemas.microsoft.com/office/drawing/2014/main" id="{C98674CF-F128-7EFD-046D-2704E5989187}"/>
              </a:ext>
            </a:extLst>
          </p:cNvPr>
          <p:cNvSpPr>
            <a:spLocks noGrp="1"/>
          </p:cNvSpPr>
          <p:nvPr>
            <p:ph idx="1"/>
          </p:nvPr>
        </p:nvSpPr>
        <p:spPr>
          <a:xfrm>
            <a:off x="838200" y="1825625"/>
            <a:ext cx="10515600" cy="4668836"/>
          </a:xfrm>
        </p:spPr>
        <p:txBody>
          <a:bodyPr vert="horz" lIns="91440" tIns="45720" rIns="91440" bIns="45720" rtlCol="0" anchor="t">
            <a:normAutofit lnSpcReduction="10000"/>
          </a:bodyPr>
          <a:lstStyle/>
          <a:p>
            <a:r>
              <a:rPr lang="en-US" dirty="0">
                <a:cs typeface="Calibri"/>
              </a:rPr>
              <a:t>You'll start with standard HR and IT setup and introduction to the company and team (trainings on security, workplace harassment, </a:t>
            </a:r>
            <a:r>
              <a:rPr lang="en-US" dirty="0" err="1">
                <a:cs typeface="Calibri"/>
              </a:rPr>
              <a:t>etc</a:t>
            </a:r>
            <a:r>
              <a:rPr lang="en-US" dirty="0">
                <a:cs typeface="Calibri"/>
              </a:rPr>
              <a:t>)</a:t>
            </a:r>
          </a:p>
          <a:p>
            <a:r>
              <a:rPr lang="en-US" dirty="0">
                <a:cs typeface="Calibri"/>
              </a:rPr>
              <a:t>Your manager will meet with you to review expectations and provide resources for getting up to speed.</a:t>
            </a:r>
          </a:p>
          <a:p>
            <a:r>
              <a:rPr lang="en-US" dirty="0">
                <a:cs typeface="Calibri"/>
              </a:rPr>
              <a:t>If your manager doesn't assign a specific member of the team as a new-hire mentor, ask for one. This is extraordinarily helpful.</a:t>
            </a:r>
          </a:p>
          <a:p>
            <a:r>
              <a:rPr lang="en-US" dirty="0">
                <a:cs typeface="Calibri"/>
              </a:rPr>
              <a:t>Setting up an initial development environment will take a day or two. Document </a:t>
            </a:r>
            <a:r>
              <a:rPr lang="en-US" i="1" dirty="0">
                <a:cs typeface="Calibri"/>
              </a:rPr>
              <a:t>everything </a:t>
            </a:r>
            <a:r>
              <a:rPr lang="en-US" dirty="0">
                <a:cs typeface="Calibri"/>
              </a:rPr>
              <a:t>as you go. Ideally the process is documented already, but there will always be gaps or things out of date. This lets you provide immediate value to the team.</a:t>
            </a:r>
          </a:p>
          <a:p>
            <a:r>
              <a:rPr lang="en-US" dirty="0">
                <a:cs typeface="Calibri"/>
              </a:rPr>
              <a:t>It will take 1-3 months to fully get up to speed with the software.</a:t>
            </a:r>
          </a:p>
        </p:txBody>
      </p:sp>
    </p:spTree>
    <p:extLst>
      <p:ext uri="{BB962C8B-B14F-4D97-AF65-F5344CB8AC3E}">
        <p14:creationId xmlns:p14="http://schemas.microsoft.com/office/powerpoint/2010/main" val="3720388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3DAF-6D00-5FAA-C99B-73C073BA87AB}"/>
              </a:ext>
            </a:extLst>
          </p:cNvPr>
          <p:cNvSpPr>
            <a:spLocks noGrp="1"/>
          </p:cNvSpPr>
          <p:nvPr>
            <p:ph type="title"/>
          </p:nvPr>
        </p:nvSpPr>
        <p:spPr/>
        <p:txBody>
          <a:bodyPr/>
          <a:lstStyle/>
          <a:p>
            <a:r>
              <a:rPr lang="en-US" dirty="0">
                <a:cs typeface="Calibri Light"/>
              </a:rPr>
              <a:t>Example technical interview question</a:t>
            </a:r>
            <a:endParaRPr lang="en-US" dirty="0"/>
          </a:p>
        </p:txBody>
      </p:sp>
      <p:sp>
        <p:nvSpPr>
          <p:cNvPr id="3" name="Content Placeholder 2">
            <a:extLst>
              <a:ext uri="{FF2B5EF4-FFF2-40B4-BE49-F238E27FC236}">
                <a16:creationId xmlns:a16="http://schemas.microsoft.com/office/drawing/2014/main" id="{14E91E3E-E5AA-4D93-57B8-BB5BC33C4113}"/>
              </a:ext>
            </a:extLst>
          </p:cNvPr>
          <p:cNvSpPr>
            <a:spLocks noGrp="1"/>
          </p:cNvSpPr>
          <p:nvPr>
            <p:ph idx="1"/>
          </p:nvPr>
        </p:nvSpPr>
        <p:spPr/>
        <p:txBody>
          <a:bodyPr vert="horz" lIns="91440" tIns="45720" rIns="91440" bIns="45720" rtlCol="0" anchor="t">
            <a:normAutofit fontScale="92500"/>
          </a:bodyPr>
          <a:lstStyle/>
          <a:p>
            <a:r>
              <a:rPr lang="en-US" dirty="0">
                <a:cs typeface="Calibri"/>
              </a:rPr>
              <a:t>Suppose an interviewer asks "Given an array of integers and a target sum, determine if the array contains two integers that add up to the target sum"</a:t>
            </a:r>
          </a:p>
          <a:p>
            <a:r>
              <a:rPr lang="en-US" dirty="0">
                <a:cs typeface="Calibri"/>
              </a:rPr>
              <a:t>Ask a few questions to clarify the problem: (here we'll assume "Yes" for all)</a:t>
            </a:r>
          </a:p>
          <a:p>
            <a:pPr lvl="1"/>
            <a:r>
              <a:rPr lang="en-US" dirty="0">
                <a:cs typeface="Calibri"/>
              </a:rPr>
              <a:t>Exactly two of the integers in the array that sum to the target? </a:t>
            </a:r>
          </a:p>
          <a:p>
            <a:pPr lvl="1"/>
            <a:r>
              <a:rPr lang="en-US" dirty="0">
                <a:cs typeface="Calibri"/>
              </a:rPr>
              <a:t>Can I assume that adding any two of the integers doesn't cause overflow?</a:t>
            </a:r>
          </a:p>
          <a:p>
            <a:pPr lvl="1"/>
            <a:r>
              <a:rPr lang="en-US" dirty="0">
                <a:cs typeface="Calibri"/>
              </a:rPr>
              <a:t>Do the numbers in the array need to be distinct? If one element in the array is half the target sum, adding it to itself doesn't satisfy the condition?</a:t>
            </a:r>
          </a:p>
          <a:p>
            <a:pPr lvl="1"/>
            <a:r>
              <a:rPr lang="en-US" dirty="0">
                <a:cs typeface="Calibri"/>
              </a:rPr>
              <a:t>No assumptions about the array; It can contain duplicates, negatives, </a:t>
            </a:r>
            <a:r>
              <a:rPr lang="en-US" dirty="0" err="1">
                <a:cs typeface="Calibri"/>
              </a:rPr>
              <a:t>etc</a:t>
            </a:r>
            <a:r>
              <a:rPr lang="en-US" dirty="0">
                <a:cs typeface="Calibri"/>
              </a:rPr>
              <a:t>?</a:t>
            </a:r>
          </a:p>
          <a:p>
            <a:r>
              <a:rPr lang="en-US" dirty="0">
                <a:cs typeface="Calibri"/>
              </a:rPr>
              <a:t>Start with method signature "bool </a:t>
            </a:r>
            <a:r>
              <a:rPr lang="en-US" dirty="0" err="1">
                <a:cs typeface="Calibri"/>
              </a:rPr>
              <a:t>canSumTo</a:t>
            </a:r>
            <a:r>
              <a:rPr lang="en-US" dirty="0">
                <a:cs typeface="Calibri"/>
              </a:rPr>
              <a:t>(int[] addends, int sum)" and a one-line comment above "returns TRUE if there are distinct </a:t>
            </a:r>
            <a:r>
              <a:rPr lang="en-US" dirty="0" err="1">
                <a:cs typeface="Calibri"/>
              </a:rPr>
              <a:t>i</a:t>
            </a:r>
            <a:r>
              <a:rPr lang="en-US" dirty="0">
                <a:cs typeface="Calibri"/>
              </a:rPr>
              <a:t>, j such that addends[</a:t>
            </a:r>
            <a:r>
              <a:rPr lang="en-US" dirty="0" err="1">
                <a:cs typeface="Calibri"/>
              </a:rPr>
              <a:t>i</a:t>
            </a:r>
            <a:r>
              <a:rPr lang="en-US" dirty="0">
                <a:cs typeface="Calibri"/>
              </a:rPr>
              <a:t>] + addends[j] == sum, and FALSE if not"</a:t>
            </a:r>
          </a:p>
          <a:p>
            <a:endParaRPr lang="en-US" dirty="0">
              <a:cs typeface="Calibri"/>
            </a:endParaRPr>
          </a:p>
        </p:txBody>
      </p:sp>
    </p:spTree>
    <p:extLst>
      <p:ext uri="{BB962C8B-B14F-4D97-AF65-F5344CB8AC3E}">
        <p14:creationId xmlns:p14="http://schemas.microsoft.com/office/powerpoint/2010/main" val="1375773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6F7A-50C6-F536-699D-1E1F05C95B40}"/>
              </a:ext>
            </a:extLst>
          </p:cNvPr>
          <p:cNvSpPr>
            <a:spLocks noGrp="1"/>
          </p:cNvSpPr>
          <p:nvPr>
            <p:ph type="title"/>
          </p:nvPr>
        </p:nvSpPr>
        <p:spPr/>
        <p:txBody>
          <a:bodyPr/>
          <a:lstStyle/>
          <a:p>
            <a:r>
              <a:rPr lang="en-US" dirty="0">
                <a:cs typeface="Calibri Light"/>
              </a:rPr>
              <a:t>Example technical interview v1</a:t>
            </a:r>
            <a:endParaRPr lang="en-US" dirty="0"/>
          </a:p>
        </p:txBody>
      </p:sp>
      <p:sp>
        <p:nvSpPr>
          <p:cNvPr id="3" name="Content Placeholder 2">
            <a:extLst>
              <a:ext uri="{FF2B5EF4-FFF2-40B4-BE49-F238E27FC236}">
                <a16:creationId xmlns:a16="http://schemas.microsoft.com/office/drawing/2014/main" id="{4B4C53F8-6C01-530C-992E-1AAE7615B6A0}"/>
              </a:ext>
            </a:extLst>
          </p:cNvPr>
          <p:cNvSpPr>
            <a:spLocks noGrp="1"/>
          </p:cNvSpPr>
          <p:nvPr>
            <p:ph idx="1"/>
          </p:nvPr>
        </p:nvSpPr>
        <p:spPr>
          <a:xfrm>
            <a:off x="838200" y="1825625"/>
            <a:ext cx="10515600" cy="5022623"/>
          </a:xfrm>
        </p:spPr>
        <p:txBody>
          <a:bodyPr vert="horz" lIns="91440" tIns="45720" rIns="91440" bIns="45720" rtlCol="0" anchor="t">
            <a:normAutofit lnSpcReduction="10000"/>
          </a:bodyPr>
          <a:lstStyle/>
          <a:p>
            <a:r>
              <a:rPr lang="en-US" dirty="0">
                <a:ea typeface="+mn-lt"/>
                <a:cs typeface="+mn-lt"/>
              </a:rPr>
              <a:t>Say "The easy solution is a double-loop through the array, checking each pair of numbers to see if they add up to the target. If we find a pair that does, stop and return true. If we get through all pairs and  none of them do, return false at the end. That runs in O(n</a:t>
            </a:r>
            <a:r>
              <a:rPr lang="en-US" baseline="30000" dirty="0">
                <a:ea typeface="+mn-lt"/>
                <a:cs typeface="+mn-lt"/>
              </a:rPr>
              <a:t>2</a:t>
            </a:r>
            <a:r>
              <a:rPr lang="en-US" dirty="0">
                <a:ea typeface="+mn-lt"/>
                <a:cs typeface="+mn-lt"/>
              </a:rPr>
              <a:t>); let me see if we can do better."</a:t>
            </a:r>
          </a:p>
          <a:p>
            <a:r>
              <a:rPr lang="en-US" dirty="0">
                <a:cs typeface="Calibri" panose="020F0502020204030204"/>
              </a:rPr>
              <a:t>Code would start something like this (may not actually write it):</a:t>
            </a:r>
          </a:p>
          <a:p>
            <a:pPr>
              <a:buNone/>
            </a:pPr>
            <a:r>
              <a:rPr lang="en-US" sz="2400" dirty="0">
                <a:ea typeface="+mn-lt"/>
                <a:cs typeface="+mn-lt"/>
              </a:rPr>
              <a:t>bool </a:t>
            </a:r>
            <a:r>
              <a:rPr lang="en-US" sz="2400" dirty="0" err="1">
                <a:ea typeface="+mn-lt"/>
                <a:cs typeface="+mn-lt"/>
              </a:rPr>
              <a:t>canSumTo</a:t>
            </a:r>
            <a:r>
              <a:rPr lang="en-US" sz="2400" dirty="0">
                <a:ea typeface="+mn-lt"/>
                <a:cs typeface="+mn-lt"/>
              </a:rPr>
              <a:t>(int[] addends, int sum) {</a:t>
            </a:r>
          </a:p>
          <a:p>
            <a:pPr>
              <a:buNone/>
            </a:pPr>
            <a:r>
              <a:rPr lang="en-US" sz="2400" dirty="0">
                <a:ea typeface="+mn-lt"/>
                <a:cs typeface="+mn-lt"/>
              </a:rPr>
              <a:t>    for(int </a:t>
            </a:r>
            <a:r>
              <a:rPr lang="en-US" sz="2400" dirty="0" err="1">
                <a:ea typeface="+mn-lt"/>
                <a:cs typeface="+mn-lt"/>
              </a:rPr>
              <a:t>i</a:t>
            </a:r>
            <a:r>
              <a:rPr lang="en-US" sz="2400" dirty="0">
                <a:ea typeface="+mn-lt"/>
                <a:cs typeface="+mn-lt"/>
              </a:rPr>
              <a:t> = 0; </a:t>
            </a:r>
            <a:r>
              <a:rPr lang="en-US" sz="2400" dirty="0" err="1">
                <a:ea typeface="+mn-lt"/>
                <a:cs typeface="+mn-lt"/>
              </a:rPr>
              <a:t>i</a:t>
            </a:r>
            <a:r>
              <a:rPr lang="en-US" sz="2400" dirty="0">
                <a:ea typeface="+mn-lt"/>
                <a:cs typeface="+mn-lt"/>
              </a:rPr>
              <a:t> &lt; </a:t>
            </a:r>
            <a:r>
              <a:rPr lang="en-US" sz="2400" dirty="0" err="1">
                <a:ea typeface="+mn-lt"/>
                <a:cs typeface="+mn-lt"/>
              </a:rPr>
              <a:t>addends.length</a:t>
            </a:r>
            <a:r>
              <a:rPr lang="en-US" sz="2400" dirty="0">
                <a:ea typeface="+mn-lt"/>
                <a:cs typeface="+mn-lt"/>
              </a:rPr>
              <a:t>()-1; </a:t>
            </a:r>
            <a:r>
              <a:rPr lang="en-US" sz="2400" dirty="0" err="1">
                <a:ea typeface="+mn-lt"/>
                <a:cs typeface="+mn-lt"/>
              </a:rPr>
              <a:t>i</a:t>
            </a:r>
            <a:r>
              <a:rPr lang="en-US" sz="2400" dirty="0">
                <a:ea typeface="+mn-lt"/>
                <a:cs typeface="+mn-lt"/>
              </a:rPr>
              <a:t>++)</a:t>
            </a:r>
          </a:p>
          <a:p>
            <a:pPr>
              <a:buNone/>
            </a:pPr>
            <a:r>
              <a:rPr lang="en-US" sz="2400" dirty="0">
                <a:ea typeface="+mn-lt"/>
                <a:cs typeface="+mn-lt"/>
              </a:rPr>
              <a:t>        for(int j = i+1; j &lt; </a:t>
            </a:r>
            <a:r>
              <a:rPr lang="en-US" sz="2400" dirty="0" err="1">
                <a:ea typeface="+mn-lt"/>
                <a:cs typeface="+mn-lt"/>
              </a:rPr>
              <a:t>addends.length</a:t>
            </a:r>
            <a:r>
              <a:rPr lang="en-US" sz="2400" dirty="0">
                <a:ea typeface="+mn-lt"/>
                <a:cs typeface="+mn-lt"/>
              </a:rPr>
              <a:t>(); </a:t>
            </a:r>
            <a:r>
              <a:rPr lang="en-US" sz="2400" dirty="0" err="1">
                <a:ea typeface="+mn-lt"/>
                <a:cs typeface="+mn-lt"/>
              </a:rPr>
              <a:t>j++</a:t>
            </a:r>
            <a:r>
              <a:rPr lang="en-US" sz="2400" dirty="0">
                <a:ea typeface="+mn-lt"/>
                <a:cs typeface="+mn-lt"/>
              </a:rPr>
              <a:t>)</a:t>
            </a:r>
            <a:endParaRPr lang="en-US" sz="2400" dirty="0">
              <a:cs typeface="Calibri"/>
            </a:endParaRPr>
          </a:p>
          <a:p>
            <a:pPr>
              <a:buNone/>
            </a:pPr>
            <a:r>
              <a:rPr lang="en-US" sz="2400" dirty="0">
                <a:ea typeface="+mn-lt"/>
                <a:cs typeface="+mn-lt"/>
              </a:rPr>
              <a:t>            if (addends[</a:t>
            </a:r>
            <a:r>
              <a:rPr lang="en-US" sz="2400" dirty="0" err="1">
                <a:ea typeface="+mn-lt"/>
                <a:cs typeface="+mn-lt"/>
              </a:rPr>
              <a:t>i</a:t>
            </a:r>
            <a:r>
              <a:rPr lang="en-US" sz="2400" dirty="0">
                <a:ea typeface="+mn-lt"/>
                <a:cs typeface="+mn-lt"/>
              </a:rPr>
              <a:t>] + addends[j] == sum) return true;</a:t>
            </a:r>
            <a:endParaRPr lang="en-US" sz="2400" dirty="0">
              <a:cs typeface="Calibri"/>
            </a:endParaRPr>
          </a:p>
          <a:p>
            <a:pPr>
              <a:buNone/>
            </a:pPr>
            <a:r>
              <a:rPr lang="en-US" sz="2400" dirty="0">
                <a:ea typeface="+mn-lt"/>
                <a:cs typeface="+mn-lt"/>
              </a:rPr>
              <a:t>    return false;</a:t>
            </a:r>
          </a:p>
          <a:p>
            <a:pPr>
              <a:buNone/>
            </a:pPr>
            <a:r>
              <a:rPr lang="en-US" sz="2400" dirty="0">
                <a:cs typeface="Calibri"/>
              </a:rPr>
              <a:t>}</a:t>
            </a:r>
          </a:p>
        </p:txBody>
      </p:sp>
    </p:spTree>
    <p:extLst>
      <p:ext uri="{BB962C8B-B14F-4D97-AF65-F5344CB8AC3E}">
        <p14:creationId xmlns:p14="http://schemas.microsoft.com/office/powerpoint/2010/main" val="428400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5294-88C6-7927-E6D8-C0C0C25940D8}"/>
              </a:ext>
            </a:extLst>
          </p:cNvPr>
          <p:cNvSpPr>
            <a:spLocks noGrp="1"/>
          </p:cNvSpPr>
          <p:nvPr>
            <p:ph type="title"/>
          </p:nvPr>
        </p:nvSpPr>
        <p:spPr/>
        <p:txBody>
          <a:bodyPr/>
          <a:lstStyle/>
          <a:p>
            <a:r>
              <a:rPr lang="en-US" dirty="0">
                <a:ea typeface="+mj-lt"/>
                <a:cs typeface="+mj-lt"/>
              </a:rPr>
              <a:t>Example technical interview v2</a:t>
            </a:r>
          </a:p>
        </p:txBody>
      </p:sp>
      <p:sp>
        <p:nvSpPr>
          <p:cNvPr id="3" name="Content Placeholder 2">
            <a:extLst>
              <a:ext uri="{FF2B5EF4-FFF2-40B4-BE49-F238E27FC236}">
                <a16:creationId xmlns:a16="http://schemas.microsoft.com/office/drawing/2014/main" id="{CD85E755-87CD-C3AD-F9D1-4CFA4128ADE2}"/>
              </a:ext>
            </a:extLst>
          </p:cNvPr>
          <p:cNvSpPr>
            <a:spLocks noGrp="1"/>
          </p:cNvSpPr>
          <p:nvPr>
            <p:ph idx="1"/>
          </p:nvPr>
        </p:nvSpPr>
        <p:spPr>
          <a:xfrm>
            <a:off x="838200" y="1825625"/>
            <a:ext cx="10515600" cy="5022623"/>
          </a:xfrm>
        </p:spPr>
        <p:txBody>
          <a:bodyPr vert="horz" lIns="91440" tIns="45720" rIns="91440" bIns="45720" rtlCol="0" anchor="t">
            <a:normAutofit fontScale="92500" lnSpcReduction="20000"/>
          </a:bodyPr>
          <a:lstStyle/>
          <a:p>
            <a:r>
              <a:rPr lang="en-US" sz="3000" dirty="0">
                <a:ea typeface="+mn-lt"/>
                <a:cs typeface="+mn-lt"/>
              </a:rPr>
              <a:t>"What happens if we sort the array first? Maybe we can improve the inner loop. First that would let us stop the loop early."</a:t>
            </a:r>
          </a:p>
          <a:p>
            <a:pPr>
              <a:buNone/>
            </a:pPr>
            <a:endParaRPr lang="en-US" dirty="0">
              <a:cs typeface="Calibri"/>
            </a:endParaRPr>
          </a:p>
          <a:p>
            <a:pPr>
              <a:buNone/>
            </a:pPr>
            <a:r>
              <a:rPr lang="en-US" dirty="0">
                <a:ea typeface="+mn-lt"/>
                <a:cs typeface="+mn-lt"/>
              </a:rPr>
              <a:t>bool </a:t>
            </a:r>
            <a:r>
              <a:rPr lang="en-US" dirty="0" err="1">
                <a:ea typeface="+mn-lt"/>
                <a:cs typeface="+mn-lt"/>
              </a:rPr>
              <a:t>canSumTo</a:t>
            </a:r>
            <a:r>
              <a:rPr lang="en-US" dirty="0">
                <a:ea typeface="+mn-lt"/>
                <a:cs typeface="+mn-lt"/>
              </a:rPr>
              <a:t>(int[] addends, int sum) { </a:t>
            </a:r>
            <a:endParaRPr lang="en-US">
              <a:ea typeface="+mn-lt"/>
              <a:cs typeface="+mn-lt"/>
            </a:endParaRPr>
          </a:p>
          <a:p>
            <a:pPr>
              <a:buNone/>
            </a:pPr>
            <a:r>
              <a:rPr lang="en-US" dirty="0">
                <a:ea typeface="+mn-lt"/>
                <a:cs typeface="+mn-lt"/>
              </a:rPr>
              <a:t>    addends = </a:t>
            </a:r>
            <a:r>
              <a:rPr lang="en-US" dirty="0" err="1">
                <a:ea typeface="+mn-lt"/>
                <a:cs typeface="+mn-lt"/>
              </a:rPr>
              <a:t>Array.sort</a:t>
            </a:r>
            <a:r>
              <a:rPr lang="en-US" dirty="0">
                <a:ea typeface="+mn-lt"/>
                <a:cs typeface="+mn-lt"/>
              </a:rPr>
              <a:t>(addends);</a:t>
            </a:r>
            <a:endParaRPr lang="en-US" dirty="0"/>
          </a:p>
          <a:p>
            <a:pPr>
              <a:buNone/>
            </a:pPr>
            <a:r>
              <a:rPr lang="en-US" dirty="0">
                <a:ea typeface="+mn-lt"/>
                <a:cs typeface="+mn-lt"/>
              </a:rPr>
              <a:t>    for(int </a:t>
            </a:r>
            <a:r>
              <a:rPr lang="en-US" dirty="0" err="1">
                <a:ea typeface="+mn-lt"/>
                <a:cs typeface="+mn-lt"/>
              </a:rPr>
              <a:t>i</a:t>
            </a:r>
            <a:r>
              <a:rPr lang="en-US" dirty="0">
                <a:ea typeface="+mn-lt"/>
                <a:cs typeface="+mn-lt"/>
              </a:rPr>
              <a:t> = 0; </a:t>
            </a:r>
            <a:r>
              <a:rPr lang="en-US" dirty="0" err="1">
                <a:ea typeface="+mn-lt"/>
                <a:cs typeface="+mn-lt"/>
              </a:rPr>
              <a:t>i</a:t>
            </a:r>
            <a:r>
              <a:rPr lang="en-US" dirty="0">
                <a:ea typeface="+mn-lt"/>
                <a:cs typeface="+mn-lt"/>
              </a:rPr>
              <a:t> &lt; </a:t>
            </a:r>
            <a:r>
              <a:rPr lang="en-US" dirty="0" err="1">
                <a:ea typeface="+mn-lt"/>
                <a:cs typeface="+mn-lt"/>
              </a:rPr>
              <a:t>addends.length</a:t>
            </a:r>
            <a:r>
              <a:rPr lang="en-US" dirty="0">
                <a:ea typeface="+mn-lt"/>
                <a:cs typeface="+mn-lt"/>
              </a:rPr>
              <a:t>()-1; </a:t>
            </a:r>
            <a:r>
              <a:rPr lang="en-US" dirty="0" err="1">
                <a:ea typeface="+mn-lt"/>
                <a:cs typeface="+mn-lt"/>
              </a:rPr>
              <a:t>i</a:t>
            </a:r>
            <a:r>
              <a:rPr lang="en-US" dirty="0">
                <a:ea typeface="+mn-lt"/>
                <a:cs typeface="+mn-lt"/>
              </a:rPr>
              <a:t>++) </a:t>
            </a:r>
            <a:endParaRPr lang="en-US"/>
          </a:p>
          <a:p>
            <a:pPr>
              <a:buNone/>
            </a:pPr>
            <a:r>
              <a:rPr lang="en-US" dirty="0">
                <a:ea typeface="+mn-lt"/>
                <a:cs typeface="+mn-lt"/>
              </a:rPr>
              <a:t>        for(int j = i+1; j &lt; </a:t>
            </a:r>
            <a:r>
              <a:rPr lang="en-US" dirty="0" err="1">
                <a:ea typeface="+mn-lt"/>
                <a:cs typeface="+mn-lt"/>
              </a:rPr>
              <a:t>addends.length</a:t>
            </a:r>
            <a:r>
              <a:rPr lang="en-US" dirty="0">
                <a:ea typeface="+mn-lt"/>
                <a:cs typeface="+mn-lt"/>
              </a:rPr>
              <a:t>(); </a:t>
            </a:r>
            <a:r>
              <a:rPr lang="en-US" dirty="0" err="1">
                <a:ea typeface="+mn-lt"/>
                <a:cs typeface="+mn-lt"/>
              </a:rPr>
              <a:t>j++</a:t>
            </a:r>
            <a:r>
              <a:rPr lang="en-US" dirty="0">
                <a:ea typeface="+mn-lt"/>
                <a:cs typeface="+mn-lt"/>
              </a:rPr>
              <a:t>) {</a:t>
            </a:r>
            <a:endParaRPr lang="en-US" dirty="0"/>
          </a:p>
          <a:p>
            <a:pPr>
              <a:buNone/>
            </a:pPr>
            <a:r>
              <a:rPr lang="en-US" dirty="0">
                <a:ea typeface="+mn-lt"/>
                <a:cs typeface="+mn-lt"/>
              </a:rPr>
              <a:t>            if (addends[</a:t>
            </a:r>
            <a:r>
              <a:rPr lang="en-US" dirty="0" err="1">
                <a:ea typeface="+mn-lt"/>
                <a:cs typeface="+mn-lt"/>
              </a:rPr>
              <a:t>i</a:t>
            </a:r>
            <a:r>
              <a:rPr lang="en-US" dirty="0">
                <a:ea typeface="+mn-lt"/>
                <a:cs typeface="+mn-lt"/>
              </a:rPr>
              <a:t>] + addends[j] == sum) return true; </a:t>
            </a:r>
            <a:endParaRPr lang="en-US"/>
          </a:p>
          <a:p>
            <a:pPr>
              <a:buNone/>
            </a:pPr>
            <a:r>
              <a:rPr lang="en-US" dirty="0">
                <a:ea typeface="+mn-lt"/>
                <a:cs typeface="+mn-lt"/>
              </a:rPr>
              <a:t>            if (addends[</a:t>
            </a:r>
            <a:r>
              <a:rPr lang="en-US" dirty="0" err="1">
                <a:ea typeface="+mn-lt"/>
                <a:cs typeface="+mn-lt"/>
              </a:rPr>
              <a:t>i</a:t>
            </a:r>
            <a:r>
              <a:rPr lang="en-US" dirty="0">
                <a:ea typeface="+mn-lt"/>
                <a:cs typeface="+mn-lt"/>
              </a:rPr>
              <a:t>] + addends[j] &gt; sum) break;</a:t>
            </a:r>
            <a:endParaRPr lang="en-US" dirty="0"/>
          </a:p>
          <a:p>
            <a:pPr>
              <a:buNone/>
            </a:pPr>
            <a:r>
              <a:rPr lang="en-US" dirty="0">
                <a:ea typeface="+mn-lt"/>
                <a:cs typeface="+mn-lt"/>
              </a:rPr>
              <a:t>        }</a:t>
            </a:r>
            <a:endParaRPr lang="en-US" dirty="0"/>
          </a:p>
          <a:p>
            <a:pPr>
              <a:buNone/>
            </a:pPr>
            <a:r>
              <a:rPr lang="en-US" dirty="0">
                <a:ea typeface="+mn-lt"/>
                <a:cs typeface="+mn-lt"/>
              </a:rPr>
              <a:t>    return false; </a:t>
            </a:r>
            <a:endParaRPr lang="en-US"/>
          </a:p>
          <a:p>
            <a:pPr>
              <a:buNone/>
            </a:pPr>
            <a:r>
              <a:rPr lang="en-US" dirty="0">
                <a:ea typeface="+mn-lt"/>
                <a:cs typeface="+mn-lt"/>
              </a:rPr>
              <a:t>}</a:t>
            </a:r>
          </a:p>
          <a:p>
            <a:endParaRPr lang="en-US" dirty="0">
              <a:cs typeface="Calibri"/>
            </a:endParaRPr>
          </a:p>
        </p:txBody>
      </p:sp>
    </p:spTree>
    <p:extLst>
      <p:ext uri="{BB962C8B-B14F-4D97-AF65-F5344CB8AC3E}">
        <p14:creationId xmlns:p14="http://schemas.microsoft.com/office/powerpoint/2010/main" val="2329575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5294-88C6-7927-E6D8-C0C0C25940D8}"/>
              </a:ext>
            </a:extLst>
          </p:cNvPr>
          <p:cNvSpPr>
            <a:spLocks noGrp="1"/>
          </p:cNvSpPr>
          <p:nvPr>
            <p:ph type="title"/>
          </p:nvPr>
        </p:nvSpPr>
        <p:spPr/>
        <p:txBody>
          <a:bodyPr/>
          <a:lstStyle/>
          <a:p>
            <a:r>
              <a:rPr lang="en-US" dirty="0">
                <a:ea typeface="+mj-lt"/>
                <a:cs typeface="+mj-lt"/>
              </a:rPr>
              <a:t>Example technical interview v2.1</a:t>
            </a:r>
          </a:p>
        </p:txBody>
      </p:sp>
      <p:sp>
        <p:nvSpPr>
          <p:cNvPr id="3" name="Content Placeholder 2">
            <a:extLst>
              <a:ext uri="{FF2B5EF4-FFF2-40B4-BE49-F238E27FC236}">
                <a16:creationId xmlns:a16="http://schemas.microsoft.com/office/drawing/2014/main" id="{CD85E755-87CD-C3AD-F9D1-4CFA4128ADE2}"/>
              </a:ext>
            </a:extLst>
          </p:cNvPr>
          <p:cNvSpPr>
            <a:spLocks noGrp="1"/>
          </p:cNvSpPr>
          <p:nvPr>
            <p:ph idx="1"/>
          </p:nvPr>
        </p:nvSpPr>
        <p:spPr>
          <a:xfrm>
            <a:off x="838200" y="1825625"/>
            <a:ext cx="10515600" cy="5022623"/>
          </a:xfrm>
        </p:spPr>
        <p:txBody>
          <a:bodyPr vert="horz" lIns="91440" tIns="45720" rIns="91440" bIns="45720" rtlCol="0" anchor="t">
            <a:normAutofit fontScale="92500" lnSpcReduction="20000"/>
          </a:bodyPr>
          <a:lstStyle/>
          <a:p>
            <a:r>
              <a:rPr lang="en-US" sz="3000" dirty="0">
                <a:ea typeface="+mn-lt"/>
                <a:cs typeface="+mn-lt"/>
              </a:rPr>
              <a:t>"Actually if the array is sorted, we can use binary search on the inner loop to see if it has the other number we need, and that brings it down to O(</a:t>
            </a:r>
            <a:r>
              <a:rPr lang="en-US" sz="3000" dirty="0" err="1">
                <a:ea typeface="+mn-lt"/>
                <a:cs typeface="+mn-lt"/>
              </a:rPr>
              <a:t>nlog</a:t>
            </a:r>
            <a:r>
              <a:rPr lang="en-US" sz="3000" dirty="0">
                <a:ea typeface="+mn-lt"/>
                <a:cs typeface="+mn-lt"/>
              </a:rPr>
              <a:t>(n))"</a:t>
            </a:r>
          </a:p>
          <a:p>
            <a:pPr>
              <a:buNone/>
            </a:pPr>
            <a:endParaRPr lang="en-US" dirty="0">
              <a:cs typeface="Calibri"/>
            </a:endParaRPr>
          </a:p>
          <a:p>
            <a:pPr>
              <a:buNone/>
            </a:pPr>
            <a:r>
              <a:rPr lang="en-US" dirty="0">
                <a:ea typeface="+mn-lt"/>
                <a:cs typeface="+mn-lt"/>
              </a:rPr>
              <a:t>bool </a:t>
            </a:r>
            <a:r>
              <a:rPr lang="en-US" dirty="0" err="1">
                <a:ea typeface="+mn-lt"/>
                <a:cs typeface="+mn-lt"/>
              </a:rPr>
              <a:t>canSumTo</a:t>
            </a:r>
            <a:r>
              <a:rPr lang="en-US" dirty="0">
                <a:ea typeface="+mn-lt"/>
                <a:cs typeface="+mn-lt"/>
              </a:rPr>
              <a:t>(int[] addends, int sum) { </a:t>
            </a:r>
            <a:endParaRPr lang="en-US">
              <a:ea typeface="+mn-lt"/>
              <a:cs typeface="+mn-lt"/>
            </a:endParaRPr>
          </a:p>
          <a:p>
            <a:pPr>
              <a:buNone/>
            </a:pPr>
            <a:r>
              <a:rPr lang="en-US" dirty="0">
                <a:ea typeface="+mn-lt"/>
                <a:cs typeface="+mn-lt"/>
              </a:rPr>
              <a:t>    addends = </a:t>
            </a:r>
            <a:r>
              <a:rPr lang="en-US" dirty="0" err="1">
                <a:ea typeface="+mn-lt"/>
                <a:cs typeface="+mn-lt"/>
              </a:rPr>
              <a:t>Array.sort</a:t>
            </a:r>
            <a:r>
              <a:rPr lang="en-US" dirty="0">
                <a:ea typeface="+mn-lt"/>
                <a:cs typeface="+mn-lt"/>
              </a:rPr>
              <a:t>(addends); </a:t>
            </a:r>
            <a:endParaRPr lang="en-US"/>
          </a:p>
          <a:p>
            <a:pPr>
              <a:buNone/>
            </a:pPr>
            <a:r>
              <a:rPr lang="en-US" dirty="0">
                <a:ea typeface="+mn-lt"/>
                <a:cs typeface="+mn-lt"/>
              </a:rPr>
              <a:t>    for(int </a:t>
            </a:r>
            <a:r>
              <a:rPr lang="en-US" dirty="0" err="1">
                <a:ea typeface="+mn-lt"/>
                <a:cs typeface="+mn-lt"/>
              </a:rPr>
              <a:t>i</a:t>
            </a:r>
            <a:r>
              <a:rPr lang="en-US" dirty="0">
                <a:ea typeface="+mn-lt"/>
                <a:cs typeface="+mn-lt"/>
              </a:rPr>
              <a:t> = 0; </a:t>
            </a:r>
            <a:r>
              <a:rPr lang="en-US" dirty="0" err="1">
                <a:ea typeface="+mn-lt"/>
                <a:cs typeface="+mn-lt"/>
              </a:rPr>
              <a:t>i</a:t>
            </a:r>
            <a:r>
              <a:rPr lang="en-US" dirty="0">
                <a:ea typeface="+mn-lt"/>
                <a:cs typeface="+mn-lt"/>
              </a:rPr>
              <a:t> &lt; </a:t>
            </a:r>
            <a:r>
              <a:rPr lang="en-US" dirty="0" err="1">
                <a:ea typeface="+mn-lt"/>
                <a:cs typeface="+mn-lt"/>
              </a:rPr>
              <a:t>addends.length</a:t>
            </a:r>
            <a:r>
              <a:rPr lang="en-US" dirty="0">
                <a:ea typeface="+mn-lt"/>
                <a:cs typeface="+mn-lt"/>
              </a:rPr>
              <a:t>()-1; </a:t>
            </a:r>
            <a:r>
              <a:rPr lang="en-US" dirty="0" err="1">
                <a:ea typeface="+mn-lt"/>
                <a:cs typeface="+mn-lt"/>
              </a:rPr>
              <a:t>i</a:t>
            </a:r>
            <a:r>
              <a:rPr lang="en-US" dirty="0">
                <a:ea typeface="+mn-lt"/>
                <a:cs typeface="+mn-lt"/>
              </a:rPr>
              <a:t>++) { </a:t>
            </a:r>
            <a:endParaRPr lang="en-US"/>
          </a:p>
          <a:p>
            <a:pPr>
              <a:buNone/>
            </a:pPr>
            <a:r>
              <a:rPr lang="en-US" dirty="0">
                <a:ea typeface="+mn-lt"/>
                <a:cs typeface="+mn-lt"/>
              </a:rPr>
              <a:t>        int diff = sum - addends[</a:t>
            </a:r>
            <a:r>
              <a:rPr lang="en-US" dirty="0" err="1">
                <a:ea typeface="+mn-lt"/>
                <a:cs typeface="+mn-lt"/>
              </a:rPr>
              <a:t>i</a:t>
            </a:r>
            <a:r>
              <a:rPr lang="en-US" dirty="0">
                <a:ea typeface="+mn-lt"/>
                <a:cs typeface="+mn-lt"/>
              </a:rPr>
              <a:t>];</a:t>
            </a:r>
            <a:endParaRPr lang="en-US" dirty="0"/>
          </a:p>
          <a:p>
            <a:pPr>
              <a:buNone/>
            </a:pPr>
            <a:r>
              <a:rPr lang="en-US" dirty="0">
                <a:ea typeface="+mn-lt"/>
                <a:cs typeface="+mn-lt"/>
              </a:rPr>
              <a:t>        if (</a:t>
            </a:r>
            <a:r>
              <a:rPr lang="en-US" dirty="0" err="1">
                <a:ea typeface="+mn-lt"/>
                <a:cs typeface="+mn-lt"/>
              </a:rPr>
              <a:t>binarySearch</a:t>
            </a:r>
            <a:r>
              <a:rPr lang="en-US" dirty="0">
                <a:ea typeface="+mn-lt"/>
                <a:cs typeface="+mn-lt"/>
              </a:rPr>
              <a:t>(</a:t>
            </a:r>
            <a:r>
              <a:rPr lang="en-US" dirty="0" err="1">
                <a:ea typeface="+mn-lt"/>
                <a:cs typeface="+mn-lt"/>
              </a:rPr>
              <a:t>addends.sub</a:t>
            </a:r>
            <a:r>
              <a:rPr lang="en-US" dirty="0">
                <a:ea typeface="+mn-lt"/>
                <a:cs typeface="+mn-lt"/>
              </a:rPr>
              <a:t>(i+1), diff) &gt;= 0) return true; </a:t>
            </a:r>
            <a:endParaRPr lang="en-US"/>
          </a:p>
          <a:p>
            <a:pPr>
              <a:buNone/>
            </a:pPr>
            <a:r>
              <a:rPr lang="en-US" dirty="0">
                <a:ea typeface="+mn-lt"/>
                <a:cs typeface="+mn-lt"/>
              </a:rPr>
              <a:t>    }</a:t>
            </a:r>
            <a:endParaRPr lang="en-US" dirty="0"/>
          </a:p>
          <a:p>
            <a:pPr>
              <a:buNone/>
            </a:pPr>
            <a:r>
              <a:rPr lang="en-US" dirty="0">
                <a:ea typeface="+mn-lt"/>
                <a:cs typeface="+mn-lt"/>
              </a:rPr>
              <a:t>    return false; </a:t>
            </a:r>
            <a:endParaRPr lang="en-US"/>
          </a:p>
          <a:p>
            <a:pPr>
              <a:buNone/>
            </a:pPr>
            <a:r>
              <a:rPr lang="en-US" dirty="0">
                <a:ea typeface="+mn-lt"/>
                <a:cs typeface="+mn-lt"/>
              </a:rPr>
              <a:t>}</a:t>
            </a:r>
          </a:p>
          <a:p>
            <a:endParaRPr lang="en-US" dirty="0">
              <a:cs typeface="Calibri"/>
            </a:endParaRPr>
          </a:p>
        </p:txBody>
      </p:sp>
    </p:spTree>
    <p:extLst>
      <p:ext uri="{BB962C8B-B14F-4D97-AF65-F5344CB8AC3E}">
        <p14:creationId xmlns:p14="http://schemas.microsoft.com/office/powerpoint/2010/main" val="401518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5294-88C6-7927-E6D8-C0C0C25940D8}"/>
              </a:ext>
            </a:extLst>
          </p:cNvPr>
          <p:cNvSpPr>
            <a:spLocks noGrp="1"/>
          </p:cNvSpPr>
          <p:nvPr>
            <p:ph type="title"/>
          </p:nvPr>
        </p:nvSpPr>
        <p:spPr/>
        <p:txBody>
          <a:bodyPr/>
          <a:lstStyle/>
          <a:p>
            <a:r>
              <a:rPr lang="en-US" dirty="0">
                <a:ea typeface="+mj-lt"/>
                <a:cs typeface="+mj-lt"/>
              </a:rPr>
              <a:t>Example technical interview v3</a:t>
            </a:r>
          </a:p>
        </p:txBody>
      </p:sp>
      <p:sp>
        <p:nvSpPr>
          <p:cNvPr id="3" name="Content Placeholder 2">
            <a:extLst>
              <a:ext uri="{FF2B5EF4-FFF2-40B4-BE49-F238E27FC236}">
                <a16:creationId xmlns:a16="http://schemas.microsoft.com/office/drawing/2014/main" id="{CD85E755-87CD-C3AD-F9D1-4CFA4128ADE2}"/>
              </a:ext>
            </a:extLst>
          </p:cNvPr>
          <p:cNvSpPr>
            <a:spLocks noGrp="1"/>
          </p:cNvSpPr>
          <p:nvPr>
            <p:ph idx="1"/>
          </p:nvPr>
        </p:nvSpPr>
        <p:spPr>
          <a:xfrm>
            <a:off x="838200" y="1825625"/>
            <a:ext cx="10515600" cy="5022623"/>
          </a:xfrm>
        </p:spPr>
        <p:txBody>
          <a:bodyPr vert="horz" lIns="91440" tIns="45720" rIns="91440" bIns="45720" rtlCol="0" anchor="t">
            <a:normAutofit lnSpcReduction="10000"/>
          </a:bodyPr>
          <a:lstStyle/>
          <a:p>
            <a:r>
              <a:rPr lang="en-US" sz="3000" dirty="0">
                <a:ea typeface="+mn-lt"/>
                <a:cs typeface="+mn-lt"/>
              </a:rPr>
              <a:t>"If we could do that inner lookup in O(1), then the whole thing would run in O(n), and it wouldn't be possible to do it faster than that. Putting the array into a hash table would let us do that."</a:t>
            </a:r>
          </a:p>
          <a:p>
            <a:pPr>
              <a:buNone/>
            </a:pPr>
            <a:endParaRPr lang="en-US" dirty="0">
              <a:cs typeface="Calibri"/>
            </a:endParaRPr>
          </a:p>
          <a:p>
            <a:pPr>
              <a:buNone/>
            </a:pPr>
            <a:r>
              <a:rPr lang="en-US" dirty="0">
                <a:ea typeface="+mn-lt"/>
                <a:cs typeface="+mn-lt"/>
              </a:rPr>
              <a:t>bool </a:t>
            </a:r>
            <a:r>
              <a:rPr lang="en-US" dirty="0" err="1">
                <a:ea typeface="+mn-lt"/>
                <a:cs typeface="+mn-lt"/>
              </a:rPr>
              <a:t>canSumTo</a:t>
            </a:r>
            <a:r>
              <a:rPr lang="en-US" dirty="0">
                <a:ea typeface="+mn-lt"/>
                <a:cs typeface="+mn-lt"/>
              </a:rPr>
              <a:t>(int[] addends, int sum) { </a:t>
            </a:r>
            <a:endParaRPr lang="en-US">
              <a:ea typeface="+mn-lt"/>
              <a:cs typeface="+mn-lt"/>
            </a:endParaRPr>
          </a:p>
          <a:p>
            <a:pPr>
              <a:buNone/>
            </a:pPr>
            <a:r>
              <a:rPr lang="en-US" dirty="0">
                <a:ea typeface="+mn-lt"/>
                <a:cs typeface="+mn-lt"/>
              </a:rPr>
              <a:t>    </a:t>
            </a:r>
            <a:r>
              <a:rPr lang="en-US" dirty="0" err="1">
                <a:ea typeface="+mn-lt"/>
                <a:cs typeface="+mn-lt"/>
              </a:rPr>
              <a:t>HashTable</a:t>
            </a:r>
            <a:r>
              <a:rPr lang="en-US" dirty="0">
                <a:ea typeface="+mn-lt"/>
                <a:cs typeface="+mn-lt"/>
              </a:rPr>
              <a:t>&lt;int&gt; </a:t>
            </a:r>
            <a:r>
              <a:rPr lang="en-US" dirty="0" err="1">
                <a:ea typeface="+mn-lt"/>
                <a:cs typeface="+mn-lt"/>
              </a:rPr>
              <a:t>addendMap</a:t>
            </a:r>
            <a:r>
              <a:rPr lang="en-US" dirty="0">
                <a:ea typeface="+mn-lt"/>
                <a:cs typeface="+mn-lt"/>
              </a:rPr>
              <a:t> = </a:t>
            </a:r>
            <a:r>
              <a:rPr lang="en-US" dirty="0" err="1">
                <a:ea typeface="+mn-lt"/>
                <a:cs typeface="+mn-lt"/>
              </a:rPr>
              <a:t>Array.hash</a:t>
            </a:r>
            <a:r>
              <a:rPr lang="en-US" dirty="0">
                <a:ea typeface="+mn-lt"/>
                <a:cs typeface="+mn-lt"/>
              </a:rPr>
              <a:t>(addends); </a:t>
            </a:r>
            <a:endParaRPr lang="en-US"/>
          </a:p>
          <a:p>
            <a:pPr>
              <a:buNone/>
            </a:pPr>
            <a:r>
              <a:rPr lang="en-US" dirty="0">
                <a:ea typeface="+mn-lt"/>
                <a:cs typeface="+mn-lt"/>
              </a:rPr>
              <a:t>    for(int </a:t>
            </a:r>
            <a:r>
              <a:rPr lang="en-US" dirty="0" err="1">
                <a:ea typeface="+mn-lt"/>
                <a:cs typeface="+mn-lt"/>
              </a:rPr>
              <a:t>i</a:t>
            </a:r>
            <a:r>
              <a:rPr lang="en-US" dirty="0">
                <a:ea typeface="+mn-lt"/>
                <a:cs typeface="+mn-lt"/>
              </a:rPr>
              <a:t> = 0; </a:t>
            </a:r>
            <a:r>
              <a:rPr lang="en-US" dirty="0" err="1">
                <a:ea typeface="+mn-lt"/>
                <a:cs typeface="+mn-lt"/>
              </a:rPr>
              <a:t>i</a:t>
            </a:r>
            <a:r>
              <a:rPr lang="en-US" dirty="0">
                <a:ea typeface="+mn-lt"/>
                <a:cs typeface="+mn-lt"/>
              </a:rPr>
              <a:t> &lt; </a:t>
            </a:r>
            <a:r>
              <a:rPr lang="en-US" dirty="0" err="1">
                <a:ea typeface="+mn-lt"/>
                <a:cs typeface="+mn-lt"/>
              </a:rPr>
              <a:t>addends.length</a:t>
            </a:r>
            <a:r>
              <a:rPr lang="en-US" dirty="0">
                <a:ea typeface="+mn-lt"/>
                <a:cs typeface="+mn-lt"/>
              </a:rPr>
              <a:t>()-1; </a:t>
            </a:r>
            <a:r>
              <a:rPr lang="en-US" dirty="0" err="1">
                <a:ea typeface="+mn-lt"/>
                <a:cs typeface="+mn-lt"/>
              </a:rPr>
              <a:t>i</a:t>
            </a:r>
            <a:r>
              <a:rPr lang="en-US" dirty="0">
                <a:ea typeface="+mn-lt"/>
                <a:cs typeface="+mn-lt"/>
              </a:rPr>
              <a:t>++) { </a:t>
            </a:r>
            <a:endParaRPr lang="en-US"/>
          </a:p>
          <a:p>
            <a:pPr>
              <a:buNone/>
            </a:pPr>
            <a:r>
              <a:rPr lang="en-US" dirty="0">
                <a:ea typeface="+mn-lt"/>
                <a:cs typeface="+mn-lt"/>
              </a:rPr>
              <a:t>        if(</a:t>
            </a:r>
            <a:r>
              <a:rPr lang="en-US" dirty="0" err="1">
                <a:ea typeface="+mn-lt"/>
                <a:cs typeface="+mn-lt"/>
              </a:rPr>
              <a:t>addendMap.contains</a:t>
            </a:r>
            <a:r>
              <a:rPr lang="en-US" dirty="0">
                <a:ea typeface="+mn-lt"/>
                <a:cs typeface="+mn-lt"/>
              </a:rPr>
              <a:t>(sum - addends[</a:t>
            </a:r>
            <a:r>
              <a:rPr lang="en-US" dirty="0" err="1">
                <a:ea typeface="+mn-lt"/>
                <a:cs typeface="+mn-lt"/>
              </a:rPr>
              <a:t>i</a:t>
            </a:r>
            <a:r>
              <a:rPr lang="en-US" dirty="0">
                <a:ea typeface="+mn-lt"/>
                <a:cs typeface="+mn-lt"/>
              </a:rPr>
              <a:t>]) return true; </a:t>
            </a:r>
            <a:endParaRPr lang="en-US"/>
          </a:p>
          <a:p>
            <a:pPr>
              <a:buNone/>
            </a:pPr>
            <a:r>
              <a:rPr lang="en-US" dirty="0">
                <a:ea typeface="+mn-lt"/>
                <a:cs typeface="+mn-lt"/>
              </a:rPr>
              <a:t>    } </a:t>
            </a:r>
            <a:endParaRPr lang="en-US"/>
          </a:p>
          <a:p>
            <a:pPr>
              <a:buNone/>
            </a:pPr>
            <a:r>
              <a:rPr lang="en-US" dirty="0">
                <a:ea typeface="+mn-lt"/>
                <a:cs typeface="+mn-lt"/>
              </a:rPr>
              <a:t>    return false; </a:t>
            </a:r>
            <a:endParaRPr lang="en-US"/>
          </a:p>
          <a:p>
            <a:pPr>
              <a:buNone/>
            </a:pPr>
            <a:r>
              <a:rPr lang="en-US" dirty="0">
                <a:ea typeface="+mn-lt"/>
                <a:cs typeface="+mn-lt"/>
              </a:rPr>
              <a:t>}</a:t>
            </a:r>
          </a:p>
          <a:p>
            <a:endParaRPr lang="en-US" dirty="0">
              <a:cs typeface="Calibri"/>
            </a:endParaRPr>
          </a:p>
        </p:txBody>
      </p:sp>
    </p:spTree>
    <p:extLst>
      <p:ext uri="{BB962C8B-B14F-4D97-AF65-F5344CB8AC3E}">
        <p14:creationId xmlns:p14="http://schemas.microsoft.com/office/powerpoint/2010/main" val="3132217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5294-88C6-7927-E6D8-C0C0C25940D8}"/>
              </a:ext>
            </a:extLst>
          </p:cNvPr>
          <p:cNvSpPr>
            <a:spLocks noGrp="1"/>
          </p:cNvSpPr>
          <p:nvPr>
            <p:ph type="title"/>
          </p:nvPr>
        </p:nvSpPr>
        <p:spPr/>
        <p:txBody>
          <a:bodyPr/>
          <a:lstStyle/>
          <a:p>
            <a:r>
              <a:rPr lang="en-US" dirty="0">
                <a:ea typeface="+mj-lt"/>
                <a:cs typeface="+mj-lt"/>
              </a:rPr>
              <a:t>Example technical interview v3.1</a:t>
            </a:r>
          </a:p>
        </p:txBody>
      </p:sp>
      <p:sp>
        <p:nvSpPr>
          <p:cNvPr id="3" name="Content Placeholder 2">
            <a:extLst>
              <a:ext uri="{FF2B5EF4-FFF2-40B4-BE49-F238E27FC236}">
                <a16:creationId xmlns:a16="http://schemas.microsoft.com/office/drawing/2014/main" id="{CD85E755-87CD-C3AD-F9D1-4CFA4128ADE2}"/>
              </a:ext>
            </a:extLst>
          </p:cNvPr>
          <p:cNvSpPr>
            <a:spLocks noGrp="1"/>
          </p:cNvSpPr>
          <p:nvPr>
            <p:ph idx="1"/>
          </p:nvPr>
        </p:nvSpPr>
        <p:spPr>
          <a:xfrm>
            <a:off x="838200" y="1825625"/>
            <a:ext cx="10515600" cy="5022623"/>
          </a:xfrm>
        </p:spPr>
        <p:txBody>
          <a:bodyPr vert="horz" lIns="91440" tIns="45720" rIns="91440" bIns="45720" rtlCol="0" anchor="t">
            <a:normAutofit fontScale="92500" lnSpcReduction="20000"/>
          </a:bodyPr>
          <a:lstStyle/>
          <a:p>
            <a:r>
              <a:rPr lang="en-US" sz="3000" dirty="0">
                <a:ea typeface="+mn-lt"/>
                <a:cs typeface="+mn-lt"/>
              </a:rPr>
              <a:t>"Oh but now it will return true if a number added to itself equals the sum, so we need to track whether there's a </a:t>
            </a:r>
            <a:r>
              <a:rPr lang="en-US" sz="3000" i="1" dirty="0">
                <a:ea typeface="+mn-lt"/>
                <a:cs typeface="+mn-lt"/>
              </a:rPr>
              <a:t>different </a:t>
            </a:r>
            <a:r>
              <a:rPr lang="en-US" sz="3000" dirty="0">
                <a:ea typeface="+mn-lt"/>
                <a:cs typeface="+mn-lt"/>
              </a:rPr>
              <a:t>copy of that number in the array. Really all we need to know is if there are 2 or more copies of the number when it's half the sum."</a:t>
            </a:r>
          </a:p>
          <a:p>
            <a:pPr>
              <a:buNone/>
            </a:pPr>
            <a:endParaRPr lang="en-US" dirty="0">
              <a:cs typeface="Calibri"/>
            </a:endParaRPr>
          </a:p>
          <a:p>
            <a:pPr>
              <a:buNone/>
            </a:pPr>
            <a:r>
              <a:rPr lang="en-US" dirty="0">
                <a:ea typeface="+mn-lt"/>
                <a:cs typeface="+mn-lt"/>
              </a:rPr>
              <a:t>HashMap&lt;int, int&gt; </a:t>
            </a:r>
            <a:r>
              <a:rPr lang="en-US" dirty="0" err="1">
                <a:ea typeface="+mn-lt"/>
                <a:cs typeface="+mn-lt"/>
              </a:rPr>
              <a:t>hashCount</a:t>
            </a:r>
            <a:r>
              <a:rPr lang="en-US" dirty="0">
                <a:ea typeface="+mn-lt"/>
                <a:cs typeface="+mn-lt"/>
              </a:rPr>
              <a:t>(int[] input) {</a:t>
            </a:r>
          </a:p>
          <a:p>
            <a:pPr>
              <a:buNone/>
            </a:pPr>
            <a:r>
              <a:rPr lang="en-US" dirty="0">
                <a:ea typeface="+mn-lt"/>
                <a:cs typeface="+mn-lt"/>
              </a:rPr>
              <a:t>    HashMap&lt;int, int&gt; result = new HashMap&lt;int, int&gt;();</a:t>
            </a:r>
            <a:endParaRPr lang="en-US" dirty="0"/>
          </a:p>
          <a:p>
            <a:pPr>
              <a:buNone/>
            </a:pPr>
            <a:r>
              <a:rPr lang="en-US" dirty="0">
                <a:ea typeface="+mn-lt"/>
                <a:cs typeface="+mn-lt"/>
              </a:rPr>
              <a:t>    for (int </a:t>
            </a:r>
            <a:r>
              <a:rPr lang="en-US" dirty="0" err="1">
                <a:ea typeface="+mn-lt"/>
                <a:cs typeface="+mn-lt"/>
              </a:rPr>
              <a:t>i</a:t>
            </a:r>
            <a:r>
              <a:rPr lang="en-US" dirty="0">
                <a:ea typeface="+mn-lt"/>
                <a:cs typeface="+mn-lt"/>
              </a:rPr>
              <a:t> = 0; </a:t>
            </a:r>
            <a:r>
              <a:rPr lang="en-US" dirty="0" err="1">
                <a:ea typeface="+mn-lt"/>
                <a:cs typeface="+mn-lt"/>
              </a:rPr>
              <a:t>i</a:t>
            </a:r>
            <a:r>
              <a:rPr lang="en-US" dirty="0">
                <a:ea typeface="+mn-lt"/>
                <a:cs typeface="+mn-lt"/>
              </a:rPr>
              <a:t> &lt; </a:t>
            </a:r>
            <a:r>
              <a:rPr lang="en-US" dirty="0" err="1">
                <a:ea typeface="+mn-lt"/>
                <a:cs typeface="+mn-lt"/>
              </a:rPr>
              <a:t>input.length</a:t>
            </a:r>
            <a:r>
              <a:rPr lang="en-US" dirty="0">
                <a:ea typeface="+mn-lt"/>
                <a:cs typeface="+mn-lt"/>
              </a:rPr>
              <a:t>(); </a:t>
            </a:r>
            <a:r>
              <a:rPr lang="en-US" dirty="0" err="1">
                <a:ea typeface="+mn-lt"/>
                <a:cs typeface="+mn-lt"/>
              </a:rPr>
              <a:t>i</a:t>
            </a:r>
            <a:r>
              <a:rPr lang="en-US" dirty="0">
                <a:ea typeface="+mn-lt"/>
                <a:cs typeface="+mn-lt"/>
              </a:rPr>
              <a:t>++) {</a:t>
            </a:r>
          </a:p>
          <a:p>
            <a:pPr>
              <a:buNone/>
            </a:pPr>
            <a:r>
              <a:rPr lang="en-US" dirty="0">
                <a:ea typeface="+mn-lt"/>
                <a:cs typeface="+mn-lt"/>
              </a:rPr>
              <a:t>        if (</a:t>
            </a:r>
            <a:r>
              <a:rPr lang="en-US" dirty="0" err="1">
                <a:ea typeface="+mn-lt"/>
                <a:cs typeface="+mn-lt"/>
              </a:rPr>
              <a:t>result.ContainsKey</a:t>
            </a:r>
            <a:r>
              <a:rPr lang="en-US" dirty="0">
                <a:ea typeface="+mn-lt"/>
                <a:cs typeface="+mn-lt"/>
              </a:rPr>
              <a:t>(input[</a:t>
            </a:r>
            <a:r>
              <a:rPr lang="en-US" dirty="0" err="1">
                <a:ea typeface="+mn-lt"/>
                <a:cs typeface="+mn-lt"/>
              </a:rPr>
              <a:t>i</a:t>
            </a:r>
            <a:r>
              <a:rPr lang="en-US" dirty="0">
                <a:ea typeface="+mn-lt"/>
                <a:cs typeface="+mn-lt"/>
              </a:rPr>
              <a:t>]) result[input[</a:t>
            </a:r>
            <a:r>
              <a:rPr lang="en-US" dirty="0" err="1">
                <a:ea typeface="+mn-lt"/>
                <a:cs typeface="+mn-lt"/>
              </a:rPr>
              <a:t>i</a:t>
            </a:r>
            <a:r>
              <a:rPr lang="en-US" dirty="0">
                <a:ea typeface="+mn-lt"/>
                <a:cs typeface="+mn-lt"/>
              </a:rPr>
              <a:t>]] = result[input[</a:t>
            </a:r>
            <a:r>
              <a:rPr lang="en-US" dirty="0" err="1">
                <a:ea typeface="+mn-lt"/>
                <a:cs typeface="+mn-lt"/>
              </a:rPr>
              <a:t>i</a:t>
            </a:r>
            <a:r>
              <a:rPr lang="en-US" dirty="0">
                <a:ea typeface="+mn-lt"/>
                <a:cs typeface="+mn-lt"/>
              </a:rPr>
              <a:t>]] + 1;</a:t>
            </a:r>
          </a:p>
          <a:p>
            <a:pPr>
              <a:buNone/>
            </a:pPr>
            <a:r>
              <a:rPr lang="en-US" dirty="0">
                <a:ea typeface="+mn-lt"/>
                <a:cs typeface="+mn-lt"/>
              </a:rPr>
              <a:t>        else result[input[</a:t>
            </a:r>
            <a:r>
              <a:rPr lang="en-US" dirty="0" err="1">
                <a:ea typeface="+mn-lt"/>
                <a:cs typeface="+mn-lt"/>
              </a:rPr>
              <a:t>i</a:t>
            </a:r>
            <a:r>
              <a:rPr lang="en-US" dirty="0">
                <a:ea typeface="+mn-lt"/>
                <a:cs typeface="+mn-lt"/>
              </a:rPr>
              <a:t>]] = 1;</a:t>
            </a:r>
          </a:p>
          <a:p>
            <a:pPr>
              <a:buNone/>
            </a:pPr>
            <a:r>
              <a:rPr lang="en-US" dirty="0">
                <a:ea typeface="+mn-lt"/>
                <a:cs typeface="+mn-lt"/>
              </a:rPr>
              <a:t>    }</a:t>
            </a:r>
            <a:endParaRPr lang="en-US" dirty="0"/>
          </a:p>
          <a:p>
            <a:pPr>
              <a:buNone/>
            </a:pPr>
            <a:r>
              <a:rPr lang="en-US" dirty="0">
                <a:ea typeface="+mn-lt"/>
                <a:cs typeface="+mn-lt"/>
              </a:rPr>
              <a:t>    return result;</a:t>
            </a:r>
          </a:p>
          <a:p>
            <a:pPr>
              <a:buNone/>
            </a:pPr>
            <a:r>
              <a:rPr lang="en-US" dirty="0">
                <a:ea typeface="+mn-lt"/>
                <a:cs typeface="+mn-lt"/>
              </a:rPr>
              <a:t>}</a:t>
            </a:r>
          </a:p>
          <a:p>
            <a:endParaRPr lang="en-US" dirty="0">
              <a:cs typeface="Calibri"/>
            </a:endParaRPr>
          </a:p>
        </p:txBody>
      </p:sp>
    </p:spTree>
    <p:extLst>
      <p:ext uri="{BB962C8B-B14F-4D97-AF65-F5344CB8AC3E}">
        <p14:creationId xmlns:p14="http://schemas.microsoft.com/office/powerpoint/2010/main" val="516238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CD04-B768-9B50-8535-54078D223056}"/>
              </a:ext>
            </a:extLst>
          </p:cNvPr>
          <p:cNvSpPr>
            <a:spLocks noGrp="1"/>
          </p:cNvSpPr>
          <p:nvPr>
            <p:ph type="title"/>
          </p:nvPr>
        </p:nvSpPr>
        <p:spPr/>
        <p:txBody>
          <a:bodyPr/>
          <a:lstStyle/>
          <a:p>
            <a:r>
              <a:rPr lang="en-US" dirty="0">
                <a:cs typeface="Calibri Light"/>
              </a:rPr>
              <a:t>Example technical interview v3.1 </a:t>
            </a:r>
            <a:r>
              <a:rPr lang="en-US" dirty="0" err="1">
                <a:cs typeface="Calibri Light"/>
              </a:rPr>
              <a:t>pt</a:t>
            </a:r>
            <a:r>
              <a:rPr lang="en-US" dirty="0">
                <a:cs typeface="Calibri Light"/>
              </a:rPr>
              <a:t> 2</a:t>
            </a:r>
            <a:endParaRPr lang="en-US" dirty="0">
              <a:ea typeface="+mj-lt"/>
              <a:cs typeface="+mj-lt"/>
            </a:endParaRPr>
          </a:p>
        </p:txBody>
      </p:sp>
      <p:sp>
        <p:nvSpPr>
          <p:cNvPr id="3" name="Content Placeholder 2">
            <a:extLst>
              <a:ext uri="{FF2B5EF4-FFF2-40B4-BE49-F238E27FC236}">
                <a16:creationId xmlns:a16="http://schemas.microsoft.com/office/drawing/2014/main" id="{50A4F78D-62E9-0FF7-068F-4D47E02761D9}"/>
              </a:ext>
            </a:extLst>
          </p:cNvPr>
          <p:cNvSpPr>
            <a:spLocks noGrp="1"/>
          </p:cNvSpPr>
          <p:nvPr>
            <p:ph idx="1"/>
          </p:nvPr>
        </p:nvSpPr>
        <p:spPr>
          <a:xfrm>
            <a:off x="838200" y="1825625"/>
            <a:ext cx="10515600" cy="5022623"/>
          </a:xfrm>
        </p:spPr>
        <p:txBody>
          <a:bodyPr vert="horz" lIns="91440" tIns="45720" rIns="91440" bIns="45720" rtlCol="0" anchor="t">
            <a:normAutofit fontScale="77500" lnSpcReduction="20000"/>
          </a:bodyPr>
          <a:lstStyle/>
          <a:p>
            <a:r>
              <a:rPr lang="en-US" sz="4000" dirty="0">
                <a:cs typeface="Calibri"/>
              </a:rPr>
              <a:t>"Then we can use this map and handle that case separately, and this still runs in O(n)."</a:t>
            </a:r>
            <a:endParaRPr lang="en-US"/>
          </a:p>
          <a:p>
            <a:pPr>
              <a:buNone/>
            </a:pPr>
            <a:endParaRPr lang="en-US" dirty="0">
              <a:cs typeface="Calibri"/>
            </a:endParaRPr>
          </a:p>
          <a:p>
            <a:pPr>
              <a:buNone/>
            </a:pPr>
            <a:r>
              <a:rPr lang="en-US" dirty="0">
                <a:cs typeface="Calibri"/>
              </a:rPr>
              <a:t>bool </a:t>
            </a:r>
            <a:r>
              <a:rPr lang="en-US" dirty="0" err="1">
                <a:cs typeface="Calibri"/>
              </a:rPr>
              <a:t>canSumTo</a:t>
            </a:r>
            <a:r>
              <a:rPr lang="en-US" dirty="0">
                <a:cs typeface="Calibri"/>
              </a:rPr>
              <a:t>(int[] addends, int sum) { </a:t>
            </a:r>
            <a:endParaRPr lang="en-US">
              <a:cs typeface="Calibri"/>
            </a:endParaRPr>
          </a:p>
          <a:p>
            <a:pPr>
              <a:buNone/>
            </a:pPr>
            <a:r>
              <a:rPr lang="en-US" dirty="0">
                <a:cs typeface="Calibri"/>
              </a:rPr>
              <a:t>    HashMap&lt;int, int&gt; </a:t>
            </a:r>
            <a:r>
              <a:rPr lang="en-US" dirty="0" err="1">
                <a:cs typeface="Calibri"/>
              </a:rPr>
              <a:t>addendMap</a:t>
            </a:r>
            <a:r>
              <a:rPr lang="en-US" dirty="0">
                <a:cs typeface="Calibri"/>
              </a:rPr>
              <a:t> = </a:t>
            </a:r>
            <a:r>
              <a:rPr lang="en-US" dirty="0" err="1">
                <a:cs typeface="Calibri"/>
              </a:rPr>
              <a:t>hashCount</a:t>
            </a:r>
            <a:r>
              <a:rPr lang="en-US" dirty="0">
                <a:cs typeface="Calibri"/>
              </a:rPr>
              <a:t>(addends); </a:t>
            </a:r>
          </a:p>
          <a:p>
            <a:pPr>
              <a:buNone/>
            </a:pPr>
            <a:r>
              <a:rPr lang="en-US" dirty="0">
                <a:cs typeface="Calibri"/>
              </a:rPr>
              <a:t>    for(int </a:t>
            </a:r>
            <a:r>
              <a:rPr lang="en-US" dirty="0" err="1">
                <a:cs typeface="Calibri"/>
              </a:rPr>
              <a:t>i</a:t>
            </a:r>
            <a:r>
              <a:rPr lang="en-US" dirty="0">
                <a:cs typeface="Calibri"/>
              </a:rPr>
              <a:t> = 0; </a:t>
            </a:r>
            <a:r>
              <a:rPr lang="en-US" dirty="0" err="1">
                <a:cs typeface="Calibri"/>
              </a:rPr>
              <a:t>i</a:t>
            </a:r>
            <a:r>
              <a:rPr lang="en-US" dirty="0">
                <a:cs typeface="Calibri"/>
              </a:rPr>
              <a:t> &lt; </a:t>
            </a:r>
            <a:r>
              <a:rPr lang="en-US" dirty="0" err="1">
                <a:cs typeface="Calibri"/>
              </a:rPr>
              <a:t>addends.length</a:t>
            </a:r>
            <a:r>
              <a:rPr lang="en-US" dirty="0">
                <a:cs typeface="Calibri"/>
              </a:rPr>
              <a:t>()-1; </a:t>
            </a:r>
            <a:r>
              <a:rPr lang="en-US" dirty="0" err="1">
                <a:cs typeface="Calibri"/>
              </a:rPr>
              <a:t>i</a:t>
            </a:r>
            <a:r>
              <a:rPr lang="en-US" dirty="0">
                <a:cs typeface="Calibri"/>
              </a:rPr>
              <a:t>++) { </a:t>
            </a:r>
            <a:endParaRPr lang="en-US">
              <a:cs typeface="Calibri"/>
            </a:endParaRPr>
          </a:p>
          <a:p>
            <a:pPr>
              <a:buNone/>
            </a:pPr>
            <a:r>
              <a:rPr lang="en-US" dirty="0">
                <a:cs typeface="Calibri"/>
              </a:rPr>
              <a:t>        if(addends[</a:t>
            </a:r>
            <a:r>
              <a:rPr lang="en-US" dirty="0" err="1">
                <a:cs typeface="Calibri"/>
              </a:rPr>
              <a:t>i</a:t>
            </a:r>
            <a:r>
              <a:rPr lang="en-US" dirty="0">
                <a:cs typeface="Calibri"/>
              </a:rPr>
              <a:t>] * 2 == sum) {</a:t>
            </a:r>
            <a:endParaRPr lang="en-US">
              <a:cs typeface="Calibri"/>
            </a:endParaRPr>
          </a:p>
          <a:p>
            <a:pPr>
              <a:buNone/>
            </a:pPr>
            <a:r>
              <a:rPr lang="en-US" dirty="0">
                <a:cs typeface="Calibri"/>
              </a:rPr>
              <a:t>            if (</a:t>
            </a:r>
            <a:r>
              <a:rPr lang="en-US" dirty="0" err="1">
                <a:cs typeface="Calibri"/>
              </a:rPr>
              <a:t>addendMap</a:t>
            </a:r>
            <a:r>
              <a:rPr lang="en-US" dirty="0">
                <a:cs typeface="Calibri"/>
              </a:rPr>
              <a:t>[addends[</a:t>
            </a:r>
            <a:r>
              <a:rPr lang="en-US" dirty="0" err="1">
                <a:cs typeface="Calibri"/>
              </a:rPr>
              <a:t>i</a:t>
            </a:r>
            <a:r>
              <a:rPr lang="en-US" dirty="0">
                <a:cs typeface="Calibri"/>
              </a:rPr>
              <a:t>]] &gt;= 2) return true;</a:t>
            </a:r>
            <a:endParaRPr lang="en-US">
              <a:cs typeface="Calibri"/>
            </a:endParaRPr>
          </a:p>
          <a:p>
            <a:pPr>
              <a:buNone/>
            </a:pPr>
            <a:r>
              <a:rPr lang="en-US" dirty="0">
                <a:cs typeface="Calibri"/>
              </a:rPr>
              <a:t>        }</a:t>
            </a:r>
          </a:p>
          <a:p>
            <a:pPr>
              <a:buNone/>
            </a:pPr>
            <a:r>
              <a:rPr lang="en-US" dirty="0">
                <a:cs typeface="Calibri"/>
              </a:rPr>
              <a:t>        else if(</a:t>
            </a:r>
            <a:r>
              <a:rPr lang="en-US" dirty="0" err="1">
                <a:cs typeface="Calibri"/>
              </a:rPr>
              <a:t>addendMap.containsKey</a:t>
            </a:r>
            <a:r>
              <a:rPr lang="en-US" dirty="0">
                <a:cs typeface="Calibri"/>
              </a:rPr>
              <a:t>(sum - addends[</a:t>
            </a:r>
            <a:r>
              <a:rPr lang="en-US" dirty="0" err="1">
                <a:cs typeface="Calibri"/>
              </a:rPr>
              <a:t>i</a:t>
            </a:r>
            <a:r>
              <a:rPr lang="en-US" dirty="0">
                <a:cs typeface="Calibri"/>
              </a:rPr>
              <a:t>]) return true; </a:t>
            </a:r>
            <a:endParaRPr lang="en-US">
              <a:cs typeface="Calibri"/>
            </a:endParaRPr>
          </a:p>
          <a:p>
            <a:pPr>
              <a:buNone/>
            </a:pPr>
            <a:r>
              <a:rPr lang="en-US" dirty="0">
                <a:cs typeface="Calibri"/>
              </a:rPr>
              <a:t>    } </a:t>
            </a:r>
            <a:endParaRPr lang="en-US">
              <a:cs typeface="Calibri"/>
            </a:endParaRPr>
          </a:p>
          <a:p>
            <a:pPr>
              <a:buNone/>
            </a:pPr>
            <a:r>
              <a:rPr lang="en-US" dirty="0">
                <a:cs typeface="Calibri"/>
              </a:rPr>
              <a:t>    return false; </a:t>
            </a:r>
            <a:endParaRPr lang="en-US">
              <a:cs typeface="Calibri"/>
            </a:endParaRPr>
          </a:p>
          <a:p>
            <a:pPr marL="0" indent="0">
              <a:buNone/>
            </a:pPr>
            <a:r>
              <a:rPr lang="en-US" dirty="0">
                <a:cs typeface="Calibri"/>
              </a:rPr>
              <a:t>}</a:t>
            </a:r>
            <a:endParaRPr lang="en-US">
              <a:cs typeface="Calibri"/>
            </a:endParaRPr>
          </a:p>
        </p:txBody>
      </p:sp>
    </p:spTree>
    <p:extLst>
      <p:ext uri="{BB962C8B-B14F-4D97-AF65-F5344CB8AC3E}">
        <p14:creationId xmlns:p14="http://schemas.microsoft.com/office/powerpoint/2010/main" val="117610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9C0C-B9A8-A513-92A5-D60D6474B4B8}"/>
              </a:ext>
            </a:extLst>
          </p:cNvPr>
          <p:cNvSpPr>
            <a:spLocks noGrp="1"/>
          </p:cNvSpPr>
          <p:nvPr>
            <p:ph type="title"/>
          </p:nvPr>
        </p:nvSpPr>
        <p:spPr/>
        <p:txBody>
          <a:bodyPr/>
          <a:lstStyle/>
          <a:p>
            <a:r>
              <a:rPr lang="en-US" dirty="0">
                <a:ea typeface="+mj-lt"/>
                <a:cs typeface="+mj-lt"/>
              </a:rPr>
              <a:t>Example technical interview II</a:t>
            </a:r>
            <a:endParaRPr lang="en-US" dirty="0"/>
          </a:p>
        </p:txBody>
      </p:sp>
      <p:sp>
        <p:nvSpPr>
          <p:cNvPr id="3" name="Content Placeholder 2">
            <a:extLst>
              <a:ext uri="{FF2B5EF4-FFF2-40B4-BE49-F238E27FC236}">
                <a16:creationId xmlns:a16="http://schemas.microsoft.com/office/drawing/2014/main" id="{DAF8D78D-23C9-DA9F-8DBC-A116CC75AF8C}"/>
              </a:ext>
            </a:extLst>
          </p:cNvPr>
          <p:cNvSpPr>
            <a:spLocks noGrp="1"/>
          </p:cNvSpPr>
          <p:nvPr>
            <p:ph idx="1"/>
          </p:nvPr>
        </p:nvSpPr>
        <p:spPr/>
        <p:txBody>
          <a:bodyPr vert="horz" lIns="91440" tIns="45720" rIns="91440" bIns="45720" rtlCol="0" anchor="t">
            <a:normAutofit/>
          </a:bodyPr>
          <a:lstStyle/>
          <a:p>
            <a:r>
              <a:rPr lang="en-US" dirty="0">
                <a:cs typeface="Calibri"/>
              </a:rPr>
              <a:t>What if we change the problem now and ask for the indexes in the array of the numbers that add up to the target sum?</a:t>
            </a:r>
          </a:p>
          <a:p>
            <a:r>
              <a:rPr lang="en-US" dirty="0">
                <a:cs typeface="Calibri"/>
              </a:rPr>
              <a:t>Ask a couple more clarification questions (again assume "yes")</a:t>
            </a:r>
          </a:p>
          <a:p>
            <a:pPr lvl="1"/>
            <a:r>
              <a:rPr lang="en-US" dirty="0">
                <a:cs typeface="Calibri"/>
              </a:rPr>
              <a:t>How should it return the indexes? Is a two-element array okay?</a:t>
            </a:r>
          </a:p>
          <a:p>
            <a:pPr lvl="1"/>
            <a:r>
              <a:rPr lang="en-US" dirty="0">
                <a:cs typeface="Calibri"/>
              </a:rPr>
              <a:t>What should it return if there aren't two elements? Is null okay?</a:t>
            </a:r>
          </a:p>
          <a:p>
            <a:r>
              <a:rPr lang="en-US" dirty="0">
                <a:cs typeface="Calibri"/>
              </a:rPr>
              <a:t>"I think we can extend this solution easily by tracking the actual indexes in the hash table and handling the case where one number is half the sum still as a special case"</a:t>
            </a:r>
            <a:endParaRPr lang="en-US" dirty="0"/>
          </a:p>
        </p:txBody>
      </p:sp>
    </p:spTree>
    <p:extLst>
      <p:ext uri="{BB962C8B-B14F-4D97-AF65-F5344CB8AC3E}">
        <p14:creationId xmlns:p14="http://schemas.microsoft.com/office/powerpoint/2010/main" val="219311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BB04-DAAB-4679-9AC3-A290E16A2F40}"/>
              </a:ext>
            </a:extLst>
          </p:cNvPr>
          <p:cNvSpPr>
            <a:spLocks noGrp="1"/>
          </p:cNvSpPr>
          <p:nvPr>
            <p:ph type="title"/>
          </p:nvPr>
        </p:nvSpPr>
        <p:spPr/>
        <p:txBody>
          <a:bodyPr/>
          <a:lstStyle/>
          <a:p>
            <a:r>
              <a:rPr lang="en-US" dirty="0">
                <a:cs typeface="Calibri Light"/>
              </a:rPr>
              <a:t>Job titles in software engineering teams</a:t>
            </a:r>
          </a:p>
        </p:txBody>
      </p:sp>
      <p:sp>
        <p:nvSpPr>
          <p:cNvPr id="3" name="Content Placeholder 2">
            <a:extLst>
              <a:ext uri="{FF2B5EF4-FFF2-40B4-BE49-F238E27FC236}">
                <a16:creationId xmlns:a16="http://schemas.microsoft.com/office/drawing/2014/main" id="{76738804-012F-43FD-3C5F-64C173FD2211}"/>
              </a:ext>
            </a:extLst>
          </p:cNvPr>
          <p:cNvSpPr>
            <a:spLocks noGrp="1"/>
          </p:cNvSpPr>
          <p:nvPr>
            <p:ph idx="1"/>
          </p:nvPr>
        </p:nvSpPr>
        <p:spPr/>
        <p:txBody>
          <a:bodyPr vert="horz" lIns="91440" tIns="45720" rIns="91440" bIns="45720" rtlCol="0" anchor="t">
            <a:normAutofit lnSpcReduction="10000"/>
          </a:bodyPr>
          <a:lstStyle/>
          <a:p>
            <a:r>
              <a:rPr lang="en-US" dirty="0">
                <a:cs typeface="Calibri"/>
              </a:rPr>
              <a:t>Software engineer/developer (build software as primary focus)</a:t>
            </a:r>
          </a:p>
          <a:p>
            <a:pPr lvl="1"/>
            <a:r>
              <a:rPr lang="en-US" dirty="0">
                <a:ea typeface="+mn-lt"/>
                <a:cs typeface="+mn-lt"/>
              </a:rPr>
              <a:t>Game/web/mobile developer (design and build software in specific target domain; particular flavors of software engineer)</a:t>
            </a:r>
          </a:p>
          <a:p>
            <a:pPr lvl="1"/>
            <a:r>
              <a:rPr lang="en-US" dirty="0">
                <a:cs typeface="Calibri"/>
              </a:rPr>
              <a:t>IoT/Embedded software engineer (software for connected devices)</a:t>
            </a:r>
            <a:endParaRPr lang="en-US" dirty="0">
              <a:ea typeface="+mn-lt"/>
              <a:cs typeface="+mn-lt"/>
            </a:endParaRPr>
          </a:p>
          <a:p>
            <a:r>
              <a:rPr lang="en-US" dirty="0">
                <a:cs typeface="Calibri"/>
              </a:rPr>
              <a:t>Product/project manager, UX engineer (design software elements)</a:t>
            </a:r>
            <a:endParaRPr lang="en-US">
              <a:ea typeface="+mn-lt"/>
              <a:cs typeface="+mn-lt"/>
            </a:endParaRPr>
          </a:p>
          <a:p>
            <a:r>
              <a:rPr lang="en-US" dirty="0">
                <a:cs typeface="Calibri"/>
              </a:rPr>
              <a:t>Quality assurance engineer (test software, build test infrastructure)</a:t>
            </a:r>
          </a:p>
          <a:p>
            <a:r>
              <a:rPr lang="en-US" dirty="0">
                <a:ea typeface="+mn-lt"/>
                <a:cs typeface="+mn-lt"/>
              </a:rPr>
              <a:t>Technical writer (Develop software documentation and guides)</a:t>
            </a:r>
            <a:endParaRPr lang="en-US" dirty="0">
              <a:cs typeface="Calibri"/>
            </a:endParaRPr>
          </a:p>
          <a:p>
            <a:r>
              <a:rPr lang="en-US" dirty="0">
                <a:cs typeface="Calibri"/>
              </a:rPr>
              <a:t>Integration engineer (writing code to interface technologies)</a:t>
            </a:r>
          </a:p>
          <a:p>
            <a:r>
              <a:rPr lang="en-US" dirty="0">
                <a:cs typeface="Calibri"/>
              </a:rPr>
              <a:t>Software/systems/solutions architect (typically a higher-level role responsible for design and maintenance of program structure)</a:t>
            </a:r>
          </a:p>
          <a:p>
            <a:endParaRPr lang="en-US" dirty="0">
              <a:cs typeface="Calibri"/>
            </a:endParaRPr>
          </a:p>
        </p:txBody>
      </p:sp>
    </p:spTree>
    <p:extLst>
      <p:ext uri="{BB962C8B-B14F-4D97-AF65-F5344CB8AC3E}">
        <p14:creationId xmlns:p14="http://schemas.microsoft.com/office/powerpoint/2010/main" val="3251927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D743-F717-6307-0DDD-31C30D0F7CCB}"/>
              </a:ext>
            </a:extLst>
          </p:cNvPr>
          <p:cNvSpPr>
            <a:spLocks noGrp="1"/>
          </p:cNvSpPr>
          <p:nvPr>
            <p:ph type="title"/>
          </p:nvPr>
        </p:nvSpPr>
        <p:spPr/>
        <p:txBody>
          <a:bodyPr/>
          <a:lstStyle/>
          <a:p>
            <a:r>
              <a:rPr lang="en-US" dirty="0">
                <a:cs typeface="Calibri Light"/>
              </a:rPr>
              <a:t>Example technical interview II solution</a:t>
            </a:r>
            <a:endParaRPr lang="en-US" dirty="0">
              <a:ea typeface="+mj-lt"/>
              <a:cs typeface="+mj-lt"/>
            </a:endParaRPr>
          </a:p>
        </p:txBody>
      </p:sp>
      <p:sp>
        <p:nvSpPr>
          <p:cNvPr id="3" name="Content Placeholder 2">
            <a:extLst>
              <a:ext uri="{FF2B5EF4-FFF2-40B4-BE49-F238E27FC236}">
                <a16:creationId xmlns:a16="http://schemas.microsoft.com/office/drawing/2014/main" id="{A8896842-7159-920E-4E07-11C799AB66F6}"/>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"So we map each element in the array to a list of indexes where that element is found"</a:t>
            </a:r>
            <a:endParaRPr lang="en-US" dirty="0">
              <a:cs typeface="Calibri"/>
            </a:endParaRPr>
          </a:p>
          <a:p>
            <a:pPr>
              <a:buNone/>
            </a:pPr>
            <a:r>
              <a:rPr lang="en-US" dirty="0">
                <a:ea typeface="+mn-lt"/>
                <a:cs typeface="+mn-lt"/>
              </a:rPr>
              <a:t>HashMap&lt;int, List&lt;int&gt;&gt; </a:t>
            </a:r>
            <a:r>
              <a:rPr lang="en-US" dirty="0" err="1">
                <a:ea typeface="+mn-lt"/>
                <a:cs typeface="+mn-lt"/>
              </a:rPr>
              <a:t>hashIndexes</a:t>
            </a:r>
            <a:r>
              <a:rPr lang="en-US" dirty="0">
                <a:ea typeface="+mn-lt"/>
                <a:cs typeface="+mn-lt"/>
              </a:rPr>
              <a:t>(int[] input) {</a:t>
            </a:r>
            <a:endParaRPr lang="en-US" dirty="0"/>
          </a:p>
          <a:p>
            <a:pPr>
              <a:buNone/>
            </a:pPr>
            <a:r>
              <a:rPr lang="en-US" dirty="0">
                <a:ea typeface="+mn-lt"/>
                <a:cs typeface="+mn-lt"/>
              </a:rPr>
              <a:t>    HashMap&lt;int, List&lt;int&gt;&gt; result = new HashMap&lt;int, List&lt;int&gt;&gt;();</a:t>
            </a:r>
            <a:endParaRPr lang="en-US" dirty="0"/>
          </a:p>
          <a:p>
            <a:pPr>
              <a:buNone/>
            </a:pPr>
            <a:r>
              <a:rPr lang="en-US" dirty="0">
                <a:ea typeface="+mn-lt"/>
                <a:cs typeface="+mn-lt"/>
              </a:rPr>
              <a:t>    for (int </a:t>
            </a:r>
            <a:r>
              <a:rPr lang="en-US" dirty="0" err="1">
                <a:ea typeface="+mn-lt"/>
                <a:cs typeface="+mn-lt"/>
              </a:rPr>
              <a:t>i</a:t>
            </a:r>
            <a:r>
              <a:rPr lang="en-US" dirty="0">
                <a:ea typeface="+mn-lt"/>
                <a:cs typeface="+mn-lt"/>
              </a:rPr>
              <a:t> = 0; </a:t>
            </a:r>
            <a:r>
              <a:rPr lang="en-US" dirty="0" err="1">
                <a:ea typeface="+mn-lt"/>
                <a:cs typeface="+mn-lt"/>
              </a:rPr>
              <a:t>i</a:t>
            </a:r>
            <a:r>
              <a:rPr lang="en-US" dirty="0">
                <a:ea typeface="+mn-lt"/>
                <a:cs typeface="+mn-lt"/>
              </a:rPr>
              <a:t> &lt; </a:t>
            </a:r>
            <a:r>
              <a:rPr lang="en-US" dirty="0" err="1">
                <a:ea typeface="+mn-lt"/>
                <a:cs typeface="+mn-lt"/>
              </a:rPr>
              <a:t>input.length</a:t>
            </a:r>
            <a:r>
              <a:rPr lang="en-US" dirty="0">
                <a:ea typeface="+mn-lt"/>
                <a:cs typeface="+mn-lt"/>
              </a:rPr>
              <a:t>(); </a:t>
            </a:r>
            <a:r>
              <a:rPr lang="en-US" dirty="0" err="1">
                <a:ea typeface="+mn-lt"/>
                <a:cs typeface="+mn-lt"/>
              </a:rPr>
              <a:t>i</a:t>
            </a:r>
            <a:r>
              <a:rPr lang="en-US" dirty="0">
                <a:ea typeface="+mn-lt"/>
                <a:cs typeface="+mn-lt"/>
              </a:rPr>
              <a:t>++) {</a:t>
            </a:r>
            <a:endParaRPr lang="en-US" dirty="0"/>
          </a:p>
          <a:p>
            <a:pPr>
              <a:buNone/>
            </a:pPr>
            <a:r>
              <a:rPr lang="en-US" dirty="0">
                <a:ea typeface="+mn-lt"/>
                <a:cs typeface="+mn-lt"/>
              </a:rPr>
              <a:t>        if (!</a:t>
            </a:r>
            <a:r>
              <a:rPr lang="en-US" dirty="0" err="1">
                <a:ea typeface="+mn-lt"/>
                <a:cs typeface="+mn-lt"/>
              </a:rPr>
              <a:t>result.ContainsKey</a:t>
            </a:r>
            <a:r>
              <a:rPr lang="en-US" dirty="0">
                <a:ea typeface="+mn-lt"/>
                <a:cs typeface="+mn-lt"/>
              </a:rPr>
              <a:t>(input[</a:t>
            </a:r>
            <a:r>
              <a:rPr lang="en-US" dirty="0" err="1">
                <a:ea typeface="+mn-lt"/>
                <a:cs typeface="+mn-lt"/>
              </a:rPr>
              <a:t>i</a:t>
            </a:r>
            <a:r>
              <a:rPr lang="en-US" dirty="0">
                <a:ea typeface="+mn-lt"/>
                <a:cs typeface="+mn-lt"/>
              </a:rPr>
              <a:t>]) result[input[</a:t>
            </a:r>
            <a:r>
              <a:rPr lang="en-US" dirty="0" err="1">
                <a:ea typeface="+mn-lt"/>
                <a:cs typeface="+mn-lt"/>
              </a:rPr>
              <a:t>i</a:t>
            </a:r>
            <a:r>
              <a:rPr lang="en-US" dirty="0">
                <a:ea typeface="+mn-lt"/>
                <a:cs typeface="+mn-lt"/>
              </a:rPr>
              <a:t>]] = new List&lt;int&gt;();</a:t>
            </a:r>
            <a:endParaRPr lang="en-US" dirty="0"/>
          </a:p>
          <a:p>
            <a:pPr>
              <a:buNone/>
            </a:pPr>
            <a:r>
              <a:rPr lang="en-US" dirty="0">
                <a:ea typeface="+mn-lt"/>
                <a:cs typeface="+mn-lt"/>
              </a:rPr>
              <a:t>        result[input[</a:t>
            </a:r>
            <a:r>
              <a:rPr lang="en-US" dirty="0" err="1">
                <a:ea typeface="+mn-lt"/>
                <a:cs typeface="+mn-lt"/>
              </a:rPr>
              <a:t>i</a:t>
            </a:r>
            <a:r>
              <a:rPr lang="en-US" dirty="0">
                <a:ea typeface="+mn-lt"/>
                <a:cs typeface="+mn-lt"/>
              </a:rPr>
              <a:t>]].Append(</a:t>
            </a:r>
            <a:r>
              <a:rPr lang="en-US" dirty="0" err="1">
                <a:ea typeface="+mn-lt"/>
                <a:cs typeface="+mn-lt"/>
              </a:rPr>
              <a:t>i</a:t>
            </a:r>
            <a:r>
              <a:rPr lang="en-US" dirty="0">
                <a:ea typeface="+mn-lt"/>
                <a:cs typeface="+mn-lt"/>
              </a:rPr>
              <a:t>); </a:t>
            </a:r>
            <a:endParaRPr lang="en-US" dirty="0"/>
          </a:p>
          <a:p>
            <a:pPr>
              <a:buNone/>
            </a:pPr>
            <a:r>
              <a:rPr lang="en-US" dirty="0">
                <a:ea typeface="+mn-lt"/>
                <a:cs typeface="+mn-lt"/>
              </a:rPr>
              <a:t>    }</a:t>
            </a:r>
            <a:endParaRPr lang="en-US" dirty="0"/>
          </a:p>
          <a:p>
            <a:pPr>
              <a:buNone/>
            </a:pPr>
            <a:r>
              <a:rPr lang="en-US" dirty="0">
                <a:ea typeface="+mn-lt"/>
                <a:cs typeface="+mn-lt"/>
              </a:rPr>
              <a:t>    return result;</a:t>
            </a:r>
            <a:endParaRPr lang="en-US" dirty="0"/>
          </a:p>
          <a:p>
            <a:pPr marL="0" indent="0">
              <a:buNone/>
            </a:pPr>
            <a:r>
              <a:rPr lang="en-US" dirty="0">
                <a:ea typeface="+mn-lt"/>
                <a:cs typeface="+mn-lt"/>
              </a:rPr>
              <a:t>}</a:t>
            </a:r>
            <a:endParaRPr lang="en-US" dirty="0"/>
          </a:p>
        </p:txBody>
      </p:sp>
    </p:spTree>
    <p:extLst>
      <p:ext uri="{BB962C8B-B14F-4D97-AF65-F5344CB8AC3E}">
        <p14:creationId xmlns:p14="http://schemas.microsoft.com/office/powerpoint/2010/main" val="3667226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D743-F717-6307-0DDD-31C30D0F7CCB}"/>
              </a:ext>
            </a:extLst>
          </p:cNvPr>
          <p:cNvSpPr>
            <a:spLocks noGrp="1"/>
          </p:cNvSpPr>
          <p:nvPr>
            <p:ph type="title"/>
          </p:nvPr>
        </p:nvSpPr>
        <p:spPr/>
        <p:txBody>
          <a:bodyPr/>
          <a:lstStyle/>
          <a:p>
            <a:r>
              <a:rPr lang="en-US" dirty="0">
                <a:cs typeface="Calibri Light"/>
              </a:rPr>
              <a:t>Example technical interview II solution </a:t>
            </a:r>
            <a:r>
              <a:rPr lang="en-US" dirty="0" err="1">
                <a:cs typeface="Calibri Light"/>
              </a:rPr>
              <a:t>pt</a:t>
            </a:r>
            <a:r>
              <a:rPr lang="en-US" dirty="0">
                <a:cs typeface="Calibri Light"/>
              </a:rPr>
              <a:t> 2</a:t>
            </a:r>
            <a:endParaRPr lang="en-US" dirty="0">
              <a:ea typeface="+mj-lt"/>
              <a:cs typeface="+mj-lt"/>
            </a:endParaRPr>
          </a:p>
        </p:txBody>
      </p:sp>
      <p:sp>
        <p:nvSpPr>
          <p:cNvPr id="3" name="Content Placeholder 2">
            <a:extLst>
              <a:ext uri="{FF2B5EF4-FFF2-40B4-BE49-F238E27FC236}">
                <a16:creationId xmlns:a16="http://schemas.microsoft.com/office/drawing/2014/main" id="{A8896842-7159-920E-4E07-11C799AB66F6}"/>
              </a:ext>
            </a:extLst>
          </p:cNvPr>
          <p:cNvSpPr>
            <a:spLocks noGrp="1"/>
          </p:cNvSpPr>
          <p:nvPr>
            <p:ph idx="1"/>
          </p:nvPr>
        </p:nvSpPr>
        <p:spPr>
          <a:xfrm>
            <a:off x="838200" y="1825625"/>
            <a:ext cx="10515600" cy="5022623"/>
          </a:xfrm>
        </p:spPr>
        <p:txBody>
          <a:bodyPr vert="horz" lIns="91440" tIns="45720" rIns="91440" bIns="45720" rtlCol="0" anchor="t">
            <a:normAutofit fontScale="70000" lnSpcReduction="20000"/>
          </a:bodyPr>
          <a:lstStyle/>
          <a:p>
            <a:pPr>
              <a:buNone/>
            </a:pPr>
            <a:r>
              <a:rPr lang="en-US" dirty="0">
                <a:ea typeface="+mn-lt"/>
                <a:cs typeface="+mn-lt"/>
              </a:rPr>
              <a:t>int[] </a:t>
            </a:r>
            <a:r>
              <a:rPr lang="en-US" dirty="0" err="1">
                <a:ea typeface="+mn-lt"/>
                <a:cs typeface="+mn-lt"/>
              </a:rPr>
              <a:t>sumsTo</a:t>
            </a:r>
            <a:r>
              <a:rPr lang="en-US" dirty="0">
                <a:ea typeface="+mn-lt"/>
                <a:cs typeface="+mn-lt"/>
              </a:rPr>
              <a:t>(int[] addends, int sum) { </a:t>
            </a:r>
            <a:endParaRPr lang="en-US"/>
          </a:p>
          <a:p>
            <a:pPr>
              <a:buNone/>
            </a:pPr>
            <a:r>
              <a:rPr lang="en-US" dirty="0">
                <a:ea typeface="+mn-lt"/>
                <a:cs typeface="+mn-lt"/>
              </a:rPr>
              <a:t>    HashMap&lt;int, int&gt; </a:t>
            </a:r>
            <a:r>
              <a:rPr lang="en-US" dirty="0" err="1">
                <a:ea typeface="+mn-lt"/>
                <a:cs typeface="+mn-lt"/>
              </a:rPr>
              <a:t>indexMap</a:t>
            </a:r>
            <a:r>
              <a:rPr lang="en-US" dirty="0">
                <a:ea typeface="+mn-lt"/>
                <a:cs typeface="+mn-lt"/>
              </a:rPr>
              <a:t> = </a:t>
            </a:r>
            <a:r>
              <a:rPr lang="en-US" dirty="0" err="1">
                <a:ea typeface="+mn-lt"/>
                <a:cs typeface="+mn-lt"/>
              </a:rPr>
              <a:t>hashIndexes</a:t>
            </a:r>
            <a:r>
              <a:rPr lang="en-US" dirty="0">
                <a:ea typeface="+mn-lt"/>
                <a:cs typeface="+mn-lt"/>
              </a:rPr>
              <a:t>(addends); </a:t>
            </a:r>
            <a:endParaRPr lang="en-US"/>
          </a:p>
          <a:p>
            <a:pPr>
              <a:buNone/>
            </a:pPr>
            <a:r>
              <a:rPr lang="en-US" dirty="0">
                <a:ea typeface="+mn-lt"/>
                <a:cs typeface="+mn-lt"/>
              </a:rPr>
              <a:t>    for(int </a:t>
            </a:r>
            <a:r>
              <a:rPr lang="en-US" dirty="0" err="1">
                <a:ea typeface="+mn-lt"/>
                <a:cs typeface="+mn-lt"/>
              </a:rPr>
              <a:t>i</a:t>
            </a:r>
            <a:r>
              <a:rPr lang="en-US" dirty="0">
                <a:ea typeface="+mn-lt"/>
                <a:cs typeface="+mn-lt"/>
              </a:rPr>
              <a:t> = 0; </a:t>
            </a:r>
            <a:r>
              <a:rPr lang="en-US" dirty="0" err="1">
                <a:ea typeface="+mn-lt"/>
                <a:cs typeface="+mn-lt"/>
              </a:rPr>
              <a:t>i</a:t>
            </a:r>
            <a:r>
              <a:rPr lang="en-US" dirty="0">
                <a:ea typeface="+mn-lt"/>
                <a:cs typeface="+mn-lt"/>
              </a:rPr>
              <a:t> &lt; </a:t>
            </a:r>
            <a:r>
              <a:rPr lang="en-US" dirty="0" err="1">
                <a:ea typeface="+mn-lt"/>
                <a:cs typeface="+mn-lt"/>
              </a:rPr>
              <a:t>addends.length</a:t>
            </a:r>
            <a:r>
              <a:rPr lang="en-US" dirty="0">
                <a:ea typeface="+mn-lt"/>
                <a:cs typeface="+mn-lt"/>
              </a:rPr>
              <a:t>()-1; </a:t>
            </a:r>
            <a:r>
              <a:rPr lang="en-US" dirty="0" err="1">
                <a:ea typeface="+mn-lt"/>
                <a:cs typeface="+mn-lt"/>
              </a:rPr>
              <a:t>i</a:t>
            </a:r>
            <a:r>
              <a:rPr lang="en-US" dirty="0">
                <a:ea typeface="+mn-lt"/>
                <a:cs typeface="+mn-lt"/>
              </a:rPr>
              <a:t>++) { </a:t>
            </a:r>
            <a:endParaRPr lang="en-US"/>
          </a:p>
          <a:p>
            <a:pPr>
              <a:buNone/>
            </a:pPr>
            <a:r>
              <a:rPr lang="en-US" dirty="0">
                <a:ea typeface="+mn-lt"/>
                <a:cs typeface="+mn-lt"/>
              </a:rPr>
              <a:t>        if(addends[</a:t>
            </a:r>
            <a:r>
              <a:rPr lang="en-US" dirty="0" err="1">
                <a:ea typeface="+mn-lt"/>
                <a:cs typeface="+mn-lt"/>
              </a:rPr>
              <a:t>i</a:t>
            </a:r>
            <a:r>
              <a:rPr lang="en-US" dirty="0">
                <a:ea typeface="+mn-lt"/>
                <a:cs typeface="+mn-lt"/>
              </a:rPr>
              <a:t>] * 2 == sum) {</a:t>
            </a:r>
            <a:endParaRPr lang="en-US" dirty="0"/>
          </a:p>
          <a:p>
            <a:pPr>
              <a:buNone/>
            </a:pPr>
            <a:r>
              <a:rPr lang="en-US" dirty="0">
                <a:ea typeface="+mn-lt"/>
                <a:cs typeface="+mn-lt"/>
              </a:rPr>
              <a:t>            if (</a:t>
            </a:r>
            <a:r>
              <a:rPr lang="en-US" dirty="0" err="1">
                <a:ea typeface="+mn-lt"/>
                <a:cs typeface="+mn-lt"/>
              </a:rPr>
              <a:t>indexMap</a:t>
            </a:r>
            <a:r>
              <a:rPr lang="en-US" dirty="0">
                <a:ea typeface="+mn-lt"/>
                <a:cs typeface="+mn-lt"/>
              </a:rPr>
              <a:t>[addends[</a:t>
            </a:r>
            <a:r>
              <a:rPr lang="en-US" dirty="0" err="1">
                <a:ea typeface="+mn-lt"/>
                <a:cs typeface="+mn-lt"/>
              </a:rPr>
              <a:t>i</a:t>
            </a:r>
            <a:r>
              <a:rPr lang="en-US" dirty="0">
                <a:ea typeface="+mn-lt"/>
                <a:cs typeface="+mn-lt"/>
              </a:rPr>
              <a:t>]].length() &gt;= 2) {</a:t>
            </a:r>
            <a:endParaRPr lang="en-US" dirty="0"/>
          </a:p>
          <a:p>
            <a:pPr>
              <a:buNone/>
            </a:pPr>
            <a:r>
              <a:rPr lang="en-US" dirty="0">
                <a:ea typeface="+mn-lt"/>
                <a:cs typeface="+mn-lt"/>
              </a:rPr>
              <a:t>                int </a:t>
            </a:r>
            <a:r>
              <a:rPr lang="en-US" dirty="0" err="1">
                <a:ea typeface="+mn-lt"/>
                <a:cs typeface="+mn-lt"/>
              </a:rPr>
              <a:t>otherIndex</a:t>
            </a:r>
            <a:r>
              <a:rPr lang="en-US" dirty="0">
                <a:ea typeface="+mn-lt"/>
                <a:cs typeface="+mn-lt"/>
              </a:rPr>
              <a:t> = </a:t>
            </a:r>
            <a:r>
              <a:rPr lang="en-US" dirty="0" err="1">
                <a:ea typeface="+mn-lt"/>
                <a:cs typeface="+mn-lt"/>
              </a:rPr>
              <a:t>indexMap</a:t>
            </a:r>
            <a:r>
              <a:rPr lang="en-US" dirty="0">
                <a:ea typeface="+mn-lt"/>
                <a:cs typeface="+mn-lt"/>
              </a:rPr>
              <a:t>[addends[</a:t>
            </a:r>
            <a:r>
              <a:rPr lang="en-US" dirty="0" err="1">
                <a:ea typeface="+mn-lt"/>
                <a:cs typeface="+mn-lt"/>
              </a:rPr>
              <a:t>i</a:t>
            </a:r>
            <a:r>
              <a:rPr lang="en-US" dirty="0">
                <a:ea typeface="+mn-lt"/>
                <a:cs typeface="+mn-lt"/>
              </a:rPr>
              <a:t>]].Remove(</a:t>
            </a:r>
            <a:r>
              <a:rPr lang="en-US" dirty="0" err="1">
                <a:ea typeface="+mn-lt"/>
                <a:cs typeface="+mn-lt"/>
              </a:rPr>
              <a:t>i</a:t>
            </a:r>
            <a:r>
              <a:rPr lang="en-US" dirty="0">
                <a:ea typeface="+mn-lt"/>
                <a:cs typeface="+mn-lt"/>
              </a:rPr>
              <a:t>)[0];</a:t>
            </a:r>
            <a:endParaRPr lang="en-US" dirty="0"/>
          </a:p>
          <a:p>
            <a:pPr>
              <a:buNone/>
            </a:pPr>
            <a:r>
              <a:rPr lang="en-US" dirty="0">
                <a:ea typeface="+mn-lt"/>
                <a:cs typeface="+mn-lt"/>
              </a:rPr>
              <a:t>                return int[] {</a:t>
            </a:r>
            <a:r>
              <a:rPr lang="en-US" dirty="0" err="1">
                <a:ea typeface="+mn-lt"/>
                <a:cs typeface="+mn-lt"/>
              </a:rPr>
              <a:t>i</a:t>
            </a:r>
            <a:r>
              <a:rPr lang="en-US" dirty="0">
                <a:ea typeface="+mn-lt"/>
                <a:cs typeface="+mn-lt"/>
              </a:rPr>
              <a:t>, </a:t>
            </a:r>
            <a:r>
              <a:rPr lang="en-US" dirty="0" err="1">
                <a:ea typeface="+mn-lt"/>
                <a:cs typeface="+mn-lt"/>
              </a:rPr>
              <a:t>otherIndex</a:t>
            </a:r>
            <a:r>
              <a:rPr lang="en-US" dirty="0">
                <a:ea typeface="+mn-lt"/>
                <a:cs typeface="+mn-lt"/>
              </a:rPr>
              <a:t>};</a:t>
            </a:r>
            <a:endParaRPr lang="en-US" dirty="0"/>
          </a:p>
          <a:p>
            <a:pPr>
              <a:buNone/>
            </a:pPr>
            <a:r>
              <a:rPr lang="en-US" dirty="0">
                <a:ea typeface="+mn-lt"/>
                <a:cs typeface="+mn-lt"/>
              </a:rPr>
              <a:t>            }</a:t>
            </a:r>
            <a:endParaRPr lang="en-US" dirty="0"/>
          </a:p>
          <a:p>
            <a:pPr>
              <a:buNone/>
            </a:pPr>
            <a:r>
              <a:rPr lang="en-US" dirty="0">
                <a:ea typeface="+mn-lt"/>
                <a:cs typeface="+mn-lt"/>
              </a:rPr>
              <a:t>        }</a:t>
            </a:r>
            <a:endParaRPr lang="en-US" dirty="0"/>
          </a:p>
          <a:p>
            <a:pPr>
              <a:buNone/>
            </a:pPr>
            <a:r>
              <a:rPr lang="en-US" dirty="0">
                <a:ea typeface="+mn-lt"/>
                <a:cs typeface="+mn-lt"/>
              </a:rPr>
              <a:t>        else if(</a:t>
            </a:r>
            <a:r>
              <a:rPr lang="en-US" dirty="0" err="1">
                <a:ea typeface="+mn-lt"/>
                <a:cs typeface="+mn-lt"/>
              </a:rPr>
              <a:t>addendMap.containsKey</a:t>
            </a:r>
            <a:r>
              <a:rPr lang="en-US" dirty="0">
                <a:ea typeface="+mn-lt"/>
                <a:cs typeface="+mn-lt"/>
              </a:rPr>
              <a:t>(sum - addends[</a:t>
            </a:r>
            <a:r>
              <a:rPr lang="en-US" dirty="0" err="1">
                <a:ea typeface="+mn-lt"/>
                <a:cs typeface="+mn-lt"/>
              </a:rPr>
              <a:t>i</a:t>
            </a:r>
            <a:r>
              <a:rPr lang="en-US" dirty="0">
                <a:ea typeface="+mn-lt"/>
                <a:cs typeface="+mn-lt"/>
              </a:rPr>
              <a:t>]) </a:t>
            </a:r>
          </a:p>
          <a:p>
            <a:pPr>
              <a:buNone/>
            </a:pPr>
            <a:r>
              <a:rPr lang="en-US" dirty="0">
                <a:ea typeface="+mn-lt"/>
                <a:cs typeface="+mn-lt"/>
              </a:rPr>
              <a:t>            return int[] {</a:t>
            </a:r>
            <a:r>
              <a:rPr lang="en-US" dirty="0" err="1">
                <a:ea typeface="+mn-lt"/>
                <a:cs typeface="+mn-lt"/>
              </a:rPr>
              <a:t>i</a:t>
            </a:r>
            <a:r>
              <a:rPr lang="en-US" dirty="0">
                <a:ea typeface="+mn-lt"/>
                <a:cs typeface="+mn-lt"/>
              </a:rPr>
              <a:t>, </a:t>
            </a:r>
            <a:r>
              <a:rPr lang="en-US" dirty="0" err="1">
                <a:ea typeface="+mn-lt"/>
                <a:cs typeface="+mn-lt"/>
              </a:rPr>
              <a:t>addendMap</a:t>
            </a:r>
            <a:r>
              <a:rPr lang="en-US" dirty="0">
                <a:ea typeface="+mn-lt"/>
                <a:cs typeface="+mn-lt"/>
              </a:rPr>
              <a:t>[sum - addends[</a:t>
            </a:r>
            <a:r>
              <a:rPr lang="en-US" dirty="0" err="1">
                <a:ea typeface="+mn-lt"/>
                <a:cs typeface="+mn-lt"/>
              </a:rPr>
              <a:t>i</a:t>
            </a:r>
            <a:r>
              <a:rPr lang="en-US" dirty="0">
                <a:ea typeface="+mn-lt"/>
                <a:cs typeface="+mn-lt"/>
              </a:rPr>
              <a:t>]][0]};</a:t>
            </a:r>
            <a:endParaRPr lang="en-US">
              <a:cs typeface="Calibri"/>
            </a:endParaRPr>
          </a:p>
          <a:p>
            <a:pPr>
              <a:buNone/>
            </a:pPr>
            <a:r>
              <a:rPr lang="en-US" dirty="0">
                <a:ea typeface="+mn-lt"/>
                <a:cs typeface="+mn-lt"/>
              </a:rPr>
              <a:t>    } </a:t>
            </a:r>
            <a:endParaRPr lang="en-US"/>
          </a:p>
          <a:p>
            <a:pPr>
              <a:buNone/>
            </a:pPr>
            <a:r>
              <a:rPr lang="en-US" dirty="0">
                <a:ea typeface="+mn-lt"/>
                <a:cs typeface="+mn-lt"/>
              </a:rPr>
              <a:t>    return null; </a:t>
            </a:r>
            <a:endParaRPr lang="en-US"/>
          </a:p>
          <a:p>
            <a:pPr marL="0" indent="0">
              <a:buNone/>
            </a:pPr>
            <a:r>
              <a:rPr lang="en-US" dirty="0">
                <a:ea typeface="+mn-lt"/>
                <a:cs typeface="+mn-lt"/>
              </a:rPr>
              <a:t>}</a:t>
            </a:r>
            <a:endParaRPr lang="en-US" dirty="0"/>
          </a:p>
        </p:txBody>
      </p:sp>
    </p:spTree>
    <p:extLst>
      <p:ext uri="{BB962C8B-B14F-4D97-AF65-F5344CB8AC3E}">
        <p14:creationId xmlns:p14="http://schemas.microsoft.com/office/powerpoint/2010/main" val="3854003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9C0C-B9A8-A513-92A5-D60D6474B4B8}"/>
              </a:ext>
            </a:extLst>
          </p:cNvPr>
          <p:cNvSpPr>
            <a:spLocks noGrp="1"/>
          </p:cNvSpPr>
          <p:nvPr>
            <p:ph type="title"/>
          </p:nvPr>
        </p:nvSpPr>
        <p:spPr/>
        <p:txBody>
          <a:bodyPr/>
          <a:lstStyle/>
          <a:p>
            <a:r>
              <a:rPr lang="en-US" dirty="0">
                <a:ea typeface="+mj-lt"/>
                <a:cs typeface="+mj-lt"/>
              </a:rPr>
              <a:t>Example technical interview III</a:t>
            </a:r>
            <a:endParaRPr lang="en-US" dirty="0"/>
          </a:p>
        </p:txBody>
      </p:sp>
      <p:sp>
        <p:nvSpPr>
          <p:cNvPr id="3" name="Content Placeholder 2">
            <a:extLst>
              <a:ext uri="{FF2B5EF4-FFF2-40B4-BE49-F238E27FC236}">
                <a16:creationId xmlns:a16="http://schemas.microsoft.com/office/drawing/2014/main" id="{DAF8D78D-23C9-DA9F-8DBC-A116CC75AF8C}"/>
              </a:ext>
            </a:extLst>
          </p:cNvPr>
          <p:cNvSpPr>
            <a:spLocks noGrp="1"/>
          </p:cNvSpPr>
          <p:nvPr>
            <p:ph idx="1"/>
          </p:nvPr>
        </p:nvSpPr>
        <p:spPr>
          <a:xfrm>
            <a:off x="838200" y="1825625"/>
            <a:ext cx="10515600" cy="5013552"/>
          </a:xfrm>
        </p:spPr>
        <p:txBody>
          <a:bodyPr vert="horz" lIns="91440" tIns="45720" rIns="91440" bIns="45720" rtlCol="0" anchor="t">
            <a:normAutofit lnSpcReduction="10000"/>
          </a:bodyPr>
          <a:lstStyle/>
          <a:p>
            <a:r>
              <a:rPr lang="en-US" dirty="0">
                <a:cs typeface="Calibri"/>
              </a:rPr>
              <a:t>What if we change the problem now and ask if there are exactly </a:t>
            </a:r>
            <a:r>
              <a:rPr lang="en-US" i="1" dirty="0">
                <a:cs typeface="Calibri"/>
              </a:rPr>
              <a:t>three </a:t>
            </a:r>
            <a:r>
              <a:rPr lang="en-US" dirty="0">
                <a:cs typeface="Calibri"/>
              </a:rPr>
              <a:t>numbers in the array that add up to the target sum?</a:t>
            </a:r>
          </a:p>
          <a:p>
            <a:r>
              <a:rPr lang="en-US" dirty="0">
                <a:cs typeface="Calibri"/>
              </a:rPr>
              <a:t>"I think we can extend this solution by putting all the </a:t>
            </a:r>
            <a:r>
              <a:rPr lang="en-US" i="1" dirty="0">
                <a:cs typeface="Calibri"/>
              </a:rPr>
              <a:t>pairs </a:t>
            </a:r>
            <a:r>
              <a:rPr lang="en-US" dirty="0">
                <a:cs typeface="Calibri"/>
              </a:rPr>
              <a:t>of numbers in the </a:t>
            </a:r>
            <a:r>
              <a:rPr lang="en-US" dirty="0" err="1">
                <a:cs typeface="Calibri"/>
              </a:rPr>
              <a:t>hashMap</a:t>
            </a:r>
            <a:r>
              <a:rPr lang="en-US" dirty="0">
                <a:cs typeface="Calibri"/>
              </a:rPr>
              <a:t>, where the key is the sum of the two numbers in the pair and the value is a list of the index-pairs that can be used to add up to the key value."</a:t>
            </a:r>
          </a:p>
          <a:p>
            <a:r>
              <a:rPr lang="en-US" dirty="0">
                <a:cs typeface="Calibri"/>
              </a:rPr>
              <a:t>"Then we can loop through in the main function and look in the </a:t>
            </a:r>
            <a:r>
              <a:rPr lang="en-US" dirty="0" err="1">
                <a:cs typeface="Calibri"/>
              </a:rPr>
              <a:t>hashMap</a:t>
            </a:r>
            <a:r>
              <a:rPr lang="en-US" dirty="0">
                <a:cs typeface="Calibri"/>
              </a:rPr>
              <a:t> to see if it contains the other two numbers we need, checking that neither of them are the element we're looking at. Then we can return an array of the three indexes that were used."</a:t>
            </a:r>
          </a:p>
          <a:p>
            <a:r>
              <a:rPr lang="en-US" dirty="0">
                <a:cs typeface="Calibri"/>
              </a:rPr>
              <a:t>What if we want to find if two </a:t>
            </a:r>
            <a:r>
              <a:rPr lang="en-US" i="1" dirty="0">
                <a:cs typeface="Calibri"/>
              </a:rPr>
              <a:t>or </a:t>
            </a:r>
            <a:r>
              <a:rPr lang="en-US" dirty="0">
                <a:cs typeface="Calibri"/>
              </a:rPr>
              <a:t>three numbers add up?</a:t>
            </a:r>
            <a:endParaRPr lang="en-US" i="1" dirty="0">
              <a:cs typeface="Calibri"/>
            </a:endParaRPr>
          </a:p>
          <a:p>
            <a:pPr lvl="1"/>
            <a:r>
              <a:rPr lang="en-US" dirty="0">
                <a:cs typeface="Calibri"/>
              </a:rPr>
              <a:t>Have the </a:t>
            </a:r>
            <a:r>
              <a:rPr lang="en-US" dirty="0" err="1">
                <a:cs typeface="Calibri"/>
              </a:rPr>
              <a:t>hashMap</a:t>
            </a:r>
            <a:r>
              <a:rPr lang="en-US" dirty="0">
                <a:cs typeface="Calibri"/>
              </a:rPr>
              <a:t> contain the individual elements and the pairs both.</a:t>
            </a:r>
          </a:p>
        </p:txBody>
      </p:sp>
    </p:spTree>
    <p:extLst>
      <p:ext uri="{BB962C8B-B14F-4D97-AF65-F5344CB8AC3E}">
        <p14:creationId xmlns:p14="http://schemas.microsoft.com/office/powerpoint/2010/main" val="918051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06BD1-A664-2865-C303-3A71B6B11A2D}"/>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4059C75B-EED8-7262-A276-98987B3BD59C}"/>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hlinkClick r:id="rId2"/>
              </a:rPr>
              <a:t>Software Development: Building Reliable Systems. Marc Hamilton. Apr 1999. Prentice Hall.</a:t>
            </a:r>
            <a:endParaRPr lang="en-US" dirty="0">
              <a:ea typeface="+mn-lt"/>
              <a:cs typeface="+mn-lt"/>
            </a:endParaRPr>
          </a:p>
          <a:p>
            <a:r>
              <a:rPr lang="en-US" dirty="0">
                <a:ea typeface="+mn-lt"/>
                <a:cs typeface="+mn-lt"/>
                <a:hlinkClick r:id="rId3"/>
              </a:rPr>
              <a:t>Tech Company Organizational Structure and You. Apr 2020. New York City Voices</a:t>
            </a:r>
            <a:endParaRPr lang="en-US">
              <a:cs typeface="Calibri"/>
            </a:endParaRPr>
          </a:p>
          <a:p>
            <a:r>
              <a:rPr lang="en-US" dirty="0">
                <a:ea typeface="+mn-lt"/>
                <a:cs typeface="+mn-lt"/>
                <a:hlinkClick r:id="rId4"/>
              </a:rPr>
              <a:t>Success Stories of Software Engineer [sic]. Rich A. Boss. Apr 2016.</a:t>
            </a:r>
            <a:endParaRPr lang="en-US" dirty="0">
              <a:ea typeface="+mn-lt"/>
              <a:cs typeface="+mn-lt"/>
            </a:endParaRPr>
          </a:p>
          <a:p>
            <a:r>
              <a:rPr lang="en-US" dirty="0">
                <a:ea typeface="+mn-lt"/>
                <a:cs typeface="+mn-lt"/>
                <a:hlinkClick r:id="rId5"/>
              </a:rPr>
              <a:t>25 Sample Orgcharts. Concept Draw.</a:t>
            </a:r>
            <a:endParaRPr lang="en-US" dirty="0">
              <a:ea typeface="+mn-lt"/>
              <a:cs typeface="+mn-lt"/>
            </a:endParaRPr>
          </a:p>
          <a:p>
            <a:r>
              <a:rPr lang="en-US" dirty="0">
                <a:ea typeface="+mn-lt"/>
                <a:cs typeface="+mn-lt"/>
                <a:hlinkClick r:id="rId6"/>
              </a:rPr>
              <a:t>LeetCode - The World's Leading Online Programming Learning Platform</a:t>
            </a:r>
            <a:endParaRPr lang="en-US" dirty="0">
              <a:ea typeface="+mn-lt"/>
              <a:cs typeface="+mn-lt"/>
            </a:endParaRPr>
          </a:p>
          <a:p>
            <a:r>
              <a:rPr lang="en-US" dirty="0">
                <a:ea typeface="+mn-lt"/>
                <a:cs typeface="+mn-lt"/>
                <a:hlinkClick r:id="rId7"/>
              </a:rPr>
              <a:t>Software Engineering Interviews. JD Kilgallin. Apr 2014. University of Akron.</a:t>
            </a:r>
          </a:p>
          <a:p>
            <a:r>
              <a:rPr lang="en-US" dirty="0">
                <a:ea typeface="+mn-lt"/>
                <a:cs typeface="+mn-lt"/>
                <a:hlinkClick r:id="rId8"/>
              </a:rPr>
              <a:t>Binary search</a:t>
            </a:r>
            <a:r>
              <a:rPr lang="en-US" dirty="0">
                <a:ea typeface="+mn-lt"/>
                <a:cs typeface="+mn-lt"/>
              </a:rPr>
              <a:t>, </a:t>
            </a:r>
            <a:r>
              <a:rPr lang="en-US" dirty="0">
                <a:ea typeface="+mn-lt"/>
                <a:cs typeface="+mn-lt"/>
                <a:hlinkClick r:id="rId9"/>
              </a:rPr>
              <a:t>hash table</a:t>
            </a:r>
            <a:r>
              <a:rPr lang="en-US" dirty="0">
                <a:ea typeface="+mn-lt"/>
                <a:cs typeface="+mn-lt"/>
              </a:rPr>
              <a:t>, </a:t>
            </a:r>
            <a:r>
              <a:rPr lang="en-US" dirty="0">
                <a:ea typeface="+mn-lt"/>
                <a:cs typeface="+mn-lt"/>
                <a:hlinkClick r:id="rId10"/>
              </a:rPr>
              <a:t>asymptotic complexity (big-O)</a:t>
            </a:r>
            <a:endParaRPr lang="en-US" dirty="0">
              <a:ea typeface="+mn-lt"/>
              <a:cs typeface="+mn-lt"/>
            </a:endParaRPr>
          </a:p>
          <a:p>
            <a:r>
              <a:rPr lang="en-US" i="1" dirty="0">
                <a:ea typeface="+mn-lt"/>
                <a:cs typeface="+mn-lt"/>
              </a:rPr>
              <a:t>Reading for next lecture: </a:t>
            </a:r>
            <a:endParaRPr lang="en-US" dirty="0">
              <a:ea typeface="+mn-lt"/>
              <a:cs typeface="+mn-lt"/>
            </a:endParaRPr>
          </a:p>
          <a:p>
            <a:pPr lvl="1"/>
            <a:r>
              <a:rPr lang="en-US" dirty="0">
                <a:ea typeface="+mn-lt"/>
                <a:cs typeface="+mn-lt"/>
                <a:hlinkClick r:id="rId11"/>
              </a:rPr>
              <a:t>Hello World - GitHub Docs</a:t>
            </a:r>
            <a:r>
              <a:rPr lang="en-US" dirty="0">
                <a:ea typeface="+mn-lt"/>
                <a:cs typeface="+mn-lt"/>
              </a:rPr>
              <a:t> </a:t>
            </a:r>
            <a:endParaRPr lang="en-US">
              <a:ea typeface="+mn-lt"/>
              <a:cs typeface="+mn-lt"/>
            </a:endParaRPr>
          </a:p>
          <a:p>
            <a:pPr lvl="1"/>
            <a:r>
              <a:rPr lang="en-US" dirty="0">
                <a:ea typeface="+mn-lt"/>
                <a:cs typeface="+mn-lt"/>
                <a:hlinkClick r:id="rId12"/>
              </a:rPr>
              <a:t>Set up Git - GitHub Docs</a:t>
            </a:r>
            <a:endParaRPr lang="en-US">
              <a:cs typeface="Calibri"/>
            </a:endParaRPr>
          </a:p>
        </p:txBody>
      </p:sp>
    </p:spTree>
    <p:extLst>
      <p:ext uri="{BB962C8B-B14F-4D97-AF65-F5344CB8AC3E}">
        <p14:creationId xmlns:p14="http://schemas.microsoft.com/office/powerpoint/2010/main" val="983531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692E-A25B-E957-11BE-E48542147BE1}"/>
              </a:ext>
            </a:extLst>
          </p:cNvPr>
          <p:cNvSpPr>
            <a:spLocks noGrp="1"/>
          </p:cNvSpPr>
          <p:nvPr>
            <p:ph type="title"/>
          </p:nvPr>
        </p:nvSpPr>
        <p:spPr/>
        <p:txBody>
          <a:bodyPr/>
          <a:lstStyle/>
          <a:p>
            <a:r>
              <a:rPr lang="en-US" dirty="0">
                <a:cs typeface="Calibri Light"/>
              </a:rPr>
              <a:t>Project 1 requirements</a:t>
            </a:r>
            <a:endParaRPr lang="en-US" dirty="0"/>
          </a:p>
        </p:txBody>
      </p:sp>
      <p:sp>
        <p:nvSpPr>
          <p:cNvPr id="3" name="Content Placeholder 2">
            <a:extLst>
              <a:ext uri="{FF2B5EF4-FFF2-40B4-BE49-F238E27FC236}">
                <a16:creationId xmlns:a16="http://schemas.microsoft.com/office/drawing/2014/main" id="{54A17C2A-C726-58DA-93C9-C5F4A175CCCD}"/>
              </a:ext>
            </a:extLst>
          </p:cNvPr>
          <p:cNvSpPr>
            <a:spLocks noGrp="1"/>
          </p:cNvSpPr>
          <p:nvPr>
            <p:ph idx="1"/>
          </p:nvPr>
        </p:nvSpPr>
        <p:spPr>
          <a:xfrm>
            <a:off x="838200" y="1825625"/>
            <a:ext cx="10515600" cy="5034883"/>
          </a:xfrm>
        </p:spPr>
        <p:txBody>
          <a:bodyPr vert="horz" lIns="91440" tIns="45720" rIns="91440" bIns="45720" rtlCol="0" anchor="t">
            <a:noAutofit/>
          </a:bodyPr>
          <a:lstStyle/>
          <a:p>
            <a:r>
              <a:rPr lang="en-US" sz="2400" dirty="0">
                <a:ea typeface="+mn-lt"/>
                <a:cs typeface="+mn-lt"/>
              </a:rPr>
              <a:t>Part 1</a:t>
            </a:r>
          </a:p>
          <a:p>
            <a:pPr lvl="1"/>
            <a:r>
              <a:rPr lang="en-US" dirty="0">
                <a:ea typeface="+mn-lt"/>
                <a:cs typeface="+mn-lt"/>
              </a:rPr>
              <a:t>Create a resume in Word, LaTeX, etc. My template is available as an option. </a:t>
            </a:r>
            <a:endParaRPr lang="en-US" i="1">
              <a:cs typeface="Calibri"/>
            </a:endParaRPr>
          </a:p>
          <a:p>
            <a:pPr lvl="1"/>
            <a:r>
              <a:rPr lang="en-US" dirty="0">
                <a:ea typeface="+mn-lt"/>
                <a:cs typeface="+mn-lt"/>
              </a:rPr>
              <a:t>Curate a project portfolio as applicable. Do not include common course projects, but if you chose and solved a problem yourself, you may use that. </a:t>
            </a:r>
            <a:endParaRPr lang="en-US">
              <a:cs typeface="Calibri"/>
            </a:endParaRPr>
          </a:p>
          <a:p>
            <a:r>
              <a:rPr lang="en-US" sz="2400" dirty="0">
                <a:ea typeface="+mn-lt"/>
                <a:cs typeface="+mn-lt"/>
              </a:rPr>
              <a:t>Part 2</a:t>
            </a:r>
          </a:p>
          <a:p>
            <a:pPr lvl="1"/>
            <a:r>
              <a:rPr lang="en-US" dirty="0">
                <a:ea typeface="+mn-lt"/>
                <a:cs typeface="+mn-lt"/>
              </a:rPr>
              <a:t>Identify 2 employers' open positions and report on how/why you'd apply. </a:t>
            </a:r>
            <a:endParaRPr lang="en-US" dirty="0">
              <a:cs typeface="Calibri"/>
            </a:endParaRPr>
          </a:p>
          <a:p>
            <a:pPr lvl="1"/>
            <a:r>
              <a:rPr lang="en-US" dirty="0">
                <a:ea typeface="+mn-lt"/>
                <a:cs typeface="+mn-lt"/>
              </a:rPr>
              <a:t>Include the job description and a brief summary of the company's software.</a:t>
            </a:r>
          </a:p>
          <a:p>
            <a:r>
              <a:rPr lang="en-US" sz="2400" dirty="0">
                <a:ea typeface="+mn-lt"/>
                <a:cs typeface="+mn-lt"/>
              </a:rPr>
              <a:t>Part 3</a:t>
            </a:r>
          </a:p>
          <a:p>
            <a:pPr lvl="1"/>
            <a:r>
              <a:rPr lang="en-US" dirty="0">
                <a:ea typeface="+mn-lt"/>
                <a:cs typeface="+mn-lt"/>
              </a:rPr>
              <a:t>Create a GitHub account (if not already created) and a personal repository. </a:t>
            </a:r>
            <a:endParaRPr lang="en-US">
              <a:cs typeface="Calibri"/>
            </a:endParaRPr>
          </a:p>
          <a:p>
            <a:pPr lvl="1"/>
            <a:r>
              <a:rPr lang="en-US" dirty="0">
                <a:ea typeface="+mn-lt"/>
                <a:cs typeface="+mn-lt"/>
              </a:rPr>
              <a:t>Upload resume and portfolio to GitHub (single "mono-repo" or 1/project).</a:t>
            </a:r>
            <a:endParaRPr lang="en-US" dirty="0">
              <a:cs typeface="Calibri"/>
            </a:endParaRPr>
          </a:p>
          <a:p>
            <a:pPr lvl="1"/>
            <a:r>
              <a:rPr lang="en-US" dirty="0">
                <a:ea typeface="+mn-lt"/>
                <a:cs typeface="+mn-lt"/>
              </a:rPr>
              <a:t>Create a README in markdown for personal repo with a brief introduction.</a:t>
            </a:r>
          </a:p>
          <a:p>
            <a:pPr lvl="1"/>
            <a:r>
              <a:rPr lang="en-US" dirty="0">
                <a:cs typeface="Calibri"/>
              </a:rPr>
              <a:t>Create a release in personal repository with a pdf copy of your resume.</a:t>
            </a:r>
          </a:p>
        </p:txBody>
      </p:sp>
    </p:spTree>
    <p:extLst>
      <p:ext uri="{BB962C8B-B14F-4D97-AF65-F5344CB8AC3E}">
        <p14:creationId xmlns:p14="http://schemas.microsoft.com/office/powerpoint/2010/main" val="3370409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5465A-175A-D2AA-F940-743DDC31FF76}"/>
              </a:ext>
            </a:extLst>
          </p:cNvPr>
          <p:cNvSpPr>
            <a:spLocks noGrp="1"/>
          </p:cNvSpPr>
          <p:nvPr>
            <p:ph type="title"/>
          </p:nvPr>
        </p:nvSpPr>
        <p:spPr/>
        <p:txBody>
          <a:bodyPr/>
          <a:lstStyle/>
          <a:p>
            <a:r>
              <a:rPr lang="en-US" dirty="0">
                <a:cs typeface="Calibri Light"/>
              </a:rPr>
              <a:t>Project 1 details</a:t>
            </a:r>
            <a:endParaRPr lang="en-US" dirty="0"/>
          </a:p>
        </p:txBody>
      </p:sp>
      <p:sp>
        <p:nvSpPr>
          <p:cNvPr id="3" name="Content Placeholder 2">
            <a:extLst>
              <a:ext uri="{FF2B5EF4-FFF2-40B4-BE49-F238E27FC236}">
                <a16:creationId xmlns:a16="http://schemas.microsoft.com/office/drawing/2014/main" id="{AFB0228A-094A-9C87-9873-6D1576967FFA}"/>
              </a:ext>
            </a:extLst>
          </p:cNvPr>
          <p:cNvSpPr>
            <a:spLocks noGrp="1"/>
          </p:cNvSpPr>
          <p:nvPr>
            <p:ph idx="1"/>
          </p:nvPr>
        </p:nvSpPr>
        <p:spPr>
          <a:xfrm>
            <a:off x="838200" y="1825625"/>
            <a:ext cx="10515600" cy="5018088"/>
          </a:xfrm>
        </p:spPr>
        <p:txBody>
          <a:bodyPr vert="horz" lIns="91440" tIns="45720" rIns="91440" bIns="45720" rtlCol="0" anchor="t">
            <a:normAutofit/>
          </a:bodyPr>
          <a:lstStyle/>
          <a:p>
            <a:r>
              <a:rPr lang="en-US" dirty="0">
                <a:cs typeface="Calibri"/>
              </a:rPr>
              <a:t>Submit part 2 through </a:t>
            </a:r>
            <a:r>
              <a:rPr lang="en-US" dirty="0" err="1">
                <a:cs typeface="Calibri"/>
              </a:rPr>
              <a:t>BrightSpace</a:t>
            </a:r>
            <a:r>
              <a:rPr lang="en-US" dirty="0">
                <a:cs typeface="Calibri"/>
              </a:rPr>
              <a:t>.</a:t>
            </a:r>
            <a:endParaRPr lang="en-US" dirty="0"/>
          </a:p>
          <a:p>
            <a:r>
              <a:rPr lang="en-US" dirty="0">
                <a:cs typeface="Calibri"/>
              </a:rPr>
              <a:t>Submit part 3 (covers part 1) by making the repository(</a:t>
            </a:r>
            <a:r>
              <a:rPr lang="en-US" dirty="0" err="1">
                <a:cs typeface="Calibri"/>
              </a:rPr>
              <a:t>ies</a:t>
            </a:r>
            <a:r>
              <a:rPr lang="en-US" dirty="0">
                <a:cs typeface="Calibri"/>
              </a:rPr>
              <a:t>) public or granting instructor (@Kilgallin) permissions to view repository. Put link in </a:t>
            </a:r>
            <a:r>
              <a:rPr lang="en-US" dirty="0" err="1">
                <a:cs typeface="Calibri"/>
              </a:rPr>
              <a:t>BrightSpace</a:t>
            </a:r>
            <a:r>
              <a:rPr lang="en-US" dirty="0">
                <a:cs typeface="Calibri"/>
              </a:rPr>
              <a:t> and a brief summary of structure/contents.</a:t>
            </a:r>
          </a:p>
          <a:p>
            <a:r>
              <a:rPr lang="en-US" dirty="0">
                <a:cs typeface="Calibri"/>
              </a:rPr>
              <a:t>Privacy mechanisms – You do not need to share or publish personal details that you do not want to (GPA, phone number, </a:t>
            </a:r>
            <a:r>
              <a:rPr lang="en-US" dirty="0" err="1">
                <a:cs typeface="Calibri"/>
              </a:rPr>
              <a:t>etc</a:t>
            </a:r>
            <a:r>
              <a:rPr lang="en-US" dirty="0">
                <a:cs typeface="Calibri"/>
              </a:rPr>
              <a:t>). You may create a GitHub account just for this, keep the repository private, redact info or even fake it, but it is encouraged to be transparent and authentic as you would with a recruiter. The hope is that you will be able to actually use this in a job search.</a:t>
            </a:r>
          </a:p>
          <a:p>
            <a:r>
              <a:rPr lang="en-US" dirty="0">
                <a:cs typeface="Calibri"/>
              </a:rPr>
              <a:t>If you do not have any suitable portfolio projects, contact instructor.</a:t>
            </a:r>
            <a:endParaRPr lang="en-US" dirty="0"/>
          </a:p>
        </p:txBody>
      </p:sp>
    </p:spTree>
    <p:extLst>
      <p:ext uri="{BB962C8B-B14F-4D97-AF65-F5344CB8AC3E}">
        <p14:creationId xmlns:p14="http://schemas.microsoft.com/office/powerpoint/2010/main" val="11121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714-C94F-4A94-AF4B-352CC81D23A2}"/>
              </a:ext>
            </a:extLst>
          </p:cNvPr>
          <p:cNvSpPr>
            <a:spLocks noGrp="1"/>
          </p:cNvSpPr>
          <p:nvPr>
            <p:ph type="title"/>
          </p:nvPr>
        </p:nvSpPr>
        <p:spPr/>
        <p:txBody>
          <a:bodyPr/>
          <a:lstStyle/>
          <a:p>
            <a:r>
              <a:rPr lang="en-US" dirty="0">
                <a:cs typeface="Calibri Light"/>
              </a:rPr>
              <a:t>Project 1 grading</a:t>
            </a:r>
            <a:endParaRPr lang="en-US" dirty="0"/>
          </a:p>
        </p:txBody>
      </p:sp>
      <p:sp>
        <p:nvSpPr>
          <p:cNvPr id="3" name="Content Placeholder 2">
            <a:extLst>
              <a:ext uri="{FF2B5EF4-FFF2-40B4-BE49-F238E27FC236}">
                <a16:creationId xmlns:a16="http://schemas.microsoft.com/office/drawing/2014/main" id="{95A9E04F-8870-D061-384B-42716B163977}"/>
              </a:ext>
            </a:extLst>
          </p:cNvPr>
          <p:cNvSpPr>
            <a:spLocks noGrp="1"/>
          </p:cNvSpPr>
          <p:nvPr>
            <p:ph idx="1"/>
          </p:nvPr>
        </p:nvSpPr>
        <p:spPr>
          <a:xfrm>
            <a:off x="838200" y="1825625"/>
            <a:ext cx="10515600" cy="5018088"/>
          </a:xfrm>
        </p:spPr>
        <p:txBody>
          <a:bodyPr vert="horz" lIns="91440" tIns="45720" rIns="91440" bIns="45720" rtlCol="0" anchor="t">
            <a:normAutofit lnSpcReduction="10000"/>
          </a:bodyPr>
          <a:lstStyle/>
          <a:p>
            <a:r>
              <a:rPr lang="en-US" dirty="0">
                <a:cs typeface="Calibri"/>
              </a:rPr>
              <a:t>10% Resume – Appropriateness and formatting. Content not graded.</a:t>
            </a:r>
            <a:endParaRPr lang="en-US" dirty="0"/>
          </a:p>
          <a:p>
            <a:r>
              <a:rPr lang="en-US" dirty="0">
                <a:cs typeface="Calibri"/>
              </a:rPr>
              <a:t>30% Portfolio – Existence of at least one intelligible project.</a:t>
            </a:r>
          </a:p>
          <a:p>
            <a:r>
              <a:rPr lang="en-US" dirty="0">
                <a:cs typeface="Calibri"/>
              </a:rPr>
              <a:t>20% Report – Completeness and suitability for target positions.</a:t>
            </a:r>
          </a:p>
          <a:p>
            <a:pPr lvl="1"/>
            <a:r>
              <a:rPr lang="en-US" dirty="0">
                <a:cs typeface="Calibri"/>
              </a:rPr>
              <a:t>2% Extra credit – Include suitable cover letters for applications to these roles.</a:t>
            </a:r>
          </a:p>
          <a:p>
            <a:r>
              <a:rPr lang="en-US" dirty="0">
                <a:cs typeface="Calibri"/>
              </a:rPr>
              <a:t>10% GitHub – Account and one or more reasonable repositories.</a:t>
            </a:r>
          </a:p>
          <a:p>
            <a:r>
              <a:rPr lang="en-US" dirty="0">
                <a:cs typeface="Calibri"/>
              </a:rPr>
              <a:t>10% README – Suitable markdown presentation and formatting.</a:t>
            </a:r>
          </a:p>
          <a:p>
            <a:r>
              <a:rPr lang="en-US" dirty="0">
                <a:cs typeface="Calibri"/>
              </a:rPr>
              <a:t>20% Instructions followed – Permissions, PDF release, </a:t>
            </a:r>
            <a:r>
              <a:rPr lang="en-US" dirty="0" err="1">
                <a:cs typeface="Calibri"/>
              </a:rPr>
              <a:t>BrightSpace</a:t>
            </a:r>
            <a:endParaRPr lang="en-US" dirty="0">
              <a:cs typeface="Calibri"/>
            </a:endParaRPr>
          </a:p>
          <a:p>
            <a:r>
              <a:rPr lang="en-US" dirty="0">
                <a:cs typeface="Calibri"/>
              </a:rPr>
              <a:t>Due Sunday, Sept 18, 11:59 PM: Repository commits + </a:t>
            </a:r>
            <a:r>
              <a:rPr lang="en-US" dirty="0" err="1">
                <a:cs typeface="Calibri"/>
              </a:rPr>
              <a:t>BrightSpace</a:t>
            </a:r>
            <a:endParaRPr lang="en-US" dirty="0" err="1">
              <a:ea typeface="+mn-lt"/>
              <a:cs typeface="+mn-lt"/>
            </a:endParaRPr>
          </a:p>
          <a:p>
            <a:r>
              <a:rPr lang="en-US" dirty="0">
                <a:cs typeface="Calibri"/>
              </a:rPr>
              <a:t>Maximum grade decreases by 1%/10 minutes until 4:39 PM Monday. No unexcused submissions will be accepted beyond 4:40 PM Monday.</a:t>
            </a:r>
          </a:p>
          <a:p>
            <a:r>
              <a:rPr lang="en-US" dirty="0">
                <a:ea typeface="+mn-lt"/>
                <a:cs typeface="+mn-lt"/>
              </a:rPr>
              <a:t>1% extra credit if last submission by Saturday, Sept 17, 11:59 PM.</a:t>
            </a:r>
          </a:p>
          <a:p>
            <a:pPr marL="0" indent="0">
              <a:buNone/>
            </a:pPr>
            <a:endParaRPr lang="en-US" dirty="0">
              <a:ea typeface="+mn-lt"/>
              <a:cs typeface="+mn-lt"/>
            </a:endParaRPr>
          </a:p>
        </p:txBody>
      </p:sp>
    </p:spTree>
    <p:extLst>
      <p:ext uri="{BB962C8B-B14F-4D97-AF65-F5344CB8AC3E}">
        <p14:creationId xmlns:p14="http://schemas.microsoft.com/office/powerpoint/2010/main" val="239087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FC44-F106-9678-8A30-803B00900EE1}"/>
              </a:ext>
            </a:extLst>
          </p:cNvPr>
          <p:cNvSpPr>
            <a:spLocks noGrp="1"/>
          </p:cNvSpPr>
          <p:nvPr>
            <p:ph type="title"/>
          </p:nvPr>
        </p:nvSpPr>
        <p:spPr/>
        <p:txBody>
          <a:bodyPr/>
          <a:lstStyle/>
          <a:p>
            <a:r>
              <a:rPr lang="en-US" dirty="0">
                <a:ea typeface="+mj-lt"/>
                <a:cs typeface="+mj-lt"/>
              </a:rPr>
              <a:t>Other titles for computer science graduates</a:t>
            </a:r>
            <a:endParaRPr lang="en-US" dirty="0"/>
          </a:p>
        </p:txBody>
      </p:sp>
      <p:sp>
        <p:nvSpPr>
          <p:cNvPr id="3" name="Content Placeholder 2">
            <a:extLst>
              <a:ext uri="{FF2B5EF4-FFF2-40B4-BE49-F238E27FC236}">
                <a16:creationId xmlns:a16="http://schemas.microsoft.com/office/drawing/2014/main" id="{B7DC86F4-CFA6-BA12-E260-7E1BB032139B}"/>
              </a:ext>
            </a:extLst>
          </p:cNvPr>
          <p:cNvSpPr>
            <a:spLocks noGrp="1"/>
          </p:cNvSpPr>
          <p:nvPr>
            <p:ph idx="1"/>
          </p:nvPr>
        </p:nvSpPr>
        <p:spPr>
          <a:xfrm>
            <a:off x="838200" y="1825625"/>
            <a:ext cx="10515600" cy="5018088"/>
          </a:xfrm>
        </p:spPr>
        <p:txBody>
          <a:bodyPr vert="horz" lIns="91440" tIns="45720" rIns="91440" bIns="45720" rtlCol="0" anchor="t">
            <a:normAutofit/>
          </a:bodyPr>
          <a:lstStyle/>
          <a:p>
            <a:r>
              <a:rPr lang="en-US" dirty="0">
                <a:ea typeface="+mn-lt"/>
                <a:cs typeface="+mn-lt"/>
              </a:rPr>
              <a:t>Data scientist (Using software to produce relevant business insights)</a:t>
            </a:r>
          </a:p>
          <a:p>
            <a:r>
              <a:rPr lang="en-US" dirty="0">
                <a:ea typeface="+mn-lt"/>
                <a:cs typeface="+mn-lt"/>
              </a:rPr>
              <a:t>Systems analyst (computer &amp; software support and troubleshooting)</a:t>
            </a:r>
          </a:p>
          <a:p>
            <a:r>
              <a:rPr lang="en-US" dirty="0">
                <a:ea typeface="+mn-lt"/>
                <a:cs typeface="+mn-lt"/>
              </a:rPr>
              <a:t>Solutions engineer (develop means to solve business problems using software; technical sales role)</a:t>
            </a:r>
          </a:p>
          <a:p>
            <a:r>
              <a:rPr lang="en-US" dirty="0">
                <a:ea typeface="+mn-lt"/>
                <a:cs typeface="+mn-lt"/>
              </a:rPr>
              <a:t>Systems engineer (holistically managing computers and software)</a:t>
            </a:r>
            <a:endParaRPr lang="en-US" dirty="0"/>
          </a:p>
          <a:p>
            <a:r>
              <a:rPr lang="en-US" dirty="0">
                <a:ea typeface="+mn-lt"/>
                <a:cs typeface="+mn-lt"/>
              </a:rPr>
              <a:t>Database engineer/administrator (develop and maintain large </a:t>
            </a:r>
            <a:r>
              <a:rPr lang="en-US" dirty="0" err="1">
                <a:ea typeface="+mn-lt"/>
                <a:cs typeface="+mn-lt"/>
              </a:rPr>
              <a:t>dbs</a:t>
            </a:r>
            <a:r>
              <a:rPr lang="en-US" dirty="0">
                <a:ea typeface="+mn-lt"/>
                <a:cs typeface="+mn-lt"/>
              </a:rPr>
              <a:t>)</a:t>
            </a:r>
          </a:p>
          <a:p>
            <a:r>
              <a:rPr lang="en-US" dirty="0">
                <a:ea typeface="+mn-lt"/>
                <a:cs typeface="+mn-lt"/>
              </a:rPr>
              <a:t>Cloud architect, DevOps engineer, Site Reliability Engineer (Build and maintain cloud-native applications and related components)</a:t>
            </a:r>
          </a:p>
          <a:p>
            <a:r>
              <a:rPr lang="en-US" dirty="0">
                <a:ea typeface="+mn-lt"/>
                <a:cs typeface="+mn-lt"/>
              </a:rPr>
              <a:t>Computer engineer (developing hardware and system-level software)</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69803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7154-9C7A-1EE2-256B-5AC31076FDAF}"/>
              </a:ext>
            </a:extLst>
          </p:cNvPr>
          <p:cNvSpPr>
            <a:spLocks noGrp="1"/>
          </p:cNvSpPr>
          <p:nvPr>
            <p:ph type="title"/>
          </p:nvPr>
        </p:nvSpPr>
        <p:spPr/>
        <p:txBody>
          <a:bodyPr/>
          <a:lstStyle/>
          <a:p>
            <a:r>
              <a:rPr lang="en-US" dirty="0">
                <a:cs typeface="Calibri Light"/>
              </a:rPr>
              <a:t>Software engineering team structure</a:t>
            </a:r>
            <a:endParaRPr lang="en-US" dirty="0"/>
          </a:p>
        </p:txBody>
      </p:sp>
      <p:sp>
        <p:nvSpPr>
          <p:cNvPr id="3" name="Content Placeholder 2">
            <a:extLst>
              <a:ext uri="{FF2B5EF4-FFF2-40B4-BE49-F238E27FC236}">
                <a16:creationId xmlns:a16="http://schemas.microsoft.com/office/drawing/2014/main" id="{90658EC7-6759-E567-531D-9645EE1B0BEF}"/>
              </a:ext>
            </a:extLst>
          </p:cNvPr>
          <p:cNvSpPr>
            <a:spLocks noGrp="1"/>
          </p:cNvSpPr>
          <p:nvPr>
            <p:ph idx="1"/>
          </p:nvPr>
        </p:nvSpPr>
        <p:spPr>
          <a:xfrm>
            <a:off x="838200" y="1825625"/>
            <a:ext cx="10515600" cy="5071004"/>
          </a:xfrm>
        </p:spPr>
        <p:txBody>
          <a:bodyPr vert="horz" lIns="91440" tIns="45720" rIns="91440" bIns="45720" rtlCol="0" anchor="t">
            <a:normAutofit/>
          </a:bodyPr>
          <a:lstStyle/>
          <a:p>
            <a:r>
              <a:rPr lang="en-US" dirty="0">
                <a:cs typeface="Calibri"/>
              </a:rPr>
              <a:t>A functional </a:t>
            </a:r>
            <a:r>
              <a:rPr lang="en-US" i="1" dirty="0">
                <a:cs typeface="Calibri"/>
              </a:rPr>
              <a:t>software development team </a:t>
            </a:r>
            <a:r>
              <a:rPr lang="en-US" dirty="0">
                <a:cs typeface="Calibri"/>
              </a:rPr>
              <a:t>typically consists of a team lead, 2-10 SWE, 1-4 QA engineers, 1-3 product managers, and possibly a technical writer, integration engineer, and/or UX engineer.</a:t>
            </a:r>
          </a:p>
          <a:p>
            <a:r>
              <a:rPr lang="en-US" dirty="0">
                <a:cs typeface="Calibri"/>
              </a:rPr>
              <a:t>A </a:t>
            </a:r>
            <a:r>
              <a:rPr lang="en-US" i="1" dirty="0">
                <a:cs typeface="Calibri"/>
              </a:rPr>
              <a:t>software development organization </a:t>
            </a:r>
            <a:r>
              <a:rPr lang="en-US" dirty="0">
                <a:cs typeface="Calibri"/>
              </a:rPr>
              <a:t>is responsible for a suite of products and typically contains 1-50 development teams.</a:t>
            </a:r>
          </a:p>
          <a:p>
            <a:r>
              <a:rPr lang="en-US" dirty="0">
                <a:cs typeface="Calibri"/>
              </a:rPr>
              <a:t>Team leads report to a director or VP of engineering, or directly to CTO in smaller organizations. Conversely, larger organizations may have intermediate engineering managers for additional hierarchy.</a:t>
            </a:r>
          </a:p>
          <a:p>
            <a:r>
              <a:rPr lang="en-US" dirty="0">
                <a:cs typeface="Calibri"/>
              </a:rPr>
              <a:t>Higher-level and ancillary roles, such as software architect, product manager/owner, integration engineer, technical writer may report directly to organization leader and fall outside individual teams.</a:t>
            </a:r>
          </a:p>
        </p:txBody>
      </p:sp>
    </p:spTree>
    <p:extLst>
      <p:ext uri="{BB962C8B-B14F-4D97-AF65-F5344CB8AC3E}">
        <p14:creationId xmlns:p14="http://schemas.microsoft.com/office/powerpoint/2010/main" val="269329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6385-44D0-D8A6-599F-AF9B2BE89942}"/>
              </a:ext>
            </a:extLst>
          </p:cNvPr>
          <p:cNvSpPr>
            <a:spLocks noGrp="1"/>
          </p:cNvSpPr>
          <p:nvPr>
            <p:ph type="title"/>
          </p:nvPr>
        </p:nvSpPr>
        <p:spPr/>
        <p:txBody>
          <a:bodyPr/>
          <a:lstStyle/>
          <a:p>
            <a:r>
              <a:rPr lang="en-US" dirty="0">
                <a:cs typeface="Calibri Light"/>
              </a:rPr>
              <a:t>Cross-functional relationships</a:t>
            </a:r>
            <a:endParaRPr lang="en-US" dirty="0"/>
          </a:p>
        </p:txBody>
      </p:sp>
      <p:sp>
        <p:nvSpPr>
          <p:cNvPr id="3" name="Content Placeholder 2">
            <a:extLst>
              <a:ext uri="{FF2B5EF4-FFF2-40B4-BE49-F238E27FC236}">
                <a16:creationId xmlns:a16="http://schemas.microsoft.com/office/drawing/2014/main" id="{2F068BD6-6A03-FCEF-D68F-4F55F5BE948F}"/>
              </a:ext>
            </a:extLst>
          </p:cNvPr>
          <p:cNvSpPr>
            <a:spLocks noGrp="1"/>
          </p:cNvSpPr>
          <p:nvPr>
            <p:ph idx="1"/>
          </p:nvPr>
        </p:nvSpPr>
        <p:spPr/>
        <p:txBody>
          <a:bodyPr vert="horz" lIns="91440" tIns="45720" rIns="91440" bIns="45720" rtlCol="0" anchor="t">
            <a:normAutofit fontScale="92500" lnSpcReduction="10000"/>
          </a:bodyPr>
          <a:lstStyle/>
          <a:p>
            <a:r>
              <a:rPr lang="en-US" dirty="0">
                <a:ea typeface="Calibri"/>
                <a:cs typeface="Calibri"/>
              </a:rPr>
              <a:t>Software engineers respond to escalated technical questions from sales staff, support staff, partner organizations, and end users that require deep knowledge of the product area and source code.</a:t>
            </a:r>
          </a:p>
          <a:p>
            <a:r>
              <a:rPr lang="en-US" dirty="0">
                <a:ea typeface="Calibri"/>
                <a:cs typeface="Calibri"/>
              </a:rPr>
              <a:t>Software engineers work with marketing to create blog posts, whitepapers, conference presentations, and other materials for technical audiences that require subject matter expertise and support business objectives.</a:t>
            </a:r>
          </a:p>
          <a:p>
            <a:r>
              <a:rPr lang="en-US" dirty="0">
                <a:ea typeface="Calibri"/>
                <a:cs typeface="Calibri"/>
              </a:rPr>
              <a:t>Software engineers work with technical staff at other organizations to develop software integrations using APIs and extensibility points.</a:t>
            </a:r>
          </a:p>
          <a:p>
            <a:r>
              <a:rPr lang="en-US" dirty="0">
                <a:cs typeface="Calibri"/>
              </a:rPr>
              <a:t>Centers of Excellence and virtual teams - Official or unofficial reporting structures to address cross-team concerns (e.g. GUI design may involve a Software Engineer, UX engineer, Product Owner, and sales and support staff with first-hand experience on common customer criticisms).</a:t>
            </a:r>
          </a:p>
        </p:txBody>
      </p:sp>
    </p:spTree>
    <p:extLst>
      <p:ext uri="{BB962C8B-B14F-4D97-AF65-F5344CB8AC3E}">
        <p14:creationId xmlns:p14="http://schemas.microsoft.com/office/powerpoint/2010/main" val="323752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57099B14-C4BD-7768-ECB6-763BBC6C3EBA}"/>
              </a:ext>
            </a:extLst>
          </p:cNvPr>
          <p:cNvPicPr>
            <a:picLocks noGrp="1" noChangeAspect="1"/>
          </p:cNvPicPr>
          <p:nvPr>
            <p:ph idx="1"/>
          </p:nvPr>
        </p:nvPicPr>
        <p:blipFill>
          <a:blip r:embed="rId2"/>
          <a:stretch>
            <a:fillRect/>
          </a:stretch>
        </p:blipFill>
        <p:spPr>
          <a:xfrm>
            <a:off x="1797337" y="643466"/>
            <a:ext cx="8597325" cy="5571067"/>
          </a:xfrm>
          <a:prstGeom prst="rect">
            <a:avLst/>
          </a:prstGeom>
        </p:spPr>
      </p:pic>
      <p:sp>
        <p:nvSpPr>
          <p:cNvPr id="6" name="Title 1">
            <a:extLst>
              <a:ext uri="{FF2B5EF4-FFF2-40B4-BE49-F238E27FC236}">
                <a16:creationId xmlns:a16="http://schemas.microsoft.com/office/drawing/2014/main" id="{FEFDE3CA-284E-D626-ADAD-28DAD879D417}"/>
              </a:ext>
            </a:extLst>
          </p:cNvPr>
          <p:cNvSpPr>
            <a:spLocks noGrp="1"/>
          </p:cNvSpPr>
          <p:nvPr>
            <p:ph type="title"/>
          </p:nvPr>
        </p:nvSpPr>
        <p:spPr>
          <a:xfrm>
            <a:off x="838200" y="365125"/>
            <a:ext cx="10515600" cy="1325563"/>
          </a:xfrm>
        </p:spPr>
        <p:txBody>
          <a:bodyPr/>
          <a:lstStyle/>
          <a:p>
            <a:r>
              <a:rPr lang="en-US" dirty="0">
                <a:cs typeface="Calibri Light"/>
              </a:rPr>
              <a:t>Small org</a:t>
            </a:r>
            <a:endParaRPr lang="en-US" dirty="0"/>
          </a:p>
        </p:txBody>
      </p:sp>
    </p:spTree>
    <p:extLst>
      <p:ext uri="{BB962C8B-B14F-4D97-AF65-F5344CB8AC3E}">
        <p14:creationId xmlns:p14="http://schemas.microsoft.com/office/powerpoint/2010/main" val="164345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imeline&#10;&#10;Description automatically generated">
            <a:extLst>
              <a:ext uri="{FF2B5EF4-FFF2-40B4-BE49-F238E27FC236}">
                <a16:creationId xmlns:a16="http://schemas.microsoft.com/office/drawing/2014/main" id="{237534C6-80AF-1E80-1135-32F2B4B540CB}"/>
              </a:ext>
            </a:extLst>
          </p:cNvPr>
          <p:cNvPicPr>
            <a:picLocks noGrp="1" noChangeAspect="1"/>
          </p:cNvPicPr>
          <p:nvPr>
            <p:ph idx="1"/>
          </p:nvPr>
        </p:nvPicPr>
        <p:blipFill>
          <a:blip r:embed="rId2"/>
          <a:stretch>
            <a:fillRect/>
          </a:stretch>
        </p:blipFill>
        <p:spPr>
          <a:xfrm>
            <a:off x="1810564" y="643466"/>
            <a:ext cx="8570872" cy="5571067"/>
          </a:xfrm>
          <a:prstGeom prst="rect">
            <a:avLst/>
          </a:prstGeom>
        </p:spPr>
      </p:pic>
      <p:sp>
        <p:nvSpPr>
          <p:cNvPr id="6" name="Title 1">
            <a:extLst>
              <a:ext uri="{FF2B5EF4-FFF2-40B4-BE49-F238E27FC236}">
                <a16:creationId xmlns:a16="http://schemas.microsoft.com/office/drawing/2014/main" id="{35504E87-1F16-BDAE-B164-1C69168BA7B8}"/>
              </a:ext>
            </a:extLst>
          </p:cNvPr>
          <p:cNvSpPr>
            <a:spLocks noGrp="1"/>
          </p:cNvSpPr>
          <p:nvPr>
            <p:ph type="title"/>
          </p:nvPr>
        </p:nvSpPr>
        <p:spPr>
          <a:xfrm>
            <a:off x="838200" y="365125"/>
            <a:ext cx="10515600" cy="1325563"/>
          </a:xfrm>
        </p:spPr>
        <p:txBody>
          <a:bodyPr/>
          <a:lstStyle/>
          <a:p>
            <a:r>
              <a:rPr lang="en-US" dirty="0">
                <a:cs typeface="Calibri Light"/>
              </a:rPr>
              <a:t>Large org</a:t>
            </a:r>
            <a:endParaRPr lang="en-US" dirty="0"/>
          </a:p>
        </p:txBody>
      </p:sp>
    </p:spTree>
    <p:extLst>
      <p:ext uri="{BB962C8B-B14F-4D97-AF65-F5344CB8AC3E}">
        <p14:creationId xmlns:p14="http://schemas.microsoft.com/office/powerpoint/2010/main" val="279520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84B97D-45AF-F344-21AE-4AF7C0ABEAC2}"/>
              </a:ext>
            </a:extLst>
          </p:cNvPr>
          <p:cNvSpPr>
            <a:spLocks noGrp="1"/>
          </p:cNvSpPr>
          <p:nvPr>
            <p:ph type="title"/>
          </p:nvPr>
        </p:nvSpPr>
        <p:spPr>
          <a:xfrm>
            <a:off x="838200" y="365125"/>
            <a:ext cx="10515600" cy="1325563"/>
          </a:xfrm>
        </p:spPr>
        <p:txBody>
          <a:bodyPr/>
          <a:lstStyle/>
          <a:p>
            <a:r>
              <a:rPr lang="en-US" dirty="0">
                <a:cs typeface="Calibri Light"/>
              </a:rPr>
              <a:t>Relationships within engineering organization</a:t>
            </a:r>
            <a:endParaRPr lang="en-US" dirty="0"/>
          </a:p>
        </p:txBody>
      </p:sp>
      <p:pic>
        <p:nvPicPr>
          <p:cNvPr id="9" name="Picture 9" descr="Diagram&#10;&#10;Description automatically generated">
            <a:extLst>
              <a:ext uri="{FF2B5EF4-FFF2-40B4-BE49-F238E27FC236}">
                <a16:creationId xmlns:a16="http://schemas.microsoft.com/office/drawing/2014/main" id="{2E977603-A2BD-0062-E2D9-603ED9754023}"/>
              </a:ext>
            </a:extLst>
          </p:cNvPr>
          <p:cNvPicPr>
            <a:picLocks noGrp="1" noChangeAspect="1"/>
          </p:cNvPicPr>
          <p:nvPr>
            <p:ph idx="1"/>
          </p:nvPr>
        </p:nvPicPr>
        <p:blipFill>
          <a:blip r:embed="rId2"/>
          <a:stretch>
            <a:fillRect/>
          </a:stretch>
        </p:blipFill>
        <p:spPr>
          <a:xfrm>
            <a:off x="4763" y="1765300"/>
            <a:ext cx="12182473" cy="4483893"/>
          </a:xfrm>
        </p:spPr>
      </p:pic>
    </p:spTree>
    <p:extLst>
      <p:ext uri="{BB962C8B-B14F-4D97-AF65-F5344CB8AC3E}">
        <p14:creationId xmlns:p14="http://schemas.microsoft.com/office/powerpoint/2010/main" val="3919123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Software Development Teams </vt:lpstr>
      <vt:lpstr>Learning Objectives</vt:lpstr>
      <vt:lpstr>Job titles in software engineering teams</vt:lpstr>
      <vt:lpstr>Other titles for computer science graduates</vt:lpstr>
      <vt:lpstr>Software engineering team structure</vt:lpstr>
      <vt:lpstr>Cross-functional relationships</vt:lpstr>
      <vt:lpstr>Small org</vt:lpstr>
      <vt:lpstr>Large org</vt:lpstr>
      <vt:lpstr>Relationships within engineering organization</vt:lpstr>
      <vt:lpstr>Startup</vt:lpstr>
      <vt:lpstr>Within larger org</vt:lpstr>
      <vt:lpstr>Keyfactor</vt:lpstr>
      <vt:lpstr>Advancement</vt:lpstr>
      <vt:lpstr>Joining a software organization</vt:lpstr>
      <vt:lpstr>Resume suggestions</vt:lpstr>
      <vt:lpstr>Application suggestions</vt:lpstr>
      <vt:lpstr>General interview suggestions</vt:lpstr>
      <vt:lpstr>Technical interview suggestions</vt:lpstr>
      <vt:lpstr>Take-home coding exercises</vt:lpstr>
      <vt:lpstr>Post-interview suggestions</vt:lpstr>
      <vt:lpstr>Onboarding suggestions</vt:lpstr>
      <vt:lpstr>Example technical interview question</vt:lpstr>
      <vt:lpstr>Example technical interview v1</vt:lpstr>
      <vt:lpstr>Example technical interview v2</vt:lpstr>
      <vt:lpstr>Example technical interview v2.1</vt:lpstr>
      <vt:lpstr>Example technical interview v3</vt:lpstr>
      <vt:lpstr>Example technical interview v3.1</vt:lpstr>
      <vt:lpstr>Example technical interview v3.1 pt 2</vt:lpstr>
      <vt:lpstr>Example technical interview II</vt:lpstr>
      <vt:lpstr>Example technical interview II solution</vt:lpstr>
      <vt:lpstr>Example technical interview II solution pt 2</vt:lpstr>
      <vt:lpstr>Example technical interview III</vt:lpstr>
      <vt:lpstr>References</vt:lpstr>
      <vt:lpstr>Project 1 requirements</vt:lpstr>
      <vt:lpstr>Project 1 details</vt:lpstr>
      <vt:lpstr>Project 1 grading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1823</cp:revision>
  <dcterms:created xsi:type="dcterms:W3CDTF">2022-06-29T17:49:55Z</dcterms:created>
  <dcterms:modified xsi:type="dcterms:W3CDTF">2022-08-31T03:38:32Z</dcterms:modified>
</cp:coreProperties>
</file>