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90" r:id="rId5"/>
    <p:sldId id="291" r:id="rId6"/>
    <p:sldId id="292" r:id="rId7"/>
    <p:sldId id="293" r:id="rId8"/>
    <p:sldId id="294" r:id="rId9"/>
    <p:sldId id="297" r:id="rId10"/>
    <p:sldId id="299" r:id="rId11"/>
    <p:sldId id="300" r:id="rId12"/>
    <p:sldId id="301" r:id="rId13"/>
    <p:sldId id="298" r:id="rId14"/>
    <p:sldId id="302" r:id="rId15"/>
    <p:sldId id="303" r:id="rId16"/>
    <p:sldId id="304" r:id="rId17"/>
    <p:sldId id="305" r:id="rId18"/>
    <p:sldId id="306" r:id="rId19"/>
    <p:sldId id="307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3" autoAdjust="0"/>
    <p:restoredTop sz="79391" autoAdjust="0"/>
  </p:normalViewPr>
  <p:slideViewPr>
    <p:cSldViewPr snapToGrid="0" snapToObjects="1">
      <p:cViewPr varScale="1">
        <p:scale>
          <a:sx n="74" d="100"/>
          <a:sy n="74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4F22-AB68-3046-BC37-C4B44BF4F41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5C64E-068A-184F-973B-392609F2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5C64E-068A-184F-973B-392609F2DC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61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125" indent="0" rtl="0"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5C64E-068A-184F-973B-392609F2DC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125" indent="0" rtl="0"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5C64E-068A-184F-973B-392609F2DC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1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125" indent="0" rtl="0"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5C64E-068A-184F-973B-392609F2DC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5C64E-068A-184F-973B-392609F2D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3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5C64E-068A-184F-973B-392609F2DC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6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5C64E-068A-184F-973B-392609F2DC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5C64E-068A-184F-973B-392609F2DC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5C64E-068A-184F-973B-392609F2DC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5C64E-068A-184F-973B-392609F2DC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9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125" indent="0" rtl="0"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Flex là q</a:t>
            </a:r>
            <a:r>
              <a:rPr lang="vi-VN" sz="1800" b="0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uản lý bố cục, căn chỉnh kích thước của các cột, navbar và các thành phần trong nó, với responsive tối đa cho các dạng màn hình.</a:t>
            </a:r>
            <a:endParaRPr lang="en-US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365125" indent="0" rtl="0">
              <a:spcBef>
                <a:spcPts val="0"/>
              </a:spcBef>
              <a:spcAft>
                <a:spcPts val="800"/>
              </a:spcAft>
              <a:buFontTx/>
              <a:buNone/>
            </a:pPr>
            <a:r>
              <a:rPr lang="vi-VN" sz="1800" b="0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Được xây dựng từ </a:t>
            </a:r>
            <a:r>
              <a:rPr lang="vi-VN" sz="1800" b="1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display: flex</a:t>
            </a:r>
            <a:r>
              <a:rPr lang="vi-VN" sz="1800" b="0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 trong css thuần.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5C64E-068A-184F-973B-392609F2DC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88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125" indent="0" rtl="0">
              <a:spcBef>
                <a:spcPts val="0"/>
              </a:spcBef>
              <a:spcAft>
                <a:spcPts val="800"/>
              </a:spcAft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5C64E-068A-184F-973B-392609F2DC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9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4096800"/>
            <a:ext cx="3312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5500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808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838080" y="3986280"/>
            <a:ext cx="33120" cy="26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838080" y="3986280"/>
            <a:ext cx="33120" cy="2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8080" y="125640"/>
            <a:ext cx="33120" cy="774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984600"/>
            <a:ext cx="10512720" cy="376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808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25640"/>
            <a:ext cx="33120" cy="7748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5500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38080" y="4096800"/>
            <a:ext cx="3312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838080" y="4096800"/>
            <a:ext cx="3312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5500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83808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838080" y="3986280"/>
            <a:ext cx="33120" cy="26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838080" y="3986280"/>
            <a:ext cx="33120" cy="2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12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984600"/>
            <a:ext cx="10512720" cy="376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808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4348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55000" y="409680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8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55000" y="1825560"/>
            <a:ext cx="1584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4096800"/>
            <a:ext cx="33120" cy="2073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/>
          <p:nvPr/>
        </p:nvPicPr>
        <p:blipFill>
          <a:blip r:embed="rId14"/>
          <a:stretch/>
        </p:blipFill>
        <p:spPr>
          <a:xfrm>
            <a:off x="9361080" y="230040"/>
            <a:ext cx="2645640" cy="572040"/>
          </a:xfrm>
          <a:prstGeom prst="rect">
            <a:avLst/>
          </a:prstGeom>
          <a:ln>
            <a:noFill/>
          </a:ln>
        </p:spPr>
      </p:pic>
      <p:sp>
        <p:nvSpPr>
          <p:cNvPr id="5" name="Line 1"/>
          <p:cNvSpPr/>
          <p:nvPr/>
        </p:nvSpPr>
        <p:spPr>
          <a:xfrm flipH="1" flipV="1">
            <a:off x="838080" y="516600"/>
            <a:ext cx="8522640" cy="1080"/>
          </a:xfrm>
          <a:prstGeom prst="line">
            <a:avLst/>
          </a:prstGeom>
          <a:ln w="25560">
            <a:solidFill>
              <a:srgbClr val="2727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7"/>
          <p:cNvPicPr/>
          <p:nvPr/>
        </p:nvPicPr>
        <p:blipFill>
          <a:blip r:embed="rId14"/>
          <a:stretch/>
        </p:blipFill>
        <p:spPr>
          <a:xfrm>
            <a:off x="9361080" y="230040"/>
            <a:ext cx="2645640" cy="572040"/>
          </a:xfrm>
          <a:prstGeom prst="rect">
            <a:avLst/>
          </a:prstGeom>
          <a:ln>
            <a:noFill/>
          </a:ln>
        </p:spPr>
      </p:pic>
      <p:sp>
        <p:nvSpPr>
          <p:cNvPr id="39" name="Line 1"/>
          <p:cNvSpPr/>
          <p:nvPr/>
        </p:nvSpPr>
        <p:spPr>
          <a:xfrm flipH="1" flipV="1">
            <a:off x="838080" y="516600"/>
            <a:ext cx="8522640" cy="1080"/>
          </a:xfrm>
          <a:prstGeom prst="line">
            <a:avLst/>
          </a:prstGeom>
          <a:ln w="25560">
            <a:solidFill>
              <a:srgbClr val="2727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1165860"/>
            <a:ext cx="9750600" cy="2860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vi-VN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Bootstrap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3880" y="4026703"/>
            <a:ext cx="9141120" cy="165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0030-8B18-43E1-A723-27D128A3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910876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Text Wrapping</a:t>
            </a:r>
            <a:endParaRPr lang="en-US" dirty="0">
              <a:latin typeface="Myriad Pro" panose="020B0503030403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45EA86-A6A2-4588-B6B5-A82C2947F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7" y="2381249"/>
            <a:ext cx="5397677" cy="2200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D248FE-4F1B-4FB0-B4DD-14D0AB9D8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4" y="2457450"/>
            <a:ext cx="5281612" cy="2081212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CC56B81-CAF5-433E-B5BE-763C57F7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0690"/>
              </p:ext>
            </p:extLst>
          </p:nvPr>
        </p:nvGraphicFramePr>
        <p:xfrm>
          <a:off x="411957" y="2190751"/>
          <a:ext cx="5572125" cy="2562225"/>
        </p:xfrm>
        <a:graphic>
          <a:graphicData uri="http://schemas.openxmlformats.org/drawingml/2006/table">
            <a:tbl>
              <a:tblPr/>
              <a:tblGrid>
                <a:gridCol w="5572125">
                  <a:extLst>
                    <a:ext uri="{9D8B030D-6E8A-4147-A177-3AD203B41FA5}">
                      <a16:colId xmlns:a16="http://schemas.microsoft.com/office/drawing/2014/main" val="233009539"/>
                    </a:ext>
                  </a:extLst>
                </a:gridCol>
              </a:tblGrid>
              <a:tr h="2562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Text-wrap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14301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CE23547-4BC2-42CB-AE0D-1C69BBC94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07354"/>
              </p:ext>
            </p:extLst>
          </p:nvPr>
        </p:nvGraphicFramePr>
        <p:xfrm>
          <a:off x="6129339" y="2209800"/>
          <a:ext cx="5748334" cy="2552700"/>
        </p:xfrm>
        <a:graphic>
          <a:graphicData uri="http://schemas.openxmlformats.org/drawingml/2006/table">
            <a:tbl>
              <a:tblPr/>
              <a:tblGrid>
                <a:gridCol w="5748334">
                  <a:extLst>
                    <a:ext uri="{9D8B030D-6E8A-4147-A177-3AD203B41FA5}">
                      <a16:colId xmlns:a16="http://schemas.microsoft.com/office/drawing/2014/main" val="1739844545"/>
                    </a:ext>
                  </a:extLst>
                </a:gridCol>
              </a:tblGrid>
              <a:tr h="2552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Text-</a:t>
                      </a:r>
                      <a:r>
                        <a:rPr lang="en-US" dirty="0" err="1"/>
                        <a:t>nowrap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87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17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0030-8B18-43E1-A723-27D128A3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910876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Text break</a:t>
            </a:r>
            <a:endParaRPr lang="en-US" dirty="0">
              <a:latin typeface="Myriad Pro" panose="020B05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9DDEE-4CAD-4075-AF43-A76DCB0F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309812"/>
            <a:ext cx="110109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9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0030-8B18-43E1-A723-27D128A3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 panose="020B0503030403020204" pitchFamily="34" charset="0"/>
              </a:rPr>
              <a:t>Flex</a:t>
            </a:r>
            <a:endParaRPr lang="en-US" dirty="0">
              <a:latin typeface="Myriad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A6937-FB48-47CE-90CC-60363CA7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981200"/>
            <a:ext cx="11534775" cy="35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9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0030-8B18-43E1-A723-27D128A3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 panose="020B0503030403020204" pitchFamily="34" charset="0"/>
              </a:rPr>
              <a:t>Flex column</a:t>
            </a:r>
            <a:endParaRPr lang="en-US" dirty="0">
              <a:latin typeface="Myriad Pro" panose="020B05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01A2C-9719-412C-91AC-AC6DC3158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796040"/>
            <a:ext cx="11487150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8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1F529D-B91C-4BEA-BA63-8463588E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515201"/>
            <a:ext cx="11534775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8D9BB-2896-41D0-ABD8-EE5B97C87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4404735"/>
            <a:ext cx="4976813" cy="2066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8405A4-8324-46D9-8E56-F7B9B8B2F5C6}"/>
              </a:ext>
            </a:extLst>
          </p:cNvPr>
          <p:cNvSpPr txBox="1"/>
          <p:nvPr/>
        </p:nvSpPr>
        <p:spPr>
          <a:xfrm>
            <a:off x="2817017" y="4413439"/>
            <a:ext cx="24884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 panose="020B0503030403020204" pitchFamily="34" charset="0"/>
              </a:rPr>
              <a:t>Flex-No-Wrap</a:t>
            </a:r>
            <a:endParaRPr lang="en-US" sz="3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8F451E-6236-4B67-8972-5C679DA94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840" y="4026363"/>
            <a:ext cx="5638800" cy="2638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61E5CA-32EE-4252-9FFC-630C2EF0B763}"/>
              </a:ext>
            </a:extLst>
          </p:cNvPr>
          <p:cNvSpPr txBox="1"/>
          <p:nvPr/>
        </p:nvSpPr>
        <p:spPr>
          <a:xfrm>
            <a:off x="3486150" y="2724550"/>
            <a:ext cx="2028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 panose="020B0503030403020204" pitchFamily="34" charset="0"/>
              </a:rPr>
              <a:t>Flex-Wrap</a:t>
            </a:r>
            <a:endParaRPr lang="en-US"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7FFCE-5065-4346-858D-8419C2852D56}"/>
              </a:ext>
            </a:extLst>
          </p:cNvPr>
          <p:cNvSpPr txBox="1"/>
          <p:nvPr/>
        </p:nvSpPr>
        <p:spPr>
          <a:xfrm>
            <a:off x="8324850" y="5620150"/>
            <a:ext cx="30765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 panose="020B0503030403020204" pitchFamily="34" charset="0"/>
              </a:rPr>
              <a:t>Flex-Wrap-reverse</a:t>
            </a:r>
            <a:endParaRPr lang="en-US" sz="30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0F97C5B-B446-4F7D-A9EE-2A297B9ED054}"/>
              </a:ext>
            </a:extLst>
          </p:cNvPr>
          <p:cNvGraphicFramePr>
            <a:graphicFrameLocks noGrp="1"/>
          </p:cNvGraphicFramePr>
          <p:nvPr/>
        </p:nvGraphicFramePr>
        <p:xfrm>
          <a:off x="276225" y="1343025"/>
          <a:ext cx="11620500" cy="2200275"/>
        </p:xfrm>
        <a:graphic>
          <a:graphicData uri="http://schemas.openxmlformats.org/drawingml/2006/table">
            <a:tbl>
              <a:tblPr/>
              <a:tblGrid>
                <a:gridCol w="11620500">
                  <a:extLst>
                    <a:ext uri="{9D8B030D-6E8A-4147-A177-3AD203B41FA5}">
                      <a16:colId xmlns:a16="http://schemas.microsoft.com/office/drawing/2014/main" val="4254075109"/>
                    </a:ext>
                  </a:extLst>
                </a:gridCol>
              </a:tblGrid>
              <a:tr h="2200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9715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FC5A27B-8982-44B4-ACA9-C717403C9BA4}"/>
              </a:ext>
            </a:extLst>
          </p:cNvPr>
          <p:cNvGraphicFramePr>
            <a:graphicFrameLocks noGrp="1"/>
          </p:cNvGraphicFramePr>
          <p:nvPr/>
        </p:nvGraphicFramePr>
        <p:xfrm>
          <a:off x="180975" y="4086225"/>
          <a:ext cx="5200650" cy="2571750"/>
        </p:xfrm>
        <a:graphic>
          <a:graphicData uri="http://schemas.openxmlformats.org/drawingml/2006/table">
            <a:tbl>
              <a:tblPr/>
              <a:tblGrid>
                <a:gridCol w="5200650">
                  <a:extLst>
                    <a:ext uri="{9D8B030D-6E8A-4147-A177-3AD203B41FA5}">
                      <a16:colId xmlns:a16="http://schemas.microsoft.com/office/drawing/2014/main" val="3262687281"/>
                    </a:ext>
                  </a:extLst>
                </a:gridCol>
              </a:tblGrid>
              <a:tr h="2571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2018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0E121DA-48C2-41AD-88C1-0A8DB0E6AF25}"/>
              </a:ext>
            </a:extLst>
          </p:cNvPr>
          <p:cNvGraphicFramePr>
            <a:graphicFrameLocks noGrp="1"/>
          </p:cNvGraphicFramePr>
          <p:nvPr/>
        </p:nvGraphicFramePr>
        <p:xfrm>
          <a:off x="5724525" y="4010025"/>
          <a:ext cx="6143625" cy="2600325"/>
        </p:xfrm>
        <a:graphic>
          <a:graphicData uri="http://schemas.openxmlformats.org/drawingml/2006/table">
            <a:tbl>
              <a:tblPr/>
              <a:tblGrid>
                <a:gridCol w="6143625">
                  <a:extLst>
                    <a:ext uri="{9D8B030D-6E8A-4147-A177-3AD203B41FA5}">
                      <a16:colId xmlns:a16="http://schemas.microsoft.com/office/drawing/2014/main" val="3441019778"/>
                    </a:ext>
                  </a:extLst>
                </a:gridCol>
              </a:tblGrid>
              <a:tr h="2600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54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1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3791F-2328-4FBB-B9F4-EAA2C3401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895475"/>
            <a:ext cx="11506200" cy="39719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B0BA4D-AB83-4844-8931-30F13CE7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6156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Myriad Pro" panose="020B0503030403020204" pitchFamily="34" charset="0"/>
              </a:rPr>
              <a:t>Justify content</a:t>
            </a:r>
            <a:endParaRPr lang="en-US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5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0BA4D-AB83-4844-8931-30F13CE7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6156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Myriad Pro" panose="020B0503030403020204" pitchFamily="34" charset="0"/>
              </a:rPr>
              <a:t>Margin/Padding</a:t>
            </a:r>
            <a:endParaRPr lang="en-US" dirty="0">
              <a:latin typeface="Myriad Pro" panose="020B05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14C658-D2BE-4DBB-99E3-986C2C53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29" y="1866900"/>
            <a:ext cx="6381750" cy="41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9F349A-04C6-40BD-8F38-C68286693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343275"/>
            <a:ext cx="5010150" cy="22479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C525D6-9F44-46F7-B8EE-784C84A5E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72699"/>
              </p:ext>
            </p:extLst>
          </p:nvPr>
        </p:nvGraphicFramePr>
        <p:xfrm>
          <a:off x="517552" y="1762126"/>
          <a:ext cx="11153775" cy="4514850"/>
        </p:xfrm>
        <a:graphic>
          <a:graphicData uri="http://schemas.openxmlformats.org/drawingml/2006/table">
            <a:tbl>
              <a:tblPr/>
              <a:tblGrid>
                <a:gridCol w="11153775">
                  <a:extLst>
                    <a:ext uri="{9D8B030D-6E8A-4147-A177-3AD203B41FA5}">
                      <a16:colId xmlns:a16="http://schemas.microsoft.com/office/drawing/2014/main" val="3661375355"/>
                    </a:ext>
                  </a:extLst>
                </a:gridCol>
              </a:tblGrid>
              <a:tr h="4514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19339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B00619-123D-4057-B9C6-8810EBC1925F}"/>
              </a:ext>
            </a:extLst>
          </p:cNvPr>
          <p:cNvCxnSpPr>
            <a:cxnSpLocks/>
          </p:cNvCxnSpPr>
          <p:nvPr/>
        </p:nvCxnSpPr>
        <p:spPr>
          <a:xfrm>
            <a:off x="6515100" y="3343275"/>
            <a:ext cx="0" cy="269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0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AAF897-8C5B-4CF7-9AC8-AAB9A88E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4800598"/>
            <a:ext cx="4772025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F2141-5202-450C-942B-891C777B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4781548"/>
            <a:ext cx="6543675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FB412F-1D34-4190-BE11-088C2F492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75" y="1914521"/>
            <a:ext cx="6038850" cy="229552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B0D827-5178-47D3-8F94-077851088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51368"/>
              </p:ext>
            </p:extLst>
          </p:nvPr>
        </p:nvGraphicFramePr>
        <p:xfrm>
          <a:off x="1890712" y="1659727"/>
          <a:ext cx="9124950" cy="2805114"/>
        </p:xfrm>
        <a:graphic>
          <a:graphicData uri="http://schemas.openxmlformats.org/drawingml/2006/table">
            <a:tbl>
              <a:tblPr/>
              <a:tblGrid>
                <a:gridCol w="9124950">
                  <a:extLst>
                    <a:ext uri="{9D8B030D-6E8A-4147-A177-3AD203B41FA5}">
                      <a16:colId xmlns:a16="http://schemas.microsoft.com/office/drawing/2014/main" val="690543900"/>
                    </a:ext>
                  </a:extLst>
                </a:gridCol>
              </a:tblGrid>
              <a:tr h="28051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546088"/>
                  </a:ext>
                </a:extLst>
              </a:tr>
            </a:tbl>
          </a:graphicData>
        </a:graphic>
      </p:graphicFrame>
      <p:sp>
        <p:nvSpPr>
          <p:cNvPr id="13" name="Title 12">
            <a:extLst>
              <a:ext uri="{FF2B5EF4-FFF2-40B4-BE49-F238E27FC236}">
                <a16:creationId xmlns:a16="http://schemas.microsoft.com/office/drawing/2014/main" id="{1C71F5DB-5323-4B64-B7BD-831CF162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55" y="718462"/>
            <a:ext cx="10512720" cy="811440"/>
          </a:xfrm>
        </p:spPr>
        <p:txBody>
          <a:bodyPr/>
          <a:lstStyle/>
          <a:p>
            <a:r>
              <a:rPr lang="en-US" dirty="0">
                <a:latin typeface="Myriad Pro" panose="020B0503030403020204" pitchFamily="34" charset="0"/>
              </a:rPr>
              <a:t>Margin/Padding</a:t>
            </a:r>
          </a:p>
        </p:txBody>
      </p:sp>
    </p:spTree>
    <p:extLst>
      <p:ext uri="{BB962C8B-B14F-4D97-AF65-F5344CB8AC3E}">
        <p14:creationId xmlns:p14="http://schemas.microsoft.com/office/powerpoint/2010/main" val="213911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1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984600"/>
            <a:ext cx="10512720" cy="81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Mục tiêu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978200"/>
            <a:ext cx="10512720" cy="41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914400" y="1978200"/>
            <a:ext cx="10607040" cy="389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Sử dụng được Panel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Sử dụng được Text Alignment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Sử dụng được Flex/Wrap/Justify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Sử dụng được Margin/Padding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653230"/>
            <a:ext cx="10512720" cy="81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Panel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838080" y="1665514"/>
            <a:ext cx="10512720" cy="4508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5720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vi-VN" sz="28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Myriad Pro"/>
              </a:rPr>
              <a:t>Sử dụng panels khi muốn đặt nội dung vào trong một khối</a:t>
            </a:r>
          </a:p>
          <a:p>
            <a:pPr marL="228600" indent="-225720"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vi-VN" sz="28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/>
                <a:ea typeface="Myriad Pro"/>
              </a:rPr>
              <a:t>Thêm class .panel vào thẻ &lt;div&gt; và class .panel-default</a:t>
            </a:r>
            <a:endParaRPr lang="en-US" sz="2800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yriad Pro"/>
              <a:ea typeface="Myriad Pr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40" y="3082471"/>
            <a:ext cx="8686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46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653230"/>
            <a:ext cx="10512720" cy="81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Panel có Tiêu đề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464670"/>
            <a:ext cx="8610600" cy="53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5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653230"/>
            <a:ext cx="10512720" cy="81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Panel có Footer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40" y="2220686"/>
            <a:ext cx="8686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22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653230"/>
            <a:ext cx="10512720" cy="81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Panel và bảng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379220"/>
            <a:ext cx="8594684" cy="50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94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653230"/>
            <a:ext cx="10512720" cy="81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Panel và nhóm danh sách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18" y="1371601"/>
            <a:ext cx="693964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5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0030-8B18-43E1-A723-27D128A3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" panose="020B0503030403020204" pitchFamily="34" charset="0"/>
              </a:rPr>
              <a:t>Text Alignment</a:t>
            </a: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93624-6EB8-42F5-A9B4-7BA8D8EFC2A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 flipH="1">
            <a:off x="871200" y="1796040"/>
            <a:ext cx="10512721" cy="428544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3000" dirty="0">
                <a:latin typeface="Myriad Pro" panose="020B0503030403020204" pitchFamily="34" charset="0"/>
              </a:rPr>
              <a:t>Sử </a:t>
            </a:r>
            <a:r>
              <a:rPr lang="en-US" sz="3000" dirty="0" err="1">
                <a:latin typeface="Myriad Pro" panose="020B0503030403020204" pitchFamily="34" charset="0"/>
              </a:rPr>
              <a:t>dụng</a:t>
            </a:r>
            <a:r>
              <a:rPr lang="en-US" sz="3000" dirty="0">
                <a:latin typeface="Myriad Pro" panose="020B0503030403020204" pitchFamily="34" charset="0"/>
              </a:rPr>
              <a:t> các class</a:t>
            </a:r>
          </a:p>
          <a:p>
            <a:pPr marL="0" indent="0">
              <a:buNone/>
            </a:pPr>
            <a:r>
              <a:rPr lang="en-US" dirty="0">
                <a:latin typeface="Myriad Pro" panose="020B0503030403020204" pitchFamily="34" charset="0"/>
              </a:rPr>
              <a:t>  </a:t>
            </a:r>
            <a:r>
              <a:rPr lang="en-US" sz="2500" dirty="0">
                <a:latin typeface="Myriad Pro" panose="020B0503030403020204" pitchFamily="34" charset="0"/>
              </a:rPr>
              <a:t>+ text-</a:t>
            </a:r>
            <a:r>
              <a:rPr lang="en-US" sz="2500" dirty="0">
                <a:solidFill>
                  <a:srgbClr val="FF0000"/>
                </a:solidFill>
                <a:latin typeface="Myriad Pro" panose="020B0503030403020204" pitchFamily="34" charset="0"/>
              </a:rPr>
              <a:t>@</a:t>
            </a:r>
            <a:r>
              <a:rPr lang="en-US" sz="2500" dirty="0">
                <a:latin typeface="Myriad Pro" panose="020B0503030403020204" pitchFamily="34" charset="0"/>
              </a:rPr>
              <a:t>-left</a:t>
            </a:r>
          </a:p>
          <a:p>
            <a:pPr marL="0" indent="0">
              <a:buNone/>
            </a:pPr>
            <a:r>
              <a:rPr lang="en-US" sz="2500" dirty="0">
                <a:latin typeface="Myriad Pro" panose="020B0503030403020204" pitchFamily="34" charset="0"/>
              </a:rPr>
              <a:t>   + text-</a:t>
            </a:r>
            <a:r>
              <a:rPr lang="en-US" sz="2500" dirty="0">
                <a:solidFill>
                  <a:srgbClr val="FF0000"/>
                </a:solidFill>
                <a:latin typeface="Myriad Pro" panose="020B0503030403020204" pitchFamily="34" charset="0"/>
              </a:rPr>
              <a:t> @</a:t>
            </a:r>
            <a:r>
              <a:rPr lang="en-US" sz="2500" dirty="0">
                <a:latin typeface="Myriad Pro" panose="020B0503030403020204" pitchFamily="34" charset="0"/>
              </a:rPr>
              <a:t>- center</a:t>
            </a:r>
          </a:p>
          <a:p>
            <a:pPr marL="0" indent="0">
              <a:buNone/>
            </a:pPr>
            <a:r>
              <a:rPr lang="en-US" sz="2500" dirty="0">
                <a:latin typeface="Myriad Pro" panose="020B0503030403020204" pitchFamily="34" charset="0"/>
              </a:rPr>
              <a:t>   + text-</a:t>
            </a:r>
            <a:r>
              <a:rPr lang="en-US" sz="2500" dirty="0">
                <a:solidFill>
                  <a:srgbClr val="FF0000"/>
                </a:solidFill>
                <a:latin typeface="Myriad Pro" panose="020B0503030403020204" pitchFamily="34" charset="0"/>
              </a:rPr>
              <a:t> @</a:t>
            </a:r>
            <a:r>
              <a:rPr lang="en-US" sz="2500" dirty="0">
                <a:latin typeface="Myriad Pro" panose="020B0503030403020204" pitchFamily="34" charset="0"/>
              </a:rPr>
              <a:t>- right</a:t>
            </a:r>
          </a:p>
          <a:p>
            <a:pPr marL="0" indent="0">
              <a:buNone/>
            </a:pPr>
            <a:endParaRPr lang="en-US" sz="25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  <a:latin typeface="Myriad Pro" panose="020B0503030403020204" pitchFamily="34" charset="0"/>
              </a:rPr>
              <a:t>  @ </a:t>
            </a:r>
            <a:r>
              <a:rPr lang="en-US" sz="2500" dirty="0">
                <a:latin typeface="Myriad Pro" panose="020B0503030403020204" pitchFamily="34" charset="0"/>
              </a:rPr>
              <a:t>là các kích </a:t>
            </a:r>
            <a:r>
              <a:rPr lang="en-US" sz="2500" dirty="0" err="1">
                <a:latin typeface="Myriad Pro" panose="020B0503030403020204" pitchFamily="34" charset="0"/>
              </a:rPr>
              <a:t>thước</a:t>
            </a:r>
            <a:r>
              <a:rPr lang="en-US" sz="2500" dirty="0">
                <a:latin typeface="Myriad Pro" panose="020B0503030403020204" pitchFamily="34" charset="0"/>
              </a:rPr>
              <a:t> màn hình được </a:t>
            </a:r>
            <a:r>
              <a:rPr lang="en-US" sz="2500" dirty="0" err="1">
                <a:latin typeface="Myriad Pro" panose="020B0503030403020204" pitchFamily="34" charset="0"/>
              </a:rPr>
              <a:t>truyền</a:t>
            </a:r>
            <a:r>
              <a:rPr lang="en-US" sz="2500" dirty="0">
                <a:latin typeface="Myriad Pro" panose="020B0503030403020204" pitchFamily="34" charset="0"/>
              </a:rPr>
              <a:t> vào: </a:t>
            </a:r>
            <a:r>
              <a:rPr lang="en-US" sz="2500" dirty="0" err="1">
                <a:latin typeface="Myriad Pro" panose="020B0503030403020204" pitchFamily="34" charset="0"/>
              </a:rPr>
              <a:t>sm</a:t>
            </a:r>
            <a:r>
              <a:rPr lang="en-US" sz="2500" dirty="0">
                <a:latin typeface="Myriad Pro" panose="020B0503030403020204" pitchFamily="34" charset="0"/>
              </a:rPr>
              <a:t>, md, lg, xl . Không </a:t>
            </a:r>
            <a:r>
              <a:rPr lang="en-US" sz="2500" dirty="0" err="1">
                <a:latin typeface="Myriad Pro" panose="020B0503030403020204" pitchFamily="34" charset="0"/>
              </a:rPr>
              <a:t>điền</a:t>
            </a:r>
            <a:r>
              <a:rPr lang="en-US" sz="2500" dirty="0">
                <a:latin typeface="Myriad Pro" panose="020B0503030403020204" pitchFamily="34" charset="0"/>
              </a:rPr>
              <a:t> gì, </a:t>
            </a:r>
            <a:r>
              <a:rPr lang="en-US" sz="2500" dirty="0" err="1">
                <a:latin typeface="Myriad Pro" panose="020B0503030403020204" pitchFamily="34" charset="0"/>
              </a:rPr>
              <a:t>mặc</a:t>
            </a:r>
            <a:r>
              <a:rPr lang="en-US" sz="2500" dirty="0">
                <a:latin typeface="Myriad Pro" panose="020B0503030403020204" pitchFamily="34" charset="0"/>
              </a:rPr>
              <a:t> định là </a:t>
            </a:r>
            <a:r>
              <a:rPr lang="en-US" sz="2500" dirty="0" err="1">
                <a:latin typeface="Myriad Pro" panose="020B0503030403020204" pitchFamily="34" charset="0"/>
              </a:rPr>
              <a:t>xs</a:t>
            </a:r>
            <a:r>
              <a:rPr lang="en-US" sz="2500" dirty="0">
                <a:latin typeface="Myriad Pro" panose="020B0503030403020204" pitchFamily="34" charset="0"/>
              </a:rPr>
              <a:t>.</a:t>
            </a:r>
            <a:endParaRPr lang="en-US" sz="2500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Myriad Pro" panose="020B0503030403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5888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0030-8B18-43E1-A723-27D128A3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984600"/>
            <a:ext cx="10512720" cy="910876"/>
          </a:xfrm>
        </p:spPr>
        <p:txBody>
          <a:bodyPr/>
          <a:lstStyle/>
          <a:p>
            <a:r>
              <a:rPr lang="en-US" dirty="0">
                <a:latin typeface="Myriad Pro" panose="020B0503030403020204" pitchFamily="34" charset="0"/>
              </a:rPr>
              <a:t>Text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Alignment</a:t>
            </a:r>
            <a:endParaRPr lang="en-US" dirty="0">
              <a:latin typeface="Myriad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E0C9C-C236-4232-9697-3E524AB6B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135469"/>
            <a:ext cx="8858370" cy="1815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1C0BE-FA44-43D3-90D1-F066BF9B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6" y="3988486"/>
            <a:ext cx="885837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8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</TotalTime>
  <Words>198</Words>
  <Application>Microsoft Macintosh PowerPoint</Application>
  <PresentationFormat>Widescreen</PresentationFormat>
  <Paragraphs>49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-apple-system</vt:lpstr>
      <vt:lpstr>Arial</vt:lpstr>
      <vt:lpstr>Calibri</vt:lpstr>
      <vt:lpstr>Myriad Pro</vt:lpstr>
      <vt:lpstr>Myriad Pro Semibold</vt:lpstr>
      <vt:lpstr>Open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Alignment</vt:lpstr>
      <vt:lpstr>Text Alignment</vt:lpstr>
      <vt:lpstr>Text Wrapping</vt:lpstr>
      <vt:lpstr>Text break</vt:lpstr>
      <vt:lpstr>Flex</vt:lpstr>
      <vt:lpstr>Flex column</vt:lpstr>
      <vt:lpstr>PowerPoint Presentation</vt:lpstr>
      <vt:lpstr>Justify content</vt:lpstr>
      <vt:lpstr>Margin/Padding</vt:lpstr>
      <vt:lpstr>Margin/Padding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Nhật Nguyễn Khắc</dc:creator>
  <dc:description/>
  <cp:lastModifiedBy>Mai Tuyet</cp:lastModifiedBy>
  <cp:revision>156</cp:revision>
  <dcterms:created xsi:type="dcterms:W3CDTF">2017-03-15T10:39:15Z</dcterms:created>
  <dcterms:modified xsi:type="dcterms:W3CDTF">2021-07-14T11:34:48Z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