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3_834E675B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9" r:id="rId5"/>
  </p:sldIdLst>
  <p:sldSz cx="32918400" cy="32918400"/>
  <p:notesSz cx="6858000" cy="9144000"/>
  <p:defaultTextStyle>
    <a:defPPr>
      <a:defRPr lang="en-US"/>
    </a:defPPr>
    <a:lvl1pPr marL="0" algn="l" defTabSz="349309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1pPr>
    <a:lvl2pPr marL="1746546" algn="l" defTabSz="349309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2pPr>
    <a:lvl3pPr marL="3493094" algn="l" defTabSz="349309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3pPr>
    <a:lvl4pPr marL="5239642" algn="l" defTabSz="349309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4pPr>
    <a:lvl5pPr marL="6986190" algn="l" defTabSz="349309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5pPr>
    <a:lvl6pPr marL="8732736" algn="l" defTabSz="349309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6pPr>
    <a:lvl7pPr marL="10479284" algn="l" defTabSz="349309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7pPr>
    <a:lvl8pPr marL="12225830" algn="l" defTabSz="349309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8pPr>
    <a:lvl9pPr marL="13972380" algn="l" defTabSz="3493094" rtl="0" eaLnBrk="1" latinLnBrk="0" hangingPunct="1">
      <a:defRPr sz="6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0" userDrawn="1">
          <p15:clr>
            <a:srgbClr val="A4A3A4"/>
          </p15:clr>
        </p15:guide>
        <p15:guide id="2" pos="905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3ACC1A-A145-7097-28DC-AD833B3A7E74}" name="Ryan Blue" initials="RB" userId="S::rlb112@duke.edu::28e1b109-e89b-427b-b8a7-53884ce3bf48" providerId="AD"/>
  <p188:author id="{D3DA3A94-6AE1-7F93-5070-7D18DE16341C}" name="Christopher Wyrtzen" initials="CW" userId="S::crw74@duke.edu::acd60cbc-90d0-4b7d-ad30-185f1ae8719e" providerId="AD"/>
  <p188:author id="{2E4CF2FD-89E0-3B30-240B-2753E7399534}" name="Nicholas Trigger" initials="NT" userId="Nicholas Trigger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E9EDF4"/>
    <a:srgbClr val="0C539B"/>
    <a:srgbClr val="01014B"/>
    <a:srgbClr val="1D4EA6"/>
    <a:srgbClr val="09306B"/>
    <a:srgbClr val="C4172F"/>
    <a:srgbClr val="D832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8AE41C-31F1-419D-8451-65663B6CCCC6}" v="7" dt="2025-04-22T04:03:09.005"/>
    <p1510:client id="{FAC93A89-65A9-4006-8D9D-AE574066D351}" v="4" dt="2025-04-22T04:12:29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/>
    <p:restoredTop sz="94664"/>
  </p:normalViewPr>
  <p:slideViewPr>
    <p:cSldViewPr snapToGrid="0">
      <p:cViewPr varScale="1">
        <p:scale>
          <a:sx n="23" d="100"/>
          <a:sy n="23" d="100"/>
        </p:scale>
        <p:origin x="2424" y="102"/>
      </p:cViewPr>
      <p:guideLst>
        <p:guide orient="horz" pos="16800"/>
        <p:guide pos="90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Trigger" userId="20056495954_tp_box_2" providerId="OAuth2" clId="{FAC93A89-65A9-4006-8D9D-AE574066D351}"/>
    <pc:docChg chg="custSel delSld modSld">
      <pc:chgData name="Nicholas Trigger" userId="20056495954_tp_box_2" providerId="OAuth2" clId="{FAC93A89-65A9-4006-8D9D-AE574066D351}" dt="2025-04-22T04:20:04.595" v="233" actId="478"/>
      <pc:docMkLst>
        <pc:docMk/>
      </pc:docMkLst>
      <pc:sldChg chg="addSp delSp modSp mod setBg modCm">
        <pc:chgData name="Nicholas Trigger" userId="20056495954_tp_box_2" providerId="OAuth2" clId="{FAC93A89-65A9-4006-8D9D-AE574066D351}" dt="2025-04-22T04:20:04.595" v="233" actId="478"/>
        <pc:sldMkLst>
          <pc:docMk/>
          <pc:sldMk cId="2202953563" sldId="259"/>
        </pc:sldMkLst>
        <pc:spChg chg="del">
          <ac:chgData name="Nicholas Trigger" userId="20056495954_tp_box_2" providerId="OAuth2" clId="{FAC93A89-65A9-4006-8D9D-AE574066D351}" dt="2025-04-22T04:20:03.818" v="232" actId="478"/>
          <ac:spMkLst>
            <pc:docMk/>
            <pc:sldMk cId="2202953563" sldId="259"/>
            <ac:spMk id="5" creationId="{5E8082F2-AE1A-11C1-77B6-E3805A7B2C66}"/>
          </ac:spMkLst>
        </pc:spChg>
        <pc:spChg chg="add del mod">
          <ac:chgData name="Nicholas Trigger" userId="20056495954_tp_box_2" providerId="OAuth2" clId="{FAC93A89-65A9-4006-8D9D-AE574066D351}" dt="2025-04-22T04:09:26.452" v="13" actId="478"/>
          <ac:spMkLst>
            <pc:docMk/>
            <pc:sldMk cId="2202953563" sldId="259"/>
            <ac:spMk id="7" creationId="{2D938A06-BC4F-29A2-D1F7-D62554F37C43}"/>
          </ac:spMkLst>
        </pc:spChg>
        <pc:spChg chg="del">
          <ac:chgData name="Nicholas Trigger" userId="20056495954_tp_box_2" providerId="OAuth2" clId="{FAC93A89-65A9-4006-8D9D-AE574066D351}" dt="2025-04-22T04:05:59.379" v="5" actId="478"/>
          <ac:spMkLst>
            <pc:docMk/>
            <pc:sldMk cId="2202953563" sldId="259"/>
            <ac:spMk id="8" creationId="{468BF5FC-5324-F661-0942-F4E5DC153B91}"/>
          </ac:spMkLst>
        </pc:spChg>
        <pc:spChg chg="del">
          <ac:chgData name="Nicholas Trigger" userId="20056495954_tp_box_2" providerId="OAuth2" clId="{FAC93A89-65A9-4006-8D9D-AE574066D351}" dt="2025-04-22T04:05:57.604" v="4" actId="478"/>
          <ac:spMkLst>
            <pc:docMk/>
            <pc:sldMk cId="2202953563" sldId="259"/>
            <ac:spMk id="9" creationId="{DAF64A10-1C48-77AC-0054-32358035DE1E}"/>
          </ac:spMkLst>
        </pc:spChg>
        <pc:spChg chg="del">
          <ac:chgData name="Nicholas Trigger" userId="20056495954_tp_box_2" providerId="OAuth2" clId="{FAC93A89-65A9-4006-8D9D-AE574066D351}" dt="2025-04-22T04:20:04.595" v="233" actId="478"/>
          <ac:spMkLst>
            <pc:docMk/>
            <pc:sldMk cId="2202953563" sldId="259"/>
            <ac:spMk id="12" creationId="{300C806C-DEB1-DAB2-8F06-287AE2AAF6B9}"/>
          </ac:spMkLst>
        </pc:spChg>
        <pc:spChg chg="del">
          <ac:chgData name="Nicholas Trigger" userId="20056495954_tp_box_2" providerId="OAuth2" clId="{FAC93A89-65A9-4006-8D9D-AE574066D351}" dt="2025-04-22T04:19:55.076" v="228" actId="478"/>
          <ac:spMkLst>
            <pc:docMk/>
            <pc:sldMk cId="2202953563" sldId="259"/>
            <ac:spMk id="17" creationId="{53BEDA44-F431-FB3E-E9DC-C81DED384067}"/>
          </ac:spMkLst>
        </pc:spChg>
        <pc:spChg chg="del">
          <ac:chgData name="Nicholas Trigger" userId="20056495954_tp_box_2" providerId="OAuth2" clId="{FAC93A89-65A9-4006-8D9D-AE574066D351}" dt="2025-04-22T04:19:52.106" v="225" actId="478"/>
          <ac:spMkLst>
            <pc:docMk/>
            <pc:sldMk cId="2202953563" sldId="259"/>
            <ac:spMk id="18" creationId="{9A1D0860-B489-84CC-EC7A-F367877675DD}"/>
          </ac:spMkLst>
        </pc:spChg>
        <pc:spChg chg="del">
          <ac:chgData name="Nicholas Trigger" userId="20056495954_tp_box_2" providerId="OAuth2" clId="{FAC93A89-65A9-4006-8D9D-AE574066D351}" dt="2025-04-22T04:19:52.890" v="226" actId="478"/>
          <ac:spMkLst>
            <pc:docMk/>
            <pc:sldMk cId="2202953563" sldId="259"/>
            <ac:spMk id="19" creationId="{8A7909BA-DB31-A9E7-28AF-0644692BF199}"/>
          </ac:spMkLst>
        </pc:spChg>
        <pc:spChg chg="del">
          <ac:chgData name="Nicholas Trigger" userId="20056495954_tp_box_2" providerId="OAuth2" clId="{FAC93A89-65A9-4006-8D9D-AE574066D351}" dt="2025-04-22T04:19:53.681" v="227" actId="478"/>
          <ac:spMkLst>
            <pc:docMk/>
            <pc:sldMk cId="2202953563" sldId="259"/>
            <ac:spMk id="22" creationId="{BC7B10D2-3D5C-969C-4E68-90148749EA82}"/>
          </ac:spMkLst>
        </pc:spChg>
        <pc:spChg chg="del">
          <ac:chgData name="Nicholas Trigger" userId="20056495954_tp_box_2" providerId="OAuth2" clId="{FAC93A89-65A9-4006-8D9D-AE574066D351}" dt="2025-04-22T04:06:05.122" v="7" actId="478"/>
          <ac:spMkLst>
            <pc:docMk/>
            <pc:sldMk cId="2202953563" sldId="259"/>
            <ac:spMk id="26" creationId="{A652D273-9A2D-4297-BCB7-CE0E580B2C61}"/>
          </ac:spMkLst>
        </pc:spChg>
        <pc:spChg chg="mod">
          <ac:chgData name="Nicholas Trigger" userId="20056495954_tp_box_2" providerId="OAuth2" clId="{FAC93A89-65A9-4006-8D9D-AE574066D351}" dt="2025-04-22T04:19:41.521" v="223" actId="20577"/>
          <ac:spMkLst>
            <pc:docMk/>
            <pc:sldMk cId="2202953563" sldId="259"/>
            <ac:spMk id="29" creationId="{230998AB-C2F2-0259-A51F-EF6D8935DFFA}"/>
          </ac:spMkLst>
        </pc:spChg>
        <pc:spChg chg="del mod">
          <ac:chgData name="Nicholas Trigger" userId="20056495954_tp_box_2" providerId="OAuth2" clId="{FAC93A89-65A9-4006-8D9D-AE574066D351}" dt="2025-04-22T04:20:01.530" v="231" actId="478"/>
          <ac:spMkLst>
            <pc:docMk/>
            <pc:sldMk cId="2202953563" sldId="259"/>
            <ac:spMk id="754" creationId="{5596855D-92A8-586E-5999-58C18095DC7B}"/>
          </ac:spMkLst>
        </pc:spChg>
        <pc:spChg chg="del">
          <ac:chgData name="Nicholas Trigger" userId="20056495954_tp_box_2" providerId="OAuth2" clId="{FAC93A89-65A9-4006-8D9D-AE574066D351}" dt="2025-04-22T04:19:56.702" v="229" actId="478"/>
          <ac:spMkLst>
            <pc:docMk/>
            <pc:sldMk cId="2202953563" sldId="259"/>
            <ac:spMk id="788" creationId="{8F4761F2-507F-71A2-C967-29778E2949BB}"/>
          </ac:spMkLst>
        </pc:spChg>
        <pc:graphicFrameChg chg="del">
          <ac:chgData name="Nicholas Trigger" userId="20056495954_tp_box_2" providerId="OAuth2" clId="{FAC93A89-65A9-4006-8D9D-AE574066D351}" dt="2025-04-22T04:05:53.917" v="1" actId="478"/>
          <ac:graphicFrameMkLst>
            <pc:docMk/>
            <pc:sldMk cId="2202953563" sldId="259"/>
            <ac:graphicFrameMk id="4" creationId="{35A5ED38-C1A9-C28C-4120-AB86324E6846}"/>
          </ac:graphicFrameMkLst>
        </pc:graphicFrameChg>
        <pc:graphicFrameChg chg="del">
          <ac:chgData name="Nicholas Trigger" userId="20056495954_tp_box_2" providerId="OAuth2" clId="{FAC93A89-65A9-4006-8D9D-AE574066D351}" dt="2025-04-22T04:06:08.050" v="8" actId="478"/>
          <ac:graphicFrameMkLst>
            <pc:docMk/>
            <pc:sldMk cId="2202953563" sldId="259"/>
            <ac:graphicFrameMk id="27" creationId="{0C77EC79-2559-A9DF-29CB-9B1F834712E9}"/>
          </ac:graphicFrameMkLst>
        </pc:graphicFrameChg>
        <pc:picChg chg="del">
          <ac:chgData name="Nicholas Trigger" userId="20056495954_tp_box_2" providerId="OAuth2" clId="{FAC93A89-65A9-4006-8D9D-AE574066D351}" dt="2025-04-22T04:05:55.722" v="2" actId="478"/>
          <ac:picMkLst>
            <pc:docMk/>
            <pc:sldMk cId="2202953563" sldId="259"/>
            <ac:picMk id="2" creationId="{F6E2F6DE-4CB9-4AD4-C4F5-C360A5486A45}"/>
          </ac:picMkLst>
        </pc:picChg>
        <pc:picChg chg="del">
          <ac:chgData name="Nicholas Trigger" userId="20056495954_tp_box_2" providerId="OAuth2" clId="{FAC93A89-65A9-4006-8D9D-AE574066D351}" dt="2025-04-22T04:07:56.623" v="9" actId="478"/>
          <ac:picMkLst>
            <pc:docMk/>
            <pc:sldMk cId="2202953563" sldId="259"/>
            <ac:picMk id="10" creationId="{00000000-0000-0000-0000-000000000000}"/>
          </ac:picMkLst>
        </pc:picChg>
        <pc:picChg chg="add del mod">
          <ac:chgData name="Nicholas Trigger" userId="20056495954_tp_box_2" providerId="OAuth2" clId="{FAC93A89-65A9-4006-8D9D-AE574066D351}" dt="2025-04-22T04:12:09.276" v="20" actId="478"/>
          <ac:picMkLst>
            <pc:docMk/>
            <pc:sldMk cId="2202953563" sldId="259"/>
            <ac:picMk id="14" creationId="{A50BECCA-B5AF-50D4-0205-7913410A1329}"/>
          </ac:picMkLst>
        </pc:picChg>
        <pc:picChg chg="del">
          <ac:chgData name="Nicholas Trigger" userId="20056495954_tp_box_2" providerId="OAuth2" clId="{FAC93A89-65A9-4006-8D9D-AE574066D351}" dt="2025-04-22T04:05:56.278" v="3" actId="478"/>
          <ac:picMkLst>
            <pc:docMk/>
            <pc:sldMk cId="2202953563" sldId="259"/>
            <ac:picMk id="16" creationId="{4A81DD5D-B843-7C06-4950-C8DBAE247602}"/>
          </ac:picMkLst>
        </pc:picChg>
        <pc:picChg chg="add mod">
          <ac:chgData name="Nicholas Trigger" userId="20056495954_tp_box_2" providerId="OAuth2" clId="{FAC93A89-65A9-4006-8D9D-AE574066D351}" dt="2025-04-22T04:12:17.075" v="25" actId="1076"/>
          <ac:picMkLst>
            <pc:docMk/>
            <pc:sldMk cId="2202953563" sldId="259"/>
            <ac:picMk id="28" creationId="{F0B99986-AE71-920A-8C33-2AE0C2EED4A5}"/>
          </ac:picMkLst>
        </pc:picChg>
        <pc:picChg chg="del">
          <ac:chgData name="Nicholas Trigger" userId="20056495954_tp_box_2" providerId="OAuth2" clId="{FAC93A89-65A9-4006-8D9D-AE574066D351}" dt="2025-04-22T04:07:57.367" v="10" actId="478"/>
          <ac:picMkLst>
            <pc:docMk/>
            <pc:sldMk cId="2202953563" sldId="259"/>
            <ac:picMk id="32" creationId="{331A1294-63C6-1770-18DD-21404F73A9E0}"/>
          </ac:picMkLst>
        </pc:picChg>
        <pc:picChg chg="del">
          <ac:chgData name="Nicholas Trigger" userId="20056495954_tp_box_2" providerId="OAuth2" clId="{FAC93A89-65A9-4006-8D9D-AE574066D351}" dt="2025-04-22T04:06:03.546" v="6" actId="478"/>
          <ac:picMkLst>
            <pc:docMk/>
            <pc:sldMk cId="2202953563" sldId="259"/>
            <ac:picMk id="43" creationId="{77EB3EF3-40D9-4CB1-9087-76327ABA7C97}"/>
          </ac:picMkLst>
        </pc:picChg>
        <pc:picChg chg="del">
          <ac:chgData name="Nicholas Trigger" userId="20056495954_tp_box_2" providerId="OAuth2" clId="{FAC93A89-65A9-4006-8D9D-AE574066D351}" dt="2025-04-22T04:19:49.115" v="224" actId="478"/>
          <ac:picMkLst>
            <pc:docMk/>
            <pc:sldMk cId="2202953563" sldId="259"/>
            <ac:picMk id="1057" creationId="{26774901-EA82-F985-2ED3-B38B74713D8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Nicholas Trigger" userId="20056495954_tp_box_2" providerId="OAuth2" clId="{FAC93A89-65A9-4006-8D9D-AE574066D351}" dt="2025-04-22T04:20:00.067" v="230" actId="6549"/>
              <pc2:cmMkLst xmlns:pc2="http://schemas.microsoft.com/office/powerpoint/2019/9/main/command">
                <pc:docMk/>
                <pc:sldMk cId="2202953563" sldId="259"/>
                <pc2:cmMk id="{FF236A40-8F87-49EA-9ED9-C157153006E6}"/>
              </pc2:cmMkLst>
            </pc226:cmChg>
          </p:ext>
        </pc:extLst>
      </pc:sldChg>
      <pc:sldChg chg="del">
        <pc:chgData name="Nicholas Trigger" userId="20056495954_tp_box_2" providerId="OAuth2" clId="{FAC93A89-65A9-4006-8D9D-AE574066D351}" dt="2025-04-22T04:05:39.062" v="0" actId="2696"/>
        <pc:sldMkLst>
          <pc:docMk/>
          <pc:sldMk cId="3284338837" sldId="260"/>
        </pc:sldMkLst>
      </pc:sldChg>
    </pc:docChg>
  </pc:docChgLst>
</pc:chgInfo>
</file>

<file path=ppt/comments/modernComment_103_834E675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E9E793D-65C2-49E9-9AD4-DA2EC0BDECB1}" authorId="{BB3ACC1A-A145-7097-28DC-AD833B3A7E74}" created="2022-11-28T18:29:11.27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202953563" sldId="259"/>
      <ac:spMk id="41" creationId="{DB711449-A668-B94E-332D-F65D5F32B5B5}"/>
    </ac:deMkLst>
    <p188:txBody>
      <a:bodyPr/>
      <a:lstStyle/>
      <a:p>
        <a:r>
          <a:rPr lang="en-US"/>
          <a:t>all photos and tables need to be 300DPI images and then inserted into the poster.</a:t>
        </a:r>
      </a:p>
    </p188:txBody>
  </p188:cm>
  <p188:cm id="{FF236A40-8F87-49EA-9ED9-C157153006E6}" authorId="{2E4CF2FD-89E0-3B30-240B-2753E7399534}" created="2022-11-29T21:25:03.78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02953563" sldId="259"/>
      <ac:spMk id="754" creationId="{5596855D-92A8-586E-5999-58C18095DC7B}"/>
      <ac:txMk cp="1" len="26">
        <ac:context len="28" hash="4182649814"/>
      </ac:txMk>
    </ac:txMkLst>
    <p188:txBody>
      <a:bodyPr/>
      <a:lstStyle/>
      <a:p>
        <a:r>
          <a:rPr lang="en-US"/>
          <a:t>I feel like this could be combined with the section above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7B708-2555-834C-97B8-35CDF758D65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14C12-B17B-E54E-8510-11A7CCA6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55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FA23E-369D-4F46-A03D-56183F176B9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3AD66-CB33-C347-80F5-35B5D4FD5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8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93AD66-CB33-C347-80F5-35B5D4FD5F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&quot; x 36&quot; 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522514" y="609600"/>
            <a:ext cx="31873372" cy="33528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 anchor="ctr" anchorCtr="1"/>
          <a:lstStyle>
            <a:lvl1pPr>
              <a:defRPr sz="62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Poster Presentation Title</a:t>
            </a:r>
            <a:br>
              <a:rPr lang="en-US"/>
            </a:br>
            <a:r>
              <a:rPr lang="en-US" sz="4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Author Name(s)</a:t>
            </a:r>
            <a:br>
              <a:rPr lang="en-US" sz="4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4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Affiliated Institutions</a:t>
            </a:r>
            <a:endParaRPr lang="en-US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522514" y="4267200"/>
            <a:ext cx="10189028" cy="10668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42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4200"/>
              <a:t>Abstract or Introduction</a:t>
            </a:r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522514" y="5638800"/>
            <a:ext cx="10189028" cy="86868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>
              <a:buNone/>
              <a:defRPr sz="2800" baseline="0"/>
            </a:lvl1pPr>
            <a:lvl2pPr marL="397308" indent="0">
              <a:buNone/>
              <a:defRPr sz="2800" baseline="0"/>
            </a:lvl2pPr>
            <a:lvl3pPr marL="772848" indent="0">
              <a:buNone/>
              <a:defRPr sz="2800" baseline="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Any element of this template (colors, fonts, layouts, etc.) can be edited to suit your needs. To change the color of a title bar: right click the text box, select format shape, edit the “Fill” and “Line” your desired specifications.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" hasCustomPrompt="1"/>
          </p:nvPr>
        </p:nvSpPr>
        <p:spPr>
          <a:xfrm>
            <a:off x="522514" y="14630400"/>
            <a:ext cx="10189028" cy="10668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42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4200"/>
              <a:t>Objectives</a:t>
            </a:r>
            <a:endParaRPr lang="en-US"/>
          </a:p>
        </p:txBody>
      </p:sp>
      <p:sp>
        <p:nvSpPr>
          <p:cNvPr id="26" name="Text Placeholder 23"/>
          <p:cNvSpPr>
            <a:spLocks noGrp="1"/>
          </p:cNvSpPr>
          <p:nvPr>
            <p:ph type="body" sz="quarter" idx="13" hasCustomPrompt="1"/>
          </p:nvPr>
        </p:nvSpPr>
        <p:spPr>
          <a:xfrm>
            <a:off x="522514" y="16002000"/>
            <a:ext cx="10189028" cy="73152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marR="0" indent="0" algn="l" defTabSz="349309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marL="0" marR="0" lvl="0" indent="0" algn="l" defTabSz="349309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To change the color of a title bar: right click the text box, select format shape, edit the “Fill” and “Line” your desired specifications.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4" hasCustomPrompt="1"/>
          </p:nvPr>
        </p:nvSpPr>
        <p:spPr>
          <a:xfrm>
            <a:off x="522514" y="23622000"/>
            <a:ext cx="10189028" cy="10668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42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4200"/>
              <a:t>Methods</a:t>
            </a:r>
            <a:endParaRPr lang="en-US"/>
          </a:p>
        </p:txBody>
      </p:sp>
      <p:sp>
        <p:nvSpPr>
          <p:cNvPr id="28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522514" y="24993600"/>
            <a:ext cx="10189028" cy="73152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marR="0" indent="0" algn="l" defTabSz="349309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marL="0" marR="0" lvl="0" indent="0" algn="l" defTabSz="349309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Copy and paste title bars and text boxes to create additional sections.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6" hasCustomPrompt="1"/>
          </p:nvPr>
        </p:nvSpPr>
        <p:spPr>
          <a:xfrm>
            <a:off x="11364686" y="4267200"/>
            <a:ext cx="10189028" cy="10668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42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4200"/>
              <a:t>Results</a:t>
            </a:r>
            <a:endParaRPr lang="en-US"/>
          </a:p>
        </p:txBody>
      </p:sp>
      <p:sp>
        <p:nvSpPr>
          <p:cNvPr id="30" name="Text Placeholder 23"/>
          <p:cNvSpPr>
            <a:spLocks noGrp="1"/>
          </p:cNvSpPr>
          <p:nvPr>
            <p:ph type="body" sz="quarter" idx="17"/>
          </p:nvPr>
        </p:nvSpPr>
        <p:spPr>
          <a:xfrm>
            <a:off x="22206858" y="24993600"/>
            <a:ext cx="10189028" cy="7315200"/>
          </a:xfrm>
          <a:prstGeom prst="rect">
            <a:avLst/>
          </a:prstGeom>
        </p:spPr>
        <p:txBody>
          <a:bodyPr vert="horz" lIns="78373" tIns="39187" rIns="78373" bIns="39187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8" hasCustomPrompt="1"/>
          </p:nvPr>
        </p:nvSpPr>
        <p:spPr>
          <a:xfrm>
            <a:off x="22206858" y="4267200"/>
            <a:ext cx="10189028" cy="10668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42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4200"/>
              <a:t>Conclusion</a:t>
            </a:r>
            <a:endParaRPr lang="en-US"/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19"/>
          </p:nvPr>
        </p:nvSpPr>
        <p:spPr>
          <a:xfrm>
            <a:off x="22206858" y="5638800"/>
            <a:ext cx="10189028" cy="17678400"/>
          </a:xfrm>
          <a:prstGeom prst="rect">
            <a:avLst/>
          </a:prstGeom>
        </p:spPr>
        <p:txBody>
          <a:bodyPr vert="horz" lIns="78373" tIns="39187" rIns="78373" bIns="39187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20" hasCustomPrompt="1"/>
          </p:nvPr>
        </p:nvSpPr>
        <p:spPr>
          <a:xfrm>
            <a:off x="22206858" y="23622000"/>
            <a:ext cx="10189028" cy="1066800"/>
          </a:xfrm>
          <a:prstGeom prst="rect">
            <a:avLst/>
          </a:prstGeom>
          <a:solidFill>
            <a:srgbClr val="C4172F"/>
          </a:solidFill>
          <a:ln>
            <a:solidFill>
              <a:srgbClr val="C4172F"/>
            </a:solidFill>
          </a:ln>
        </p:spPr>
        <p:txBody>
          <a:bodyPr vert="horz" lIns="78373" tIns="39187" rIns="78373" bIns="39187"/>
          <a:lstStyle>
            <a:lvl1pPr marL="0" indent="0">
              <a:buNone/>
              <a:defRPr sz="42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4200"/>
              <a:t>References</a:t>
            </a:r>
            <a:endParaRPr lang="en-US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1364686" y="5638800"/>
            <a:ext cx="10189028" cy="266700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>
              <a:buNone/>
              <a:defRPr sz="2800" baseline="0"/>
            </a:lvl1pPr>
            <a:lvl2pPr marL="397308" indent="0">
              <a:buNone/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Remember to save all charts, graphs, and tables as 300DPI images prior to inserting them into your posters. Doing so will ensure the best results when printing your posters.</a:t>
            </a:r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22" hasCustomPrompt="1"/>
          </p:nvPr>
        </p:nvSpPr>
        <p:spPr>
          <a:xfrm>
            <a:off x="914401" y="914400"/>
            <a:ext cx="2351314" cy="2743200"/>
          </a:xfrm>
          <a:prstGeom prst="rect">
            <a:avLst/>
          </a:prstGeom>
          <a:solidFill>
            <a:schemeClr val="bg1"/>
          </a:solidFill>
        </p:spPr>
        <p:txBody>
          <a:bodyPr vert="horz" lIns="78373" tIns="39187" rIns="78373" bIns="39187"/>
          <a:lstStyle>
            <a:lvl1pPr marL="0" indent="0">
              <a:buNone/>
              <a:defRPr sz="2000"/>
            </a:lvl1pPr>
          </a:lstStyle>
          <a:p>
            <a:r>
              <a:rPr lang="en-US"/>
              <a:t>LOGO</a:t>
            </a:r>
          </a:p>
        </p:txBody>
      </p:sp>
      <p:sp>
        <p:nvSpPr>
          <p:cNvPr id="37" name="Picture Placeholder 35"/>
          <p:cNvSpPr>
            <a:spLocks noGrp="1"/>
          </p:cNvSpPr>
          <p:nvPr>
            <p:ph type="pic" sz="quarter" idx="23" hasCustomPrompt="1"/>
          </p:nvPr>
        </p:nvSpPr>
        <p:spPr>
          <a:xfrm>
            <a:off x="29783315" y="914400"/>
            <a:ext cx="2351314" cy="2743200"/>
          </a:xfrm>
          <a:prstGeom prst="rect">
            <a:avLst/>
          </a:prstGeom>
          <a:solidFill>
            <a:schemeClr val="bg1"/>
          </a:solidFill>
        </p:spPr>
        <p:txBody>
          <a:bodyPr vert="horz" lIns="78373" tIns="39187" rIns="78373" bIns="39187"/>
          <a:lstStyle>
            <a:lvl1pPr marL="0" indent="0">
              <a:buNone/>
              <a:defRPr sz="2000"/>
            </a:lvl1pPr>
          </a:lstStyle>
          <a:p>
            <a:r>
              <a:rPr lang="en-US"/>
              <a:t>LOGO</a:t>
            </a:r>
          </a:p>
        </p:txBody>
      </p:sp>
      <p:sp>
        <p:nvSpPr>
          <p:cNvPr id="39" name="Chart Placeholder 38"/>
          <p:cNvSpPr>
            <a:spLocks noGrp="1"/>
          </p:cNvSpPr>
          <p:nvPr>
            <p:ph type="chart" sz="quarter" idx="24"/>
          </p:nvPr>
        </p:nvSpPr>
        <p:spPr>
          <a:xfrm>
            <a:off x="12148459" y="16154400"/>
            <a:ext cx="8621486" cy="67056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>
              <a:buNone/>
              <a:defRPr sz="28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0" name="Chart Placeholder 38"/>
          <p:cNvSpPr>
            <a:spLocks noGrp="1"/>
          </p:cNvSpPr>
          <p:nvPr>
            <p:ph type="chart" sz="quarter" idx="25"/>
          </p:nvPr>
        </p:nvSpPr>
        <p:spPr>
          <a:xfrm>
            <a:off x="12148459" y="24536400"/>
            <a:ext cx="8621486" cy="6705600"/>
          </a:xfrm>
          <a:prstGeom prst="rect">
            <a:avLst/>
          </a:prstGeom>
        </p:spPr>
        <p:txBody>
          <a:bodyPr vert="horz" lIns="78373" tIns="39187" rIns="78373" bIns="39187"/>
          <a:lstStyle>
            <a:lvl1pPr marL="0" indent="0">
              <a:buNone/>
              <a:defRPr sz="2800"/>
            </a:lvl1pPr>
          </a:lstStyle>
          <a:p>
            <a:r>
              <a:rPr lang="en-US"/>
              <a:t>Click icon to add chart</a:t>
            </a:r>
          </a:p>
        </p:txBody>
      </p:sp>
      <p:pic>
        <p:nvPicPr>
          <p:cNvPr id="3" name="Picture 2" descr="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73" y="32395887"/>
            <a:ext cx="2351314" cy="37621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493094" rtl="0" eaLnBrk="1" latinLnBrk="0" hangingPunct="1">
        <a:spcBef>
          <a:spcPct val="0"/>
        </a:spcBef>
        <a:buNone/>
        <a:defRPr sz="1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09912" indent="-1309912" algn="l" defTabSz="3493094" rtl="0" eaLnBrk="1" latinLnBrk="0" hangingPunct="1">
        <a:spcBef>
          <a:spcPct val="20000"/>
        </a:spcBef>
        <a:buFont typeface="Arial" pitchFamily="34" charset="0"/>
        <a:buChar char="•"/>
        <a:defRPr sz="12200" kern="1200">
          <a:solidFill>
            <a:schemeClr val="tx1"/>
          </a:solidFill>
          <a:latin typeface="+mn-lt"/>
          <a:ea typeface="+mn-ea"/>
          <a:cs typeface="+mn-cs"/>
        </a:defRPr>
      </a:lvl1pPr>
      <a:lvl2pPr marL="2838140" indent="-1091592" algn="l" defTabSz="3493094" rtl="0" eaLnBrk="1" latinLnBrk="0" hangingPunct="1">
        <a:spcBef>
          <a:spcPct val="20000"/>
        </a:spcBef>
        <a:buFont typeface="Arial" pitchFamily="34" charset="0"/>
        <a:buChar char="–"/>
        <a:defRPr sz="10600" kern="1200">
          <a:solidFill>
            <a:schemeClr val="tx1"/>
          </a:solidFill>
          <a:latin typeface="+mn-lt"/>
          <a:ea typeface="+mn-ea"/>
          <a:cs typeface="+mn-cs"/>
        </a:defRPr>
      </a:lvl2pPr>
      <a:lvl3pPr marL="4366370" indent="-873274" algn="l" defTabSz="3493094" rtl="0" eaLnBrk="1" latinLnBrk="0" hangingPunct="1">
        <a:spcBef>
          <a:spcPct val="20000"/>
        </a:spcBef>
        <a:buFont typeface="Arial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6112916" indent="-873274" algn="l" defTabSz="3493094" rtl="0" eaLnBrk="1" latinLnBrk="0" hangingPunct="1">
        <a:spcBef>
          <a:spcPct val="20000"/>
        </a:spcBef>
        <a:buFont typeface="Arial" pitchFamily="34" charset="0"/>
        <a:buChar char="–"/>
        <a:defRPr sz="7800" kern="1200">
          <a:solidFill>
            <a:schemeClr val="tx1"/>
          </a:solidFill>
          <a:latin typeface="+mn-lt"/>
          <a:ea typeface="+mn-ea"/>
          <a:cs typeface="+mn-cs"/>
        </a:defRPr>
      </a:lvl4pPr>
      <a:lvl5pPr marL="7859464" indent="-873274" algn="l" defTabSz="3493094" rtl="0" eaLnBrk="1" latinLnBrk="0" hangingPunct="1">
        <a:spcBef>
          <a:spcPct val="20000"/>
        </a:spcBef>
        <a:buFont typeface="Arial" pitchFamily="34" charset="0"/>
        <a:buChar char="»"/>
        <a:defRPr sz="7800" kern="1200">
          <a:solidFill>
            <a:schemeClr val="tx1"/>
          </a:solidFill>
          <a:latin typeface="+mn-lt"/>
          <a:ea typeface="+mn-ea"/>
          <a:cs typeface="+mn-cs"/>
        </a:defRPr>
      </a:lvl5pPr>
      <a:lvl6pPr marL="9606010" indent="-873274" algn="l" defTabSz="3493094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6pPr>
      <a:lvl7pPr marL="11352556" indent="-873274" algn="l" defTabSz="3493094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7pPr>
      <a:lvl8pPr marL="13099106" indent="-873274" algn="l" defTabSz="3493094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8pPr>
      <a:lvl9pPr marL="14845652" indent="-873274" algn="l" defTabSz="3493094" rtl="0" eaLnBrk="1" latinLnBrk="0" hangingPunct="1">
        <a:spcBef>
          <a:spcPct val="20000"/>
        </a:spcBef>
        <a:buFont typeface="Arial" pitchFamily="34" charset="0"/>
        <a:buChar char="•"/>
        <a:defRPr sz="7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9309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1pPr>
      <a:lvl2pPr marL="1746546" algn="l" defTabSz="349309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2pPr>
      <a:lvl3pPr marL="3493094" algn="l" defTabSz="349309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239642" algn="l" defTabSz="349309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4pPr>
      <a:lvl5pPr marL="6986190" algn="l" defTabSz="349309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5pPr>
      <a:lvl6pPr marL="8732736" algn="l" defTabSz="349309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6pPr>
      <a:lvl7pPr marL="10479284" algn="l" defTabSz="349309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7pPr>
      <a:lvl8pPr marL="12225830" algn="l" defTabSz="349309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8pPr>
      <a:lvl9pPr marL="13972380" algn="l" defTabSz="3493094" rtl="0" eaLnBrk="1" latinLnBrk="0" hangingPunct="1">
        <a:defRPr sz="6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834E675B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solidFill>
            <a:srgbClr val="1D4EA6"/>
          </a:solidFill>
          <a:ln>
            <a:solidFill>
              <a:srgbClr val="09306B"/>
            </a:solidFill>
          </a:ln>
        </p:spPr>
        <p:txBody>
          <a:bodyPr vert="horz" lIns="78373" tIns="39187" rIns="78373" bIns="39187" anchor="t"/>
          <a:lstStyle/>
          <a:p>
            <a:r>
              <a:rPr lang="en-US" sz="5400"/>
              <a:t> Design Problem Statement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522514" y="5637480"/>
            <a:ext cx="10194717" cy="4610835"/>
          </a:xfrm>
          <a:ln>
            <a:solidFill>
              <a:schemeClr val="bg1"/>
            </a:solidFill>
          </a:ln>
        </p:spPr>
        <p:txBody>
          <a:bodyPr vert="horz" lIns="78373" tIns="39187" rIns="78373" bIns="39187" anchor="t"/>
          <a:lstStyle/>
          <a:p>
            <a:r>
              <a:rPr lang="en-US" dirty="0">
                <a:latin typeface="Microsoft Sans Serif"/>
                <a:ea typeface="Microsoft Sans Serif"/>
                <a:cs typeface="Times New Roman"/>
              </a:rPr>
              <a:t>Medical students need an effective, reusable manikin to practice pulsatile arterial line insertion.  </a:t>
            </a:r>
          </a:p>
          <a:p>
            <a:endParaRPr lang="en-US" dirty="0">
              <a:latin typeface="Microsoft Sans Serif"/>
              <a:ea typeface="Microsoft Sans Serif"/>
              <a:cs typeface="Times New Roman"/>
            </a:endParaRPr>
          </a:p>
          <a:p>
            <a:r>
              <a:rPr lang="en-US" dirty="0">
                <a:latin typeface="Microsoft Sans Serif"/>
                <a:ea typeface="Microsoft Sans Serif"/>
                <a:cs typeface="Times New Roman"/>
              </a:rPr>
              <a:t>Arterial line insertion involves puncturing a catheter into the radial artery to monitor the blood pressure of inpatients. Our client was looking for a cheaper, better way to practice arterial line punctures.</a:t>
            </a:r>
            <a:endParaRPr lang="en-US" dirty="0">
              <a:latin typeface="Microsoft Sans Serif"/>
              <a:ea typeface="Microsoft Sans Serif"/>
              <a:cs typeface="+mn-lt"/>
            </a:endParaRPr>
          </a:p>
          <a:p>
            <a:endParaRPr lang="en-US" dirty="0">
              <a:latin typeface="Microsoft Sans Serif"/>
              <a:ea typeface="Microsoft Sans Serif"/>
              <a:cs typeface="Times New Roman"/>
            </a:endParaRPr>
          </a:p>
          <a:p>
            <a:r>
              <a:rPr lang="en-US" dirty="0">
                <a:latin typeface="Microsoft Sans Serif"/>
                <a:ea typeface="Microsoft Sans Serif"/>
                <a:cs typeface="Times New Roman"/>
              </a:rPr>
              <a:t>Existing ALPT devices have two critical issues which make them poor training devices: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345866" y="23633868"/>
            <a:ext cx="21276064" cy="1046455"/>
          </a:xfrm>
          <a:solidFill>
            <a:srgbClr val="1D4EA6"/>
          </a:solidFill>
          <a:ln>
            <a:solidFill>
              <a:srgbClr val="09306B"/>
            </a:solidFill>
          </a:ln>
        </p:spPr>
        <p:txBody>
          <a:bodyPr vert="horz" lIns="78373" tIns="39187" rIns="78373" bIns="39187" anchor="t"/>
          <a:lstStyle/>
          <a:p>
            <a:r>
              <a:rPr lang="en-US" sz="5400"/>
              <a:t> Design Criteria and Testing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"/>
          </p:nvPr>
        </p:nvSpPr>
        <p:spPr>
          <a:xfrm>
            <a:off x="22308584" y="22102433"/>
            <a:ext cx="10148338" cy="1087145"/>
          </a:xfrm>
          <a:solidFill>
            <a:srgbClr val="1D4EA6"/>
          </a:solidFill>
          <a:ln>
            <a:solidFill>
              <a:srgbClr val="09306B"/>
            </a:solidFill>
          </a:ln>
        </p:spPr>
        <p:txBody>
          <a:bodyPr vert="horz" lIns="78373" tIns="39187" rIns="78373" bIns="39187" anchor="t"/>
          <a:lstStyle/>
          <a:p>
            <a:r>
              <a:rPr lang="en-US" sz="5400"/>
              <a:t> Conclusion and Future Plans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22186513" y="23545800"/>
            <a:ext cx="10189028" cy="3800103"/>
          </a:xfrm>
          <a:ln>
            <a:noFill/>
          </a:ln>
        </p:spPr>
        <p:txBody>
          <a:bodyPr vert="horz" lIns="78373" tIns="39187" rIns="78373" bIns="39187" anchor="t"/>
          <a:lstStyle/>
          <a:p>
            <a:pPr marL="457200" indent="-457200">
              <a:buFont typeface="Arial,Sans-Serif"/>
              <a:buChar char="•"/>
            </a:pPr>
            <a:r>
              <a:rPr lang="en-US">
                <a:latin typeface="Microsoft Sans Serif"/>
                <a:ea typeface="Microsoft Sans Serif"/>
                <a:cs typeface="Arial"/>
              </a:rPr>
              <a:t>We were able to create a replaceable insert cover made of Dragon Skin silicon which adhered to our design criteria.</a:t>
            </a:r>
          </a:p>
          <a:p>
            <a:pPr marL="457200" indent="-457200">
              <a:buFont typeface="Arial,Sans-Serif"/>
              <a:buChar char="•"/>
            </a:pPr>
            <a:r>
              <a:rPr lang="en-US">
                <a:latin typeface="Microsoft Sans Serif"/>
                <a:ea typeface="Microsoft Sans Serif"/>
                <a:cs typeface="Arial"/>
              </a:rPr>
              <a:t>Our pump can vary the pulse and blood pressure to simulate a realistic pulse.</a:t>
            </a:r>
          </a:p>
          <a:p>
            <a:pPr marL="457200" indent="-457200">
              <a:buFont typeface="Arial,Sans-Serif"/>
              <a:buChar char="•"/>
            </a:pPr>
            <a:r>
              <a:rPr lang="en-US">
                <a:latin typeface="Microsoft Sans Serif"/>
                <a:ea typeface="Microsoft Sans Serif"/>
                <a:cs typeface="Arial"/>
              </a:rPr>
              <a:t>Our product can be easily set up and used by an individual.</a:t>
            </a:r>
          </a:p>
          <a:p>
            <a:pPr marL="457200" indent="-457200">
              <a:buFont typeface="Arial,Sans-Serif"/>
              <a:buChar char="•"/>
            </a:pPr>
            <a:r>
              <a:rPr lang="en-US">
                <a:latin typeface="Microsoft Sans Serif"/>
                <a:ea typeface="Microsoft Sans Serif"/>
                <a:cs typeface="Arial"/>
              </a:rPr>
              <a:t>In the future, we would like to wirelessly control the device.</a:t>
            </a:r>
          </a:p>
          <a:p>
            <a:pPr marL="457200" indent="-457200">
              <a:buFont typeface="Arial,Sans-Serif"/>
              <a:buChar char="•"/>
            </a:pPr>
            <a:r>
              <a:rPr lang="en-US">
                <a:latin typeface="Microsoft Sans Serif"/>
                <a:ea typeface="Microsoft Sans Serif"/>
                <a:cs typeface="Arial"/>
              </a:rPr>
              <a:t>We are currently and will continue to test our design with professionals</a:t>
            </a:r>
          </a:p>
        </p:txBody>
      </p:sp>
      <p:sp>
        <p:nvSpPr>
          <p:cNvPr id="37" name="Text Placeholder 23"/>
          <p:cNvSpPr>
            <a:spLocks noGrp="1"/>
          </p:cNvSpPr>
          <p:nvPr>
            <p:ph type="body" sz="quarter" idx="14"/>
          </p:nvPr>
        </p:nvSpPr>
        <p:spPr>
          <a:xfrm>
            <a:off x="22206858" y="27764678"/>
            <a:ext cx="10189028" cy="1066800"/>
          </a:xfrm>
          <a:solidFill>
            <a:srgbClr val="1D4EA6"/>
          </a:solidFill>
          <a:ln>
            <a:solidFill>
              <a:srgbClr val="09306B"/>
            </a:solidFill>
          </a:ln>
        </p:spPr>
        <p:txBody>
          <a:bodyPr vert="horz" lIns="78373" tIns="39187" rIns="78373" bIns="39187" anchor="t"/>
          <a:lstStyle/>
          <a:p>
            <a:r>
              <a:rPr lang="en-US" sz="5400"/>
              <a:t> References</a:t>
            </a:r>
          </a:p>
        </p:txBody>
      </p:sp>
      <p:sp>
        <p:nvSpPr>
          <p:cNvPr id="38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22206858" y="29253167"/>
            <a:ext cx="10189028" cy="2628385"/>
          </a:xfrm>
          <a:ln>
            <a:noFill/>
          </a:ln>
        </p:spPr>
        <p:txBody>
          <a:bodyPr vert="horz" lIns="78373" tIns="39187" rIns="78373" bIns="39187" anchor="t"/>
          <a:lstStyle/>
          <a:p>
            <a:r>
              <a:rPr lang="en-US" dirty="0">
                <a:latin typeface="Microsoft Sans Serif"/>
                <a:ea typeface="Microsoft Sans Serif"/>
                <a:cs typeface="Arial"/>
              </a:rPr>
              <a:t>Will Inigo, Teaching Assistant</a:t>
            </a:r>
          </a:p>
          <a:p>
            <a:r>
              <a:rPr lang="en-US" dirty="0">
                <a:latin typeface="Microsoft Sans Serif"/>
                <a:ea typeface="Microsoft Sans Serif"/>
                <a:cs typeface="Arial"/>
              </a:rPr>
              <a:t>Dr. Ben Cooke, Professor</a:t>
            </a:r>
          </a:p>
          <a:p>
            <a:r>
              <a:rPr lang="en-US" dirty="0">
                <a:latin typeface="Microsoft Sans Serif"/>
                <a:ea typeface="Microsoft Sans Serif"/>
                <a:cs typeface="Arial"/>
              </a:rPr>
              <a:t>Dr. Michael Rizk, Professor</a:t>
            </a:r>
          </a:p>
          <a:p>
            <a:r>
              <a:rPr lang="en-US" dirty="0">
                <a:latin typeface="Microsoft Sans Serif"/>
                <a:ea typeface="Microsoft Sans Serif"/>
                <a:cs typeface="Arial"/>
              </a:rPr>
              <a:t>Chris Bingham, Technical Mentor</a:t>
            </a:r>
          </a:p>
          <a:p>
            <a:r>
              <a:rPr lang="en-US" dirty="0">
                <a:latin typeface="Microsoft Sans Serif"/>
                <a:ea typeface="Microsoft Sans Serif"/>
                <a:cs typeface="Arial"/>
              </a:rPr>
              <a:t>Carlos Falcon, Client</a:t>
            </a:r>
          </a:p>
          <a:p>
            <a:r>
              <a:rPr lang="en-US" dirty="0">
                <a:latin typeface="Microsoft Sans Serif"/>
                <a:ea typeface="Microsoft Sans Serif"/>
                <a:cs typeface="Arial"/>
              </a:rPr>
              <a:t>Katie Spencer, Writing Consultant</a:t>
            </a:r>
          </a:p>
          <a:p>
            <a:endParaRPr lang="en-US" dirty="0">
              <a:latin typeface="Microsoft Sans Serif"/>
              <a:ea typeface="Microsoft Sans Serif"/>
              <a:cs typeface="Arial"/>
            </a:endParaRPr>
          </a:p>
        </p:txBody>
      </p:sp>
      <p:sp>
        <p:nvSpPr>
          <p:cNvPr id="29" name="Title 18">
            <a:extLst>
              <a:ext uri="{FF2B5EF4-FFF2-40B4-BE49-F238E27FC236}">
                <a16:creationId xmlns:a16="http://schemas.microsoft.com/office/drawing/2014/main" id="{230998AB-C2F2-0259-A51F-EF6D8935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2215" y="609600"/>
            <a:ext cx="20667785" cy="3108960"/>
          </a:xfrm>
          <a:solidFill>
            <a:srgbClr val="0C539B"/>
          </a:solidFill>
          <a:ln>
            <a:solidFill>
              <a:srgbClr val="09306B"/>
            </a:solidFill>
          </a:ln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6000" dirty="0"/>
              <a:t>CT and PET Scan Simulator, with Phantom Generation From Images of Sliced Brain</a:t>
            </a:r>
            <a:br>
              <a:rPr lang="en-US" sz="6000" dirty="0"/>
            </a:br>
            <a:r>
              <a:rPr lang="en-US" sz="4000" dirty="0"/>
              <a:t>Nicholas Trigger, James Bradley</a:t>
            </a:r>
            <a:br>
              <a:rPr lang="en-US" sz="4000" dirty="0"/>
            </a:br>
            <a:r>
              <a:rPr lang="en-US" sz="4000" dirty="0"/>
              <a:t>BME 303: Modern Diagnostic &amp; Imaging Systems</a:t>
            </a:r>
            <a:endParaRPr lang="en-US" dirty="0"/>
          </a:p>
        </p:txBody>
      </p:sp>
      <p:sp>
        <p:nvSpPr>
          <p:cNvPr id="40" name="Text Placeholder 19">
            <a:extLst>
              <a:ext uri="{FF2B5EF4-FFF2-40B4-BE49-F238E27FC236}">
                <a16:creationId xmlns:a16="http://schemas.microsoft.com/office/drawing/2014/main" id="{734F04FD-61B0-A107-9E93-E5BD10175548}"/>
              </a:ext>
            </a:extLst>
          </p:cNvPr>
          <p:cNvSpPr txBox="1">
            <a:spLocks/>
          </p:cNvSpPr>
          <p:nvPr/>
        </p:nvSpPr>
        <p:spPr>
          <a:xfrm>
            <a:off x="11371802" y="4271912"/>
            <a:ext cx="21056587" cy="1118980"/>
          </a:xfrm>
          <a:prstGeom prst="rect">
            <a:avLst/>
          </a:prstGeom>
          <a:solidFill>
            <a:srgbClr val="1D4EA6"/>
          </a:solidFill>
          <a:ln>
            <a:solidFill>
              <a:srgbClr val="09306B"/>
            </a:solidFill>
          </a:ln>
        </p:spPr>
        <p:txBody>
          <a:bodyPr vert="horz" lIns="78373" tIns="39187" rIns="78373" bIns="39187" anchor="t"/>
          <a:lstStyle>
            <a:lvl1pPr marL="0" indent="0" algn="l" defTabSz="3493094" rtl="0" eaLnBrk="1" latinLnBrk="0" hangingPunct="1">
              <a:spcBef>
                <a:spcPct val="20000"/>
              </a:spcBef>
              <a:buFont typeface="Arial" pitchFamily="34" charset="0"/>
              <a:buNone/>
              <a:defRPr sz="4200" b="1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2838140" indent="-1091592" algn="l" defTabSz="349309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66370" indent="-873274" algn="l" defTabSz="34930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2916" indent="-873274" algn="l" defTabSz="349309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59464" indent="-873274" algn="l" defTabSz="349309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6010" indent="-873274" algn="l" defTabSz="34930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352556" indent="-873274" algn="l" defTabSz="34930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099106" indent="-873274" algn="l" defTabSz="34930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845652" indent="-873274" algn="l" defTabSz="34930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>
                <a:ea typeface="Microsoft Sans Serif"/>
              </a:rPr>
              <a:t> Final Design Solution</a:t>
            </a:r>
          </a:p>
        </p:txBody>
      </p:sp>
      <p:sp>
        <p:nvSpPr>
          <p:cNvPr id="786" name="TextBox 785">
            <a:extLst>
              <a:ext uri="{FF2B5EF4-FFF2-40B4-BE49-F238E27FC236}">
                <a16:creationId xmlns:a16="http://schemas.microsoft.com/office/drawing/2014/main" id="{F33DBEFD-D079-E35F-6227-F7D7F12FCEFF}"/>
              </a:ext>
            </a:extLst>
          </p:cNvPr>
          <p:cNvSpPr txBox="1"/>
          <p:nvPr/>
        </p:nvSpPr>
        <p:spPr>
          <a:xfrm>
            <a:off x="22333533" y="15773400"/>
            <a:ext cx="4946067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Microsoft Sans Serif"/>
                <a:ea typeface="Microsoft Sans Serif"/>
                <a:cs typeface="Times New Roman"/>
              </a:rPr>
              <a:t>Fig. 4 – Dragon Skin silicon wraps in different skin tones</a:t>
            </a:r>
          </a:p>
        </p:txBody>
      </p:sp>
      <p:sp>
        <p:nvSpPr>
          <p:cNvPr id="787" name="TextBox 786">
            <a:extLst>
              <a:ext uri="{FF2B5EF4-FFF2-40B4-BE49-F238E27FC236}">
                <a16:creationId xmlns:a16="http://schemas.microsoft.com/office/drawing/2014/main" id="{80E40F0E-CD28-324C-931E-8F75FE399747}"/>
              </a:ext>
            </a:extLst>
          </p:cNvPr>
          <p:cNvSpPr txBox="1"/>
          <p:nvPr/>
        </p:nvSpPr>
        <p:spPr>
          <a:xfrm>
            <a:off x="27851488" y="15773400"/>
            <a:ext cx="437084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Microsoft Sans Serif"/>
                <a:ea typeface="Microsoft Sans Serif"/>
                <a:cs typeface="Times New Roman"/>
              </a:rPr>
              <a:t>Fig. 5 – Inside of final arm</a:t>
            </a:r>
          </a:p>
        </p:txBody>
      </p:sp>
      <p:pic>
        <p:nvPicPr>
          <p:cNvPr id="1202" name="Picture 1202" descr="A picture containing indoor&#10;&#10;Description automatically generated">
            <a:extLst>
              <a:ext uri="{FF2B5EF4-FFF2-40B4-BE49-F238E27FC236}">
                <a16:creationId xmlns:a16="http://schemas.microsoft.com/office/drawing/2014/main" id="{55725007-E116-6DF7-282C-32AFF9F9B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2948" y="9906000"/>
            <a:ext cx="4340358" cy="56558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19" name="Picture 1419" descr="A picture containing text, stationary, envelope, case&#10;&#10;Description automatically generated">
            <a:extLst>
              <a:ext uri="{FF2B5EF4-FFF2-40B4-BE49-F238E27FC236}">
                <a16:creationId xmlns:a16="http://schemas.microsoft.com/office/drawing/2014/main" id="{DD17BE2B-9840-B59A-4140-DC414C847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3207" y="9906681"/>
            <a:ext cx="4533568" cy="56464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 Placeholder 21">
            <a:extLst>
              <a:ext uri="{FF2B5EF4-FFF2-40B4-BE49-F238E27FC236}">
                <a16:creationId xmlns:a16="http://schemas.microsoft.com/office/drawing/2014/main" id="{9161F45B-2013-8CEC-A68D-76337A83DED9}"/>
              </a:ext>
            </a:extLst>
          </p:cNvPr>
          <p:cNvSpPr txBox="1">
            <a:spLocks/>
          </p:cNvSpPr>
          <p:nvPr/>
        </p:nvSpPr>
        <p:spPr>
          <a:xfrm>
            <a:off x="22249196" y="17145000"/>
            <a:ext cx="10189028" cy="878397"/>
          </a:xfrm>
          <a:prstGeom prst="rect">
            <a:avLst/>
          </a:prstGeom>
          <a:solidFill>
            <a:srgbClr val="1D4EA6"/>
          </a:solidFill>
          <a:ln>
            <a:solidFill>
              <a:srgbClr val="09306B"/>
            </a:solidFill>
          </a:ln>
        </p:spPr>
        <p:txBody>
          <a:bodyPr vert="horz" lIns="78373" tIns="39187" rIns="78373" bIns="39187" anchor="t"/>
          <a:lstStyle>
            <a:lvl1pPr marL="0" indent="0" algn="l" defTabSz="3493094" rtl="0" eaLnBrk="1" latinLnBrk="0" hangingPunct="1">
              <a:spcBef>
                <a:spcPct val="20000"/>
              </a:spcBef>
              <a:buFont typeface="Arial" pitchFamily="34" charset="0"/>
              <a:buNone/>
              <a:defRPr sz="4200" b="1" kern="1200" baseline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2838140" indent="-1091592" algn="l" defTabSz="349309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66370" indent="-873274" algn="l" defTabSz="34930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2916" indent="-873274" algn="l" defTabSz="349309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59464" indent="-873274" algn="l" defTabSz="349309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6010" indent="-873274" algn="l" defTabSz="34930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352556" indent="-873274" algn="l" defTabSz="34930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099106" indent="-873274" algn="l" defTabSz="34930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845652" indent="-873274" algn="l" defTabSz="34930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Key Learnings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0F05676E-EF47-8471-B6E7-1893F47B76DE}"/>
              </a:ext>
            </a:extLst>
          </p:cNvPr>
          <p:cNvSpPr txBox="1">
            <a:spLocks/>
          </p:cNvSpPr>
          <p:nvPr/>
        </p:nvSpPr>
        <p:spPr>
          <a:xfrm>
            <a:off x="22267894" y="18361618"/>
            <a:ext cx="10189028" cy="3128982"/>
          </a:xfrm>
          <a:prstGeom prst="rect">
            <a:avLst/>
          </a:prstGeom>
          <a:ln>
            <a:noFill/>
          </a:ln>
        </p:spPr>
        <p:txBody>
          <a:bodyPr vert="horz" lIns="78373" tIns="39187" rIns="78373" bIns="39187" anchor="t"/>
          <a:lstStyle>
            <a:lvl1pPr marL="0" marR="0" indent="0" algn="l" defTabSz="349309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8140" indent="-1091592" algn="l" defTabSz="349309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66370" indent="-873274" algn="l" defTabSz="34930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12916" indent="-873274" algn="l" defTabSz="349309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859464" indent="-873274" algn="l" defTabSz="349309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606010" indent="-873274" algn="l" defTabSz="34930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352556" indent="-873274" algn="l" defTabSz="34930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099106" indent="-873274" algn="l" defTabSz="34930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845652" indent="-873274" algn="l" defTabSz="34930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,Sans-Serif"/>
              <a:buChar char="•"/>
            </a:pPr>
            <a:r>
              <a:rPr lang="en-US">
                <a:latin typeface="Microsoft Sans Serif"/>
                <a:ea typeface="Microsoft Sans Serif"/>
                <a:cs typeface="Arial"/>
              </a:rPr>
              <a:t>Planning is key; delegate work, so multiple people can work on different tasks concurrently.</a:t>
            </a:r>
          </a:p>
          <a:p>
            <a:pPr marL="457200" indent="-457200">
              <a:buFont typeface="Arial,Sans-Serif"/>
              <a:buChar char="•"/>
            </a:pPr>
            <a:r>
              <a:rPr lang="en-US">
                <a:latin typeface="Microsoft Sans Serif"/>
                <a:ea typeface="Microsoft Sans Serif"/>
                <a:cs typeface="Arial"/>
              </a:rPr>
              <a:t>Super glue is not an adhesive to silicone.</a:t>
            </a:r>
          </a:p>
          <a:p>
            <a:pPr marL="457200" indent="-457200">
              <a:buFont typeface="Arial,Sans-Serif"/>
              <a:buChar char="•"/>
            </a:pPr>
            <a:r>
              <a:rPr lang="en-US">
                <a:latin typeface="Microsoft Sans Serif"/>
                <a:ea typeface="Microsoft Sans Serif"/>
                <a:cs typeface="Arial"/>
              </a:rPr>
              <a:t>Creating and coding a circuit can be very difficult – this task can be made easier through careful planning.</a:t>
            </a:r>
          </a:p>
          <a:p>
            <a:pPr marL="457200" indent="-457200">
              <a:buFont typeface="Arial,Sans-Serif"/>
              <a:buChar char="•"/>
            </a:pPr>
            <a:r>
              <a:rPr lang="en-US">
                <a:latin typeface="Microsoft Sans Serif"/>
                <a:ea typeface="Microsoft Sans Serif"/>
                <a:cs typeface="Arial"/>
              </a:rPr>
              <a:t>Use mold release spray to ensure proper separation of mold and cast.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9EBC5E-CEA9-3FDF-5A21-EB55A0BF78D0}"/>
              </a:ext>
            </a:extLst>
          </p:cNvPr>
          <p:cNvSpPr txBox="1"/>
          <p:nvPr/>
        </p:nvSpPr>
        <p:spPr>
          <a:xfrm>
            <a:off x="22267894" y="6656046"/>
            <a:ext cx="857509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>
                <a:latin typeface="+mj-lt"/>
              </a:rPr>
              <a:t>Fig 3 (left) components: </a:t>
            </a:r>
          </a:p>
          <a:p>
            <a:endParaRPr lang="en-US" sz="2800">
              <a:latin typeface="+mj-lt"/>
            </a:endParaRPr>
          </a:p>
          <a:p>
            <a:r>
              <a:rPr lang="en-US" sz="2800">
                <a:latin typeface="+mj-lt"/>
              </a:rPr>
              <a:t>          A – Artificial arm with cutout from </a:t>
            </a:r>
            <a:r>
              <a:rPr lang="en-US" sz="2800" err="1">
                <a:latin typeface="+mj-lt"/>
              </a:rPr>
              <a:t>SimLab</a:t>
            </a:r>
            <a:endParaRPr lang="en-US" sz="2800">
              <a:latin typeface="+mj-lt"/>
            </a:endParaRPr>
          </a:p>
          <a:p>
            <a:r>
              <a:rPr lang="en-US" sz="2800">
                <a:latin typeface="+mj-lt"/>
              </a:rPr>
              <a:t>          B – Dragon Skin wrap</a:t>
            </a:r>
          </a:p>
          <a:p>
            <a:r>
              <a:rPr lang="en-US" sz="2800">
                <a:latin typeface="+mj-lt"/>
              </a:rPr>
              <a:t>          C – Medical tubing</a:t>
            </a:r>
          </a:p>
          <a:p>
            <a:r>
              <a:rPr lang="en-US" sz="2800">
                <a:latin typeface="+mj-lt"/>
              </a:rPr>
              <a:t>          D – Pump, electronics, and reservoir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399832-DB2F-FABD-6F07-8308D8A3EA6C}"/>
              </a:ext>
            </a:extLst>
          </p:cNvPr>
          <p:cNvSpPr txBox="1"/>
          <p:nvPr/>
        </p:nvSpPr>
        <p:spPr>
          <a:xfrm>
            <a:off x="22250400" y="5880414"/>
            <a:ext cx="6784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Final ALPT Prototype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0B99986-AE71-920A-8C33-2AE0C2EED4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27" y="214921"/>
            <a:ext cx="4956001" cy="389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535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GR190_Template" id="{6BE3CC6D-877C-374A-AAA8-89BA84611E57}" vid="{17EEB6D7-DEFB-E74F-BA8A-B68A49A48FC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2fd9ec7-63c3-4770-9954-aefaf95a69a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C4B01F77995E4B84E7C57A22BE04D3" ma:contentTypeVersion="16" ma:contentTypeDescription="Create a new document." ma:contentTypeScope="" ma:versionID="ba4d254f7a822214fcb471cca19cf273">
  <xsd:schema xmlns:xsd="http://www.w3.org/2001/XMLSchema" xmlns:xs="http://www.w3.org/2001/XMLSchema" xmlns:p="http://schemas.microsoft.com/office/2006/metadata/properties" xmlns:ns3="12fd9ec7-63c3-4770-9954-aefaf95a69a0" xmlns:ns4="5841a0b9-3c5c-4bbb-8464-48f47aa4f770" targetNamespace="http://schemas.microsoft.com/office/2006/metadata/properties" ma:root="true" ma:fieldsID="cacb9dcd0caa601817547a6ab057b537" ns3:_="" ns4:_="">
    <xsd:import namespace="12fd9ec7-63c3-4770-9954-aefaf95a69a0"/>
    <xsd:import namespace="5841a0b9-3c5c-4bbb-8464-48f47aa4f77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fd9ec7-63c3-4770-9954-aefaf95a69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41a0b9-3c5c-4bbb-8464-48f47aa4f77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8A6061-68BF-43B1-8A8B-4C720D2F0558}">
  <ds:schemaRefs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5841a0b9-3c5c-4bbb-8464-48f47aa4f770"/>
    <ds:schemaRef ds:uri="http://schemas.openxmlformats.org/package/2006/metadata/core-properties"/>
    <ds:schemaRef ds:uri="12fd9ec7-63c3-4770-9954-aefaf95a69a0"/>
  </ds:schemaRefs>
</ds:datastoreItem>
</file>

<file path=customXml/itemProps2.xml><?xml version="1.0" encoding="utf-8"?>
<ds:datastoreItem xmlns:ds="http://schemas.openxmlformats.org/officeDocument/2006/customXml" ds:itemID="{13C4EDC2-DF40-40A5-84C4-A59106D375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148E0F-C6D3-4EA4-A9C5-EDA02543DC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fd9ec7-63c3-4770-9954-aefaf95a69a0"/>
    <ds:schemaRef ds:uri="5841a0b9-3c5c-4bbb-8464-48f47aa4f7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EGR190_Template</Template>
  <TotalTime>69</TotalTime>
  <Words>340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Arial,Sans-Serif</vt:lpstr>
      <vt:lpstr>Calibri</vt:lpstr>
      <vt:lpstr>Microsoft Sans Serif</vt:lpstr>
      <vt:lpstr>Office Theme</vt:lpstr>
      <vt:lpstr>CT and PET Scan Simulator, with Phantom Generation From Images of Sliced Brain Nicholas Trigger, James Bradley BME 303: Modern Diagnostic &amp; Imaging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Trigger;James Bradley</dc:creator>
  <cp:lastModifiedBy>Nicholas Trigger</cp:lastModifiedBy>
  <cp:revision>18</cp:revision>
  <dcterms:created xsi:type="dcterms:W3CDTF">2018-11-19T15:39:09Z</dcterms:created>
  <dcterms:modified xsi:type="dcterms:W3CDTF">2025-04-22T04:20:15Z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0x010100D3C4B01F77995E4B84E7C57A22BE04D3</vt:lpwstr>
  </property>
</Properties>
</file>