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jalla One"/>
      <p:regular r:id="rId26"/>
    </p:embeddedFont>
    <p:embeddedFont>
      <p:font typeface="Barlow Semi Condensed Medium"/>
      <p:regular r:id="rId27"/>
      <p:bold r:id="rId28"/>
      <p:italic r:id="rId29"/>
      <p:boldItalic r:id="rId30"/>
    </p:embeddedFont>
    <p:embeddedFont>
      <p:font typeface="Barlow Semi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jallaOn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regular.fntdata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arlowSemiCondense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9d516d008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9d516d008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29d516d0087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29d516d008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29d516d008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29d516d008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29d516d008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29d516d008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29d516d00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29d516d00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29d516d008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29d516d008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29d516d0087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29d516d0087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29d516d00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29d516d00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29d516d008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29d516d008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29d516d008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29d516d008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29d516d008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29d516d008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29d516d008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29d516d008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9d516d008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9d516d008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6" name="Google Shape;16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77301" cy="2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33"/>
          <p:cNvSpPr txBox="1"/>
          <p:nvPr>
            <p:ph type="ctrTitle"/>
          </p:nvPr>
        </p:nvSpPr>
        <p:spPr>
          <a:xfrm>
            <a:off x="2123925" y="1427650"/>
            <a:ext cx="5999400" cy="28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Segmentation for Promotional Campaign Strategy</a:t>
            </a:r>
            <a:endParaRPr b="1" i="1" sz="26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2"/>
          <p:cNvSpPr txBox="1"/>
          <p:nvPr>
            <p:ph idx="4294967295" type="title"/>
          </p:nvPr>
        </p:nvSpPr>
        <p:spPr>
          <a:xfrm>
            <a:off x="0" y="309525"/>
            <a:ext cx="49443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Number of Clusters</a:t>
            </a:r>
            <a:endParaRPr/>
          </a:p>
        </p:txBody>
      </p:sp>
      <p:pic>
        <p:nvPicPr>
          <p:cNvPr id="1747" name="Google Shape;17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225" y="3111838"/>
            <a:ext cx="1040424" cy="10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Google Shape;1748;p42"/>
          <p:cNvSpPr txBox="1"/>
          <p:nvPr/>
        </p:nvSpPr>
        <p:spPr>
          <a:xfrm>
            <a:off x="0" y="1599275"/>
            <a:ext cx="55470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Any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choice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between 2-6 clusters is acceptable.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9" name="Google Shape;17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750" y="2255100"/>
            <a:ext cx="2771250" cy="288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0" name="Google Shape;1750;p42"/>
          <p:cNvCxnSpPr/>
          <p:nvPr/>
        </p:nvCxnSpPr>
        <p:spPr>
          <a:xfrm flipH="1" rot="10800000">
            <a:off x="6980150" y="3428975"/>
            <a:ext cx="13500" cy="1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1" name="Google Shape;175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5075" y="3283450"/>
            <a:ext cx="937675" cy="6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42"/>
          <p:cNvSpPr txBox="1"/>
          <p:nvPr/>
        </p:nvSpPr>
        <p:spPr>
          <a:xfrm>
            <a:off x="0" y="3348250"/>
            <a:ext cx="4944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More than 7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clusters creates imbalances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that we do not want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3" name="Google Shape;175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175" y="1281150"/>
            <a:ext cx="1196576" cy="9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43"/>
          <p:cNvSpPr txBox="1"/>
          <p:nvPr>
            <p:ph idx="4294967295" type="title"/>
          </p:nvPr>
        </p:nvSpPr>
        <p:spPr>
          <a:xfrm>
            <a:off x="0" y="390950"/>
            <a:ext cx="49443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</a:t>
            </a:r>
            <a:r>
              <a:rPr lang="en"/>
              <a:t> Customer</a:t>
            </a:r>
            <a:r>
              <a:rPr lang="en"/>
              <a:t> Clusters</a:t>
            </a:r>
            <a:endParaRPr/>
          </a:p>
        </p:txBody>
      </p:sp>
      <p:sp>
        <p:nvSpPr>
          <p:cNvPr id="1759" name="Google Shape;1759;p43"/>
          <p:cNvSpPr txBox="1"/>
          <p:nvPr/>
        </p:nvSpPr>
        <p:spPr>
          <a:xfrm>
            <a:off x="380000" y="1585700"/>
            <a:ext cx="5547000" cy="3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algorithm splits customers into different clusters based on their income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Customers with Higher income spent more but buy similar amounts of products.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means that they tend to make more expensive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purchases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Customers with Higher income buy less products on discounts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25" y="0"/>
            <a:ext cx="6667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9" name="Google Shape;17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950" y="-1700"/>
            <a:ext cx="4805976" cy="25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0" name="Google Shape;17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25" y="-1700"/>
            <a:ext cx="4480974" cy="257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025" y="2563775"/>
            <a:ext cx="4480974" cy="25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563775"/>
            <a:ext cx="4663026" cy="257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7" name="Google Shape;17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273" y="956225"/>
            <a:ext cx="5072651" cy="405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8" name="Google Shape;1778;p46"/>
          <p:cNvSpPr txBox="1"/>
          <p:nvPr/>
        </p:nvSpPr>
        <p:spPr>
          <a:xfrm>
            <a:off x="1732350" y="113350"/>
            <a:ext cx="5679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Customers with Higher income spent more but make similar amount of purchases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47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47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47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6" name="Google Shape;17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25" y="895525"/>
            <a:ext cx="6317424" cy="37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7" name="Google Shape;1787;p47"/>
          <p:cNvSpPr txBox="1"/>
          <p:nvPr/>
        </p:nvSpPr>
        <p:spPr>
          <a:xfrm>
            <a:off x="748400" y="154075"/>
            <a:ext cx="5679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9F9FA"/>
                </a:highlight>
                <a:latin typeface="Roboto"/>
                <a:ea typeface="Roboto"/>
                <a:cs typeface="Roboto"/>
                <a:sym typeface="Roboto"/>
              </a:rPr>
              <a:t>Customers with higher income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do not take into consideration discounts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8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48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48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48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48"/>
          <p:cNvSpPr txBox="1"/>
          <p:nvPr>
            <p:ph idx="4294967295" type="title"/>
          </p:nvPr>
        </p:nvSpPr>
        <p:spPr>
          <a:xfrm>
            <a:off x="-447800" y="512788"/>
            <a:ext cx="49443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1797" name="Google Shape;1797;p48"/>
          <p:cNvSpPr txBox="1"/>
          <p:nvPr/>
        </p:nvSpPr>
        <p:spPr>
          <a:xfrm>
            <a:off x="352875" y="1430413"/>
            <a:ext cx="5547000" cy="3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number of clusters should be decided according to the number of different promotional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campaigns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the store is willing to run, and they should not exceed 6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 lessen the impact of customer income in the clustering process we will need more data on the purchasing behavior of each customer (e.g. type of products bought, purchasing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frequency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49"/>
          <p:cNvSpPr txBox="1"/>
          <p:nvPr>
            <p:ph type="title"/>
          </p:nvPr>
        </p:nvSpPr>
        <p:spPr>
          <a:xfrm>
            <a:off x="2971088" y="147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</a:t>
            </a:r>
            <a:endParaRPr sz="4700"/>
          </a:p>
        </p:txBody>
      </p:sp>
      <p:sp>
        <p:nvSpPr>
          <p:cNvPr id="1803" name="Google Shape;1803;p49"/>
          <p:cNvSpPr txBox="1"/>
          <p:nvPr>
            <p:ph idx="1" type="subTitle"/>
          </p:nvPr>
        </p:nvSpPr>
        <p:spPr>
          <a:xfrm>
            <a:off x="2972513" y="223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Nikolaos Tsakalas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Athanasios Alexandrakis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4"/>
          <p:cNvSpPr txBox="1"/>
          <p:nvPr>
            <p:ph idx="4294967295" type="title"/>
          </p:nvPr>
        </p:nvSpPr>
        <p:spPr>
          <a:xfrm>
            <a:off x="999375" y="901874"/>
            <a:ext cx="51801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/>
              <a:t>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/>
              <a:t>MODEL -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35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800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Dropped columns</a:t>
            </a:r>
            <a:r>
              <a:rPr lang="en" sz="180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that had the same information across the board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800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Dropped Nan values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Got rid of irregular registrations in the Marital Status column 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Dropped outliers found in the Income column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Processed categorical values in order to make them usable in the model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Semi Condensed"/>
              <a:buChar char="●"/>
            </a:pPr>
            <a:r>
              <a:rPr lang="en" sz="18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Processed registrations that contained dates to make them usable in the model</a:t>
            </a:r>
            <a:endParaRPr sz="18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98" name="Google Shape;1698;p35"/>
          <p:cNvSpPr txBox="1"/>
          <p:nvPr>
            <p:ph idx="4294967295" type="title"/>
          </p:nvPr>
        </p:nvSpPr>
        <p:spPr>
          <a:xfrm>
            <a:off x="2383613" y="8476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6"/>
          <p:cNvSpPr txBox="1"/>
          <p:nvPr>
            <p:ph idx="4294967295" type="title"/>
          </p:nvPr>
        </p:nvSpPr>
        <p:spPr>
          <a:xfrm>
            <a:off x="382600" y="1400160"/>
            <a:ext cx="41397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 sz="3100"/>
              <a:t>xploratory Data Analysis 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Insights</a:t>
            </a:r>
            <a:endParaRPr sz="3100"/>
          </a:p>
        </p:txBody>
      </p:sp>
      <p:sp>
        <p:nvSpPr>
          <p:cNvPr id="1704" name="Google Shape;1704;p36"/>
          <p:cNvSpPr txBox="1"/>
          <p:nvPr>
            <p:ph idx="1" type="body"/>
          </p:nvPr>
        </p:nvSpPr>
        <p:spPr>
          <a:xfrm>
            <a:off x="206175" y="2920138"/>
            <a:ext cx="80964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</a:t>
            </a:r>
            <a:r>
              <a:rPr lang="en" sz="1900"/>
              <a:t>Amount of money spent on different product categories is highly </a:t>
            </a:r>
            <a:r>
              <a:rPr lang="en" sz="1900"/>
              <a:t>correlated</a:t>
            </a:r>
            <a:r>
              <a:rPr lang="en" sz="1900"/>
              <a:t> to the annual Income of the customer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7"/>
          <p:cNvSpPr txBox="1"/>
          <p:nvPr>
            <p:ph type="title"/>
          </p:nvPr>
        </p:nvSpPr>
        <p:spPr>
          <a:xfrm>
            <a:off x="-565969" y="67875"/>
            <a:ext cx="6216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Heatmap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0" name="Google Shape;17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8400"/>
            <a:ext cx="7660602" cy="43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38"/>
          <p:cNvSpPr txBox="1"/>
          <p:nvPr>
            <p:ph idx="4294967295" type="title"/>
          </p:nvPr>
        </p:nvSpPr>
        <p:spPr>
          <a:xfrm>
            <a:off x="0" y="352850"/>
            <a:ext cx="399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using K-means</a:t>
            </a:r>
            <a:endParaRPr/>
          </a:p>
        </p:txBody>
      </p:sp>
      <p:sp>
        <p:nvSpPr>
          <p:cNvPr id="1716" name="Google Shape;1716;p38"/>
          <p:cNvSpPr txBox="1"/>
          <p:nvPr/>
        </p:nvSpPr>
        <p:spPr>
          <a:xfrm>
            <a:off x="260250" y="1037300"/>
            <a:ext cx="77679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Silhouette score: a metric used to measure how well-defined the clusters are.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High silhouette score = Good                        Low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silhouette score = Bad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38"/>
          <p:cNvSpPr txBox="1"/>
          <p:nvPr>
            <p:ph idx="4294967295" type="title"/>
          </p:nvPr>
        </p:nvSpPr>
        <p:spPr>
          <a:xfrm>
            <a:off x="0" y="2768650"/>
            <a:ext cx="3421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</a:t>
            </a:r>
            <a:r>
              <a:rPr lang="en"/>
              <a:t>Clustering Paths</a:t>
            </a:r>
            <a:endParaRPr/>
          </a:p>
        </p:txBody>
      </p:sp>
      <p:sp>
        <p:nvSpPr>
          <p:cNvPr id="1718" name="Google Shape;1718;p38"/>
          <p:cNvSpPr txBox="1"/>
          <p:nvPr/>
        </p:nvSpPr>
        <p:spPr>
          <a:xfrm>
            <a:off x="260250" y="3435200"/>
            <a:ext cx="77679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After Scaling our data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Without Scaling our data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3" name="Google Shape;17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8875"/>
            <a:ext cx="4552924" cy="36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Google Shape;1724;p39"/>
          <p:cNvSpPr txBox="1"/>
          <p:nvPr/>
        </p:nvSpPr>
        <p:spPr>
          <a:xfrm>
            <a:off x="165000" y="714725"/>
            <a:ext cx="8814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Clusters = 3                                                         Clusters = 4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Silhouette score : 0.014  (low)                         </a:t>
            </a:r>
            <a:r>
              <a:rPr lang="en" sz="18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Silhouette score : 0.02 (low)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5" name="Google Shape;17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25" y="1468875"/>
            <a:ext cx="4453775" cy="36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39"/>
          <p:cNvSpPr txBox="1"/>
          <p:nvPr>
            <p:ph idx="4294967295" type="title"/>
          </p:nvPr>
        </p:nvSpPr>
        <p:spPr>
          <a:xfrm>
            <a:off x="4" y="135725"/>
            <a:ext cx="53922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Clustering</a:t>
            </a:r>
            <a:r>
              <a:rPr lang="en"/>
              <a:t> on Scaled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40"/>
          <p:cNvSpPr txBox="1"/>
          <p:nvPr>
            <p:ph idx="4294967295" type="title"/>
          </p:nvPr>
        </p:nvSpPr>
        <p:spPr>
          <a:xfrm>
            <a:off x="244300" y="2112600"/>
            <a:ext cx="53379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on Scaled data does not create </a:t>
            </a:r>
            <a:r>
              <a:rPr lang="en"/>
              <a:t>meaningful</a:t>
            </a:r>
            <a:r>
              <a:rPr lang="en"/>
              <a:t> results</a:t>
            </a:r>
            <a:endParaRPr/>
          </a:p>
        </p:txBody>
      </p:sp>
      <p:pic>
        <p:nvPicPr>
          <p:cNvPr id="1732" name="Google Shape;17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675" y="2346302"/>
            <a:ext cx="2245275" cy="22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3" name="Google Shape;1733;p40"/>
          <p:cNvSpPr txBox="1"/>
          <p:nvPr>
            <p:ph idx="4294967295" type="title"/>
          </p:nvPr>
        </p:nvSpPr>
        <p:spPr>
          <a:xfrm>
            <a:off x="6709500" y="2721025"/>
            <a:ext cx="12816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on this 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1"/>
          <p:cNvSpPr txBox="1"/>
          <p:nvPr>
            <p:ph idx="4294967295" type="title"/>
          </p:nvPr>
        </p:nvSpPr>
        <p:spPr>
          <a:xfrm>
            <a:off x="420729" y="162875"/>
            <a:ext cx="53922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Clustering</a:t>
            </a:r>
            <a:r>
              <a:rPr lang="en"/>
              <a:t> Without Scaling</a:t>
            </a:r>
            <a:endParaRPr/>
          </a:p>
        </p:txBody>
      </p:sp>
      <p:pic>
        <p:nvPicPr>
          <p:cNvPr id="1739" name="Google Shape;17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0450"/>
            <a:ext cx="4537324" cy="35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675" y="1610450"/>
            <a:ext cx="4537326" cy="35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1" name="Google Shape;1741;p41"/>
          <p:cNvSpPr txBox="1"/>
          <p:nvPr/>
        </p:nvSpPr>
        <p:spPr>
          <a:xfrm>
            <a:off x="84550" y="802969"/>
            <a:ext cx="77679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Clusters = 3                                                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Clusters = 4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Silhouette score :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0.54 (high)                  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Silhouette score: 0.52 (high)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