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4" r:id="rId5"/>
    <p:sldMasterId id="2147483797" r:id="rId6"/>
    <p:sldMasterId id="2147483870" r:id="rId7"/>
  </p:sldMasterIdLst>
  <p:notesMasterIdLst>
    <p:notesMasterId r:id="rId9"/>
  </p:notesMasterIdLst>
  <p:handoutMasterIdLst>
    <p:handoutMasterId r:id="rId10"/>
  </p:handoutMasterIdLst>
  <p:sldIdLst>
    <p:sldId id="257" r:id="rId8"/>
  </p:sldIdLst>
  <p:sldSz cx="30275213" cy="42803763"/>
  <p:notesSz cx="6797675" cy="9926638"/>
  <p:defaultTextStyle>
    <a:defPPr>
      <a:defRPr lang="de-DE"/>
    </a:defPPr>
    <a:lvl1pPr marL="0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1pPr>
    <a:lvl2pPr marL="2087166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2pPr>
    <a:lvl3pPr marL="4174325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3pPr>
    <a:lvl4pPr marL="6261489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4pPr>
    <a:lvl5pPr marL="8348652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5pPr>
    <a:lvl6pPr marL="10435818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6pPr>
    <a:lvl7pPr marL="12522983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7pPr>
    <a:lvl8pPr marL="14610143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8pPr>
    <a:lvl9pPr marL="16697307" algn="l" defTabSz="4174325" rtl="0" eaLnBrk="1" latinLnBrk="0" hangingPunct="1">
      <a:defRPr sz="82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  <p15:guide id="4" orient="horz" pos="1444" userDrawn="1">
          <p15:clr>
            <a:srgbClr val="A4A3A4"/>
          </p15:clr>
        </p15:guide>
        <p15:guide id="5" orient="horz" pos="25519" userDrawn="1">
          <p15:clr>
            <a:srgbClr val="A4A3A4"/>
          </p15:clr>
        </p15:guide>
        <p15:guide id="7" pos="1444" userDrawn="1">
          <p15:clr>
            <a:srgbClr val="A4A3A4"/>
          </p15:clr>
        </p15:guide>
        <p15:guide id="8" pos="17627" userDrawn="1">
          <p15:clr>
            <a:srgbClr val="A4A3A4"/>
          </p15:clr>
        </p15:guide>
        <p15:guide id="9" pos="2909" userDrawn="1">
          <p15:clr>
            <a:srgbClr val="A4A3A4"/>
          </p15:clr>
        </p15:guide>
        <p15:guide id="11" orient="horz" pos="7855" userDrawn="1">
          <p15:clr>
            <a:srgbClr val="A4A3A4"/>
          </p15:clr>
        </p15:guide>
        <p15:guide id="12" orient="horz" pos="19539" userDrawn="1">
          <p15:clr>
            <a:srgbClr val="A4A3A4"/>
          </p15:clr>
        </p15:guide>
        <p15:guide id="13" pos="3551" userDrawn="1">
          <p15:clr>
            <a:srgbClr val="A4A3A4"/>
          </p15:clr>
        </p15:guide>
        <p15:guide id="14" pos="5011" userDrawn="1">
          <p15:clr>
            <a:srgbClr val="A4A3A4"/>
          </p15:clr>
        </p15:guide>
        <p15:guide id="15" pos="5651" userDrawn="1">
          <p15:clr>
            <a:srgbClr val="A4A3A4"/>
          </p15:clr>
        </p15:guide>
        <p15:guide id="16" pos="7113" userDrawn="1">
          <p15:clr>
            <a:srgbClr val="A4A3A4"/>
          </p15:clr>
        </p15:guide>
        <p15:guide id="17" pos="7752" userDrawn="1">
          <p15:clr>
            <a:srgbClr val="A4A3A4"/>
          </p15:clr>
        </p15:guide>
        <p15:guide id="18" pos="9217" userDrawn="1">
          <p15:clr>
            <a:srgbClr val="A4A3A4"/>
          </p15:clr>
        </p15:guide>
        <p15:guide id="19" pos="9858" userDrawn="1">
          <p15:clr>
            <a:srgbClr val="A4A3A4"/>
          </p15:clr>
        </p15:guide>
        <p15:guide id="20" pos="11319" userDrawn="1">
          <p15:clr>
            <a:srgbClr val="A4A3A4"/>
          </p15:clr>
        </p15:guide>
        <p15:guide id="21" pos="11958" userDrawn="1">
          <p15:clr>
            <a:srgbClr val="A4A3A4"/>
          </p15:clr>
        </p15:guide>
        <p15:guide id="22" pos="13420" userDrawn="1">
          <p15:clr>
            <a:srgbClr val="A4A3A4"/>
          </p15:clr>
        </p15:guide>
        <p15:guide id="23" pos="14065" userDrawn="1">
          <p15:clr>
            <a:srgbClr val="A4A3A4"/>
          </p15:clr>
        </p15:guide>
        <p15:guide id="24" pos="15520" userDrawn="1">
          <p15:clr>
            <a:srgbClr val="A4A3A4"/>
          </p15:clr>
        </p15:guide>
        <p15:guide id="25" pos="161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99"/>
    <a:srgbClr val="009EE3"/>
    <a:srgbClr val="00964E"/>
    <a:srgbClr val="E53009"/>
    <a:srgbClr val="E5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/>
    <p:restoredTop sz="95018" autoAdjust="0"/>
  </p:normalViewPr>
  <p:slideViewPr>
    <p:cSldViewPr showGuides="1">
      <p:cViewPr>
        <p:scale>
          <a:sx n="125" d="100"/>
          <a:sy n="125" d="100"/>
        </p:scale>
        <p:origin x="-15173" y="-14434"/>
      </p:cViewPr>
      <p:guideLst>
        <p:guide orient="horz" pos="13482"/>
        <p:guide pos="9536"/>
        <p:guide orient="horz" pos="1444"/>
        <p:guide orient="horz" pos="25519"/>
        <p:guide pos="1444"/>
        <p:guide pos="17627"/>
        <p:guide pos="2909"/>
        <p:guide orient="horz" pos="7855"/>
        <p:guide orient="horz" pos="19539"/>
        <p:guide pos="3551"/>
        <p:guide pos="5011"/>
        <p:guide pos="5651"/>
        <p:guide pos="7113"/>
        <p:guide pos="7752"/>
        <p:guide pos="9217"/>
        <p:guide pos="9858"/>
        <p:guide pos="11319"/>
        <p:guide pos="11958"/>
        <p:guide pos="13420"/>
        <p:guide pos="14065"/>
        <p:guide pos="15520"/>
        <p:guide pos="161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4" d="100"/>
          <a:sy n="64" d="100"/>
        </p:scale>
        <p:origin x="-283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chelt, Nick" userId="1eff7575-b89b-4cae-8c9c-fba0485e1b09" providerId="ADAL" clId="{7BE1FB9B-7ECD-44B8-9D1F-CFF8A2E7D560}"/>
    <pc:docChg chg="modSld">
      <pc:chgData name="Reichelt, Nick" userId="1eff7575-b89b-4cae-8c9c-fba0485e1b09" providerId="ADAL" clId="{7BE1FB9B-7ECD-44B8-9D1F-CFF8A2E7D560}" dt="2025-01-08T19:36:13.254" v="9" actId="20577"/>
      <pc:docMkLst>
        <pc:docMk/>
      </pc:docMkLst>
      <pc:sldChg chg="modSp mod">
        <pc:chgData name="Reichelt, Nick" userId="1eff7575-b89b-4cae-8c9c-fba0485e1b09" providerId="ADAL" clId="{7BE1FB9B-7ECD-44B8-9D1F-CFF8A2E7D560}" dt="2025-01-08T19:36:13.254" v="9" actId="20577"/>
        <pc:sldMkLst>
          <pc:docMk/>
          <pc:sldMk cId="1649268940" sldId="257"/>
        </pc:sldMkLst>
        <pc:graphicFrameChg chg="modGraphic">
          <ac:chgData name="Reichelt, Nick" userId="1eff7575-b89b-4cae-8c9c-fba0485e1b09" providerId="ADAL" clId="{7BE1FB9B-7ECD-44B8-9D1F-CFF8A2E7D560}" dt="2025-01-08T19:36:13.254" v="9" actId="20577"/>
          <ac:graphicFrameMkLst>
            <pc:docMk/>
            <pc:sldMk cId="1649268940" sldId="257"/>
            <ac:graphicFrameMk id="49" creationId="{05E526BF-C43F-ABD3-4323-0A1096BDE0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79C4D-4791-4D59-8DC6-E8AFFE904828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EF44-CAAA-4BD8-BB4A-3FBF15456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278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8CEE-EA98-4BE2-B5DF-BF93C5D16FF5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23C6D-1132-49D9-8AA2-BA270449FE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97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1pPr>
    <a:lvl2pPr marL="646441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2pPr>
    <a:lvl3pPr marL="1292879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3pPr>
    <a:lvl4pPr marL="1939320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4pPr>
    <a:lvl5pPr marL="2585764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5pPr>
    <a:lvl6pPr marL="3232205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6pPr>
    <a:lvl7pPr marL="3878642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7pPr>
    <a:lvl8pPr marL="4525088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8pPr>
    <a:lvl9pPr marL="5171526" algn="l" defTabSz="1292879" rtl="0" eaLnBrk="1" latinLnBrk="0" hangingPunct="1">
      <a:defRPr sz="16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23C6D-1132-49D9-8AA2-BA270449FE8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5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69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EE3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EE3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50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469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469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0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chemeClr val="accent1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chemeClr val="accent1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4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7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007D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007D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58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9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300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300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6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16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chemeClr val="accent1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chemeClr val="accent1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69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64E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64E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3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54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EE3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EE3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0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18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469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469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38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6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chemeClr val="accent1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chemeClr val="accent1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5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0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007D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007D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40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0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300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300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96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6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64E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64E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56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EE3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EE3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3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83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469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469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1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4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chemeClr val="accent1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chemeClr val="accent1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46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84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007D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007D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79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007D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007D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7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300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300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80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64E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64E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7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7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EE3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EE3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7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4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8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469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469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0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E530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7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E53009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E53009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5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6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5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Bild –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2102580" y="30409887"/>
            <a:ext cx="15878169" cy="4926218"/>
          </a:xfrm>
        </p:spPr>
        <p:txBody>
          <a:bodyPr/>
          <a:lstStyle>
            <a:lvl1pPr algn="l">
              <a:lnSpc>
                <a:spcPct val="100000"/>
              </a:lnSpc>
              <a:defRPr sz="15772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8" y="6820281"/>
            <a:ext cx="25688509" cy="22700328"/>
          </a:xfrm>
        </p:spPr>
        <p:txBody>
          <a:bodyPr anchor="ctr" anchorCtr="0"/>
          <a:lstStyle>
            <a:lvl1pPr algn="ctr">
              <a:defRPr sz="3911" baseline="0"/>
            </a:lvl1pPr>
          </a:lstStyle>
          <a:p>
            <a:r>
              <a:rPr lang="de-DE" dirty="0"/>
              <a:t>Bild durch Klicken auf das Symbol hinzufügen.  </a:t>
            </a:r>
            <a:br>
              <a:rPr lang="de-DE" dirty="0"/>
            </a:br>
            <a:r>
              <a:rPr lang="de-DE" dirty="0"/>
              <a:t>Nach Einfügen des Bildes ggf. die Tapes wieder in den Vordergrund bringen.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307879" y="36470674"/>
            <a:ext cx="15673188" cy="4063962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F01712-2D53-46CD-A631-D2500FA0E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5789" y="11808019"/>
            <a:ext cx="2803308" cy="12723746"/>
          </a:xfrm>
          <a:solidFill>
            <a:srgbClr val="00964E"/>
          </a:solidFill>
        </p:spPr>
        <p:txBody>
          <a:bodyPr/>
          <a:lstStyle>
            <a:lvl1pPr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.</a:t>
            </a:r>
            <a:endParaRPr lang="de-DE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01DC80F-1C7E-45E3-8D05-F05106688F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116657" y="11808244"/>
            <a:ext cx="2803308" cy="12723746"/>
          </a:xfrm>
          <a:solidFill>
            <a:srgbClr val="00964E"/>
          </a:solidFill>
        </p:spPr>
        <p:txBody>
          <a:bodyPr/>
          <a:lstStyle>
            <a:lvl1pPr algn="l">
              <a:defRPr sz="43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10F878-B344-0449-9582-4CE6A6D2D4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57" y="2279904"/>
            <a:ext cx="6143995" cy="15122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D76B9FF-8B70-6D46-8CA2-C495DB48B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66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4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95" userDrawn="1">
          <p15:clr>
            <a:srgbClr val="FBAE40"/>
          </p15:clr>
        </p15:guide>
        <p15:guide id="6" orient="horz" pos="24576" userDrawn="1">
          <p15:clr>
            <a:srgbClr val="FBAE40"/>
          </p15:clr>
        </p15:guide>
        <p15:guide id="7" orient="horz" pos="25538" userDrawn="1">
          <p15:clr>
            <a:srgbClr val="FBAE40"/>
          </p15:clr>
        </p15:guide>
        <p15:guide id="8" pos="14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TWK, DIT, Text –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80766" y="3031143"/>
            <a:ext cx="20284618" cy="6563253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0DB58-B237-404C-9D96-174DF0886921}"/>
              </a:ext>
            </a:extLst>
          </p:cNvPr>
          <p:cNvSpPr/>
          <p:nvPr userDrawn="1"/>
        </p:nvSpPr>
        <p:spPr>
          <a:xfrm>
            <a:off x="1089685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305B4A1-883F-4162-A1F1-E03CCAE02B54}"/>
              </a:ext>
            </a:extLst>
          </p:cNvPr>
          <p:cNvSpPr/>
          <p:nvPr userDrawn="1"/>
        </p:nvSpPr>
        <p:spPr>
          <a:xfrm>
            <a:off x="26779788" y="2290400"/>
            <a:ext cx="2405749" cy="7914577"/>
          </a:xfrm>
          <a:prstGeom prst="rect">
            <a:avLst/>
          </a:prstGeom>
          <a:solidFill>
            <a:srgbClr val="009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202" tIns="59602" rIns="119202" bIns="59602" rtlCol="0" anchor="ctr"/>
          <a:lstStyle/>
          <a:p>
            <a:pPr algn="ctr"/>
            <a:endParaRPr lang="de-DE" sz="3276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1391A77-18DE-4F2C-9112-C23000799E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92559" y="12467881"/>
            <a:ext cx="12337091" cy="15523766"/>
          </a:xfrm>
        </p:spPr>
        <p:txBody>
          <a:bodyPr anchor="ctr" anchorCtr="0"/>
          <a:lstStyle>
            <a:lvl1pPr algn="ctr">
              <a:defRPr sz="3911"/>
            </a:lvl1pPr>
          </a:lstStyle>
          <a:p>
            <a:r>
              <a:rPr lang="de-DE" dirty="0"/>
              <a:t>Bild durch Klicken auf das Symbol hinzufügen. 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F4398A2-1D4B-4BB9-A768-E835998FDA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69" y="28851355"/>
            <a:ext cx="12337091" cy="6646850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42B69A25-D9CE-43B6-86F3-AE03F882DD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47737" y="12257751"/>
            <a:ext cx="12337091" cy="23202721"/>
          </a:xfrm>
        </p:spPr>
        <p:txBody>
          <a:bodyPr/>
          <a:lstStyle>
            <a:lvl1pPr>
              <a:lnSpc>
                <a:spcPct val="105000"/>
              </a:lnSpc>
              <a:defRPr/>
            </a:lvl1pPr>
            <a:lvl2pPr>
              <a:lnSpc>
                <a:spcPct val="105000"/>
              </a:lnSpc>
              <a:spcAft>
                <a:spcPts val="0"/>
              </a:spcAft>
              <a:defRPr/>
            </a:lvl2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BABF7-DA49-154A-87D8-D9FFC2CDF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901" y="38988703"/>
            <a:ext cx="6369960" cy="15678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F8C3C4-593D-0C47-B059-F9B1898EFC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063" y="38589338"/>
            <a:ext cx="8914747" cy="26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7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7855" userDrawn="1">
          <p15:clr>
            <a:srgbClr val="FBAE40"/>
          </p15:clr>
        </p15:guide>
        <p15:guide id="3" orient="horz" pos="24576" userDrawn="1">
          <p15:clr>
            <a:srgbClr val="FBAE40"/>
          </p15:clr>
        </p15:guide>
        <p15:guide id="4" pos="17627" userDrawn="1">
          <p15:clr>
            <a:srgbClr val="FBAE40"/>
          </p15:clr>
        </p15:guide>
        <p15:guide id="5" orient="horz" pos="18162" userDrawn="1">
          <p15:clr>
            <a:srgbClr val="FBAE40"/>
          </p15:clr>
        </p15:guide>
        <p15:guide id="6" orient="horz" pos="25538" userDrawn="1">
          <p15:clr>
            <a:srgbClr val="FBAE40"/>
          </p15:clr>
        </p15:guide>
        <p15:guide id="7" orient="horz" pos="772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49777" y="2284848"/>
            <a:ext cx="14373421" cy="65632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92561" y="9987555"/>
            <a:ext cx="25692350" cy="28248505"/>
          </a:xfrm>
          <a:prstGeom prst="rect">
            <a:avLst/>
          </a:prstGeom>
        </p:spPr>
        <p:txBody>
          <a:bodyPr vert="horz" lIns="0" tIns="0" rIns="0" bIns="0" numCol="1" spcCol="720072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248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8" r:id="rId3"/>
    <p:sldLayoutId id="2147483679" r:id="rId4"/>
    <p:sldLayoutId id="2147483688" r:id="rId5"/>
    <p:sldLayoutId id="2147483689" r:id="rId6"/>
    <p:sldLayoutId id="2147483698" r:id="rId7"/>
    <p:sldLayoutId id="2147483699" r:id="rId8"/>
    <p:sldLayoutId id="2147483708" r:id="rId9"/>
    <p:sldLayoutId id="2147483709" r:id="rId10"/>
    <p:sldLayoutId id="2147483718" r:id="rId11"/>
    <p:sldLayoutId id="2147483719" r:id="rId12"/>
  </p:sldLayoutIdLst>
  <p:hf sldNum="0" hdr="0" ftr="0" dt="0"/>
  <p:txStyles>
    <p:titleStyle>
      <a:lvl1pPr algn="ctr" defTabSz="3848201" rtl="0" eaLnBrk="1" latinLnBrk="0" hangingPunct="1">
        <a:lnSpc>
          <a:spcPct val="90000"/>
        </a:lnSpc>
        <a:spcBef>
          <a:spcPct val="0"/>
        </a:spcBef>
        <a:buNone/>
        <a:defRPr sz="1929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0" indent="0" algn="l" defTabSz="3848201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10582556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6pPr>
      <a:lvl7pPr marL="12506660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7pPr>
      <a:lvl8pPr marL="14430757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8pPr>
      <a:lvl9pPr marL="16354862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1pPr>
      <a:lvl2pPr marL="19241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2pPr>
      <a:lvl3pPr marL="38482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3pPr>
      <a:lvl4pPr marL="5772302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4pPr>
      <a:lvl5pPr marL="76964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5pPr>
      <a:lvl6pPr marL="96205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6pPr>
      <a:lvl7pPr marL="11544609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7pPr>
      <a:lvl8pPr marL="134687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8pPr>
      <a:lvl9pPr marL="153928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49777" y="2284848"/>
            <a:ext cx="14373421" cy="65632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92561" y="9987555"/>
            <a:ext cx="25692350" cy="28248505"/>
          </a:xfrm>
          <a:prstGeom prst="rect">
            <a:avLst/>
          </a:prstGeom>
        </p:spPr>
        <p:txBody>
          <a:bodyPr vert="horz" lIns="0" tIns="0" rIns="0" bIns="0" numCol="1" spcCol="720072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572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3" r:id="rId3"/>
    <p:sldLayoutId id="2147483744" r:id="rId4"/>
    <p:sldLayoutId id="2147483755" r:id="rId5"/>
    <p:sldLayoutId id="2147483756" r:id="rId6"/>
    <p:sldLayoutId id="2147483767" r:id="rId7"/>
    <p:sldLayoutId id="2147483768" r:id="rId8"/>
    <p:sldLayoutId id="2147483779" r:id="rId9"/>
    <p:sldLayoutId id="2147483780" r:id="rId10"/>
    <p:sldLayoutId id="2147483791" r:id="rId11"/>
    <p:sldLayoutId id="2147483792" r:id="rId12"/>
  </p:sldLayoutIdLst>
  <p:hf sldNum="0" hdr="0" ftr="0" dt="0"/>
  <p:txStyles>
    <p:titleStyle>
      <a:lvl1pPr algn="ctr" defTabSz="3848201" rtl="0" eaLnBrk="1" latinLnBrk="0" hangingPunct="1">
        <a:lnSpc>
          <a:spcPct val="90000"/>
        </a:lnSpc>
        <a:spcBef>
          <a:spcPct val="0"/>
        </a:spcBef>
        <a:buNone/>
        <a:defRPr sz="1929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0" indent="0" algn="l" defTabSz="3848201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10582556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6pPr>
      <a:lvl7pPr marL="12506660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7pPr>
      <a:lvl8pPr marL="14430757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8pPr>
      <a:lvl9pPr marL="16354862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1pPr>
      <a:lvl2pPr marL="19241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2pPr>
      <a:lvl3pPr marL="38482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3pPr>
      <a:lvl4pPr marL="5772302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4pPr>
      <a:lvl5pPr marL="76964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5pPr>
      <a:lvl6pPr marL="96205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6pPr>
      <a:lvl7pPr marL="11544609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7pPr>
      <a:lvl8pPr marL="134687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8pPr>
      <a:lvl9pPr marL="153928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49777" y="2284848"/>
            <a:ext cx="14373421" cy="65632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92561" y="9987555"/>
            <a:ext cx="25692350" cy="28248505"/>
          </a:xfrm>
          <a:prstGeom prst="rect">
            <a:avLst/>
          </a:prstGeom>
        </p:spPr>
        <p:txBody>
          <a:bodyPr vert="horz" lIns="0" tIns="0" rIns="0" bIns="0" numCol="1" spcCol="720072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48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16" r:id="rId3"/>
    <p:sldLayoutId id="2147483817" r:id="rId4"/>
    <p:sldLayoutId id="2147483828" r:id="rId5"/>
    <p:sldLayoutId id="2147483829" r:id="rId6"/>
    <p:sldLayoutId id="2147483840" r:id="rId7"/>
    <p:sldLayoutId id="2147483841" r:id="rId8"/>
    <p:sldLayoutId id="2147483852" r:id="rId9"/>
    <p:sldLayoutId id="2147483853" r:id="rId10"/>
    <p:sldLayoutId id="2147483864" r:id="rId11"/>
    <p:sldLayoutId id="2147483865" r:id="rId12"/>
  </p:sldLayoutIdLst>
  <p:hf sldNum="0" hdr="0" ftr="0" dt="0"/>
  <p:txStyles>
    <p:titleStyle>
      <a:lvl1pPr algn="ctr" defTabSz="3848201" rtl="0" eaLnBrk="1" latinLnBrk="0" hangingPunct="1">
        <a:lnSpc>
          <a:spcPct val="90000"/>
        </a:lnSpc>
        <a:spcBef>
          <a:spcPct val="0"/>
        </a:spcBef>
        <a:buNone/>
        <a:defRPr sz="1929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0" indent="0" algn="l" defTabSz="3848201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10582556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6pPr>
      <a:lvl7pPr marL="12506660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7pPr>
      <a:lvl8pPr marL="14430757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8pPr>
      <a:lvl9pPr marL="16354862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1pPr>
      <a:lvl2pPr marL="19241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2pPr>
      <a:lvl3pPr marL="38482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3pPr>
      <a:lvl4pPr marL="5772302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4pPr>
      <a:lvl5pPr marL="76964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5pPr>
      <a:lvl6pPr marL="96205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6pPr>
      <a:lvl7pPr marL="11544609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7pPr>
      <a:lvl8pPr marL="134687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8pPr>
      <a:lvl9pPr marL="153928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49777" y="2284848"/>
            <a:ext cx="14373421" cy="65632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92561" y="9987555"/>
            <a:ext cx="25692350" cy="28248505"/>
          </a:xfrm>
          <a:prstGeom prst="rect">
            <a:avLst/>
          </a:prstGeom>
        </p:spPr>
        <p:txBody>
          <a:bodyPr vert="horz" lIns="0" tIns="0" rIns="0" bIns="0" numCol="1" spcCol="720072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109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90" r:id="rId4"/>
    <p:sldLayoutId id="2147483901" r:id="rId5"/>
    <p:sldLayoutId id="2147483902" r:id="rId6"/>
    <p:sldLayoutId id="2147483913" r:id="rId7"/>
    <p:sldLayoutId id="2147483914" r:id="rId8"/>
    <p:sldLayoutId id="2147483925" r:id="rId9"/>
    <p:sldLayoutId id="2147483926" r:id="rId10"/>
    <p:sldLayoutId id="2147483937" r:id="rId11"/>
    <p:sldLayoutId id="2147483938" r:id="rId12"/>
  </p:sldLayoutIdLst>
  <p:hf sldNum="0" hdr="0" ftr="0" dt="0"/>
  <p:txStyles>
    <p:titleStyle>
      <a:lvl1pPr algn="ctr" defTabSz="3848201" rtl="0" eaLnBrk="1" latinLnBrk="0" hangingPunct="1">
        <a:lnSpc>
          <a:spcPct val="90000"/>
        </a:lnSpc>
        <a:spcBef>
          <a:spcPct val="0"/>
        </a:spcBef>
        <a:buNone/>
        <a:defRPr sz="19290" kern="1200">
          <a:solidFill>
            <a:schemeClr val="tx1"/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0" indent="0" algn="l" defTabSz="3848201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Semibold" panose="020B0603030403020204" pitchFamily="34" charset="0"/>
          <a:ea typeface="+mn-ea"/>
          <a:cs typeface="+mn-cs"/>
        </a:defRPr>
      </a:lvl1pPr>
      <a:lvl2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0" indent="0" algn="l" defTabSz="3848201" rtl="0" eaLnBrk="1" latinLnBrk="0" hangingPunct="1">
        <a:lnSpc>
          <a:spcPct val="105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5214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10582556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6pPr>
      <a:lvl7pPr marL="12506660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7pPr>
      <a:lvl8pPr marL="14430757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8pPr>
      <a:lvl9pPr marL="16354862" indent="-962047" algn="l" defTabSz="3848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84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1pPr>
      <a:lvl2pPr marL="19241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2pPr>
      <a:lvl3pPr marL="3848201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3pPr>
      <a:lvl4pPr marL="5772302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4pPr>
      <a:lvl5pPr marL="76964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5pPr>
      <a:lvl6pPr marL="96205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6pPr>
      <a:lvl7pPr marL="11544609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7pPr>
      <a:lvl8pPr marL="13468707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8pPr>
      <a:lvl9pPr marL="15392808" algn="l" defTabSz="3848201" rtl="0" eaLnBrk="1" latinLnBrk="0" hangingPunct="1">
        <a:defRPr sz="7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9" Type="http://schemas.openxmlformats.org/officeDocument/2006/relationships/image" Target="../media/image37.png"/><Relationship Id="rId21" Type="http://schemas.openxmlformats.org/officeDocument/2006/relationships/image" Target="../media/image21.png"/><Relationship Id="rId34" Type="http://schemas.microsoft.com/office/2007/relationships/hdphoto" Target="../media/hdphoto2.wdp"/><Relationship Id="rId42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29" Type="http://schemas.openxmlformats.org/officeDocument/2006/relationships/image" Target="../media/image29.pn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32" Type="http://schemas.microsoft.com/office/2007/relationships/hdphoto" Target="../media/hdphoto1.wdp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36" Type="http://schemas.openxmlformats.org/officeDocument/2006/relationships/image" Target="../media/image34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2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2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eck 101">
            <a:extLst>
              <a:ext uri="{FF2B5EF4-FFF2-40B4-BE49-F238E27FC236}">
                <a16:creationId xmlns:a16="http://schemas.microsoft.com/office/drawing/2014/main" id="{BC2D003D-BFDA-0895-B8F5-532AE3D484B0}"/>
              </a:ext>
            </a:extLst>
          </p:cNvPr>
          <p:cNvSpPr/>
          <p:nvPr/>
        </p:nvSpPr>
        <p:spPr>
          <a:xfrm>
            <a:off x="2154593" y="34465293"/>
            <a:ext cx="12960000" cy="42866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117DFD1-48A8-7BDE-8776-EE363D8198EA}"/>
              </a:ext>
            </a:extLst>
          </p:cNvPr>
          <p:cNvSpPr/>
          <p:nvPr/>
        </p:nvSpPr>
        <p:spPr>
          <a:xfrm>
            <a:off x="15318231" y="34436774"/>
            <a:ext cx="12960000" cy="431151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CB6ECFE-F57A-0C72-5307-4FFFEADD5509}"/>
              </a:ext>
            </a:extLst>
          </p:cNvPr>
          <p:cNvSpPr/>
          <p:nvPr/>
        </p:nvSpPr>
        <p:spPr>
          <a:xfrm>
            <a:off x="15314569" y="33573690"/>
            <a:ext cx="12960000" cy="898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C8C9C08-E8C1-522E-C43E-0431ABA9BAC6}"/>
              </a:ext>
            </a:extLst>
          </p:cNvPr>
          <p:cNvSpPr/>
          <p:nvPr/>
        </p:nvSpPr>
        <p:spPr>
          <a:xfrm>
            <a:off x="2157181" y="33573690"/>
            <a:ext cx="12960000" cy="898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C70CEDB-140C-F4AF-2594-2B81FE75A17C}"/>
              </a:ext>
            </a:extLst>
          </p:cNvPr>
          <p:cNvSpPr/>
          <p:nvPr/>
        </p:nvSpPr>
        <p:spPr>
          <a:xfrm>
            <a:off x="15312560" y="11428904"/>
            <a:ext cx="12946756" cy="50828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079C33B-CEEA-D835-8857-9E62C692D59F}"/>
              </a:ext>
            </a:extLst>
          </p:cNvPr>
          <p:cNvSpPr/>
          <p:nvPr/>
        </p:nvSpPr>
        <p:spPr>
          <a:xfrm>
            <a:off x="2160523" y="11428904"/>
            <a:ext cx="12960000" cy="5083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2DCBC07-92F7-FFE2-FAC6-138689FF6FDC}"/>
              </a:ext>
            </a:extLst>
          </p:cNvPr>
          <p:cNvSpPr/>
          <p:nvPr/>
        </p:nvSpPr>
        <p:spPr>
          <a:xfrm>
            <a:off x="2166772" y="10533225"/>
            <a:ext cx="12960000" cy="898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B0EBEC-F0C6-8564-F051-148CB237F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991" y="2274924"/>
            <a:ext cx="20284618" cy="6563253"/>
          </a:xfrm>
        </p:spPr>
        <p:txBody>
          <a:bodyPr/>
          <a:lstStyle/>
          <a:p>
            <a:pPr marL="0" indent="0" algn="ctr">
              <a:buNone/>
            </a:pPr>
            <a:br>
              <a:rPr lang="de-DE" sz="9600" b="1" dirty="0"/>
            </a:br>
            <a:r>
              <a:rPr lang="de-DE" sz="9600" b="1" dirty="0"/>
              <a:t>Vergleich der Performance von Datenbanksystemen in Django-Webanwendungen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0A1A97-F1D4-8A3C-F87C-B0A54C0DF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95169" y="10640369"/>
            <a:ext cx="12638055" cy="5374281"/>
          </a:xfrm>
          <a:noFill/>
          <a:ln>
            <a:noFill/>
          </a:ln>
        </p:spPr>
        <p:txBody>
          <a:bodyPr/>
          <a:lstStyle/>
          <a:p>
            <a:r>
              <a:rPr lang="de-DE" sz="4800" b="1" dirty="0">
                <a:solidFill>
                  <a:schemeClr val="bg1"/>
                </a:solidFill>
              </a:rPr>
              <a:t>Problemstellung und Motivation</a:t>
            </a:r>
            <a:endParaRPr lang="en-US" sz="2000" b="1" dirty="0">
              <a:solidFill>
                <a:schemeClr val="bg1"/>
              </a:solidFill>
            </a:endParaRPr>
          </a:p>
          <a:p>
            <a:pPr algn="just"/>
            <a:endParaRPr lang="de-DE" sz="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Hintergrund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Viele bestehende Untersuchungen im Hinblick auf Performance für verschiedene Datenbankmanagementsysteme  (DBMS) anhand von Testfällen existieren bereits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Keine zusammenhängende Analyse aller DBMS, die von Django genutzt werden bezüglich Effizienz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  <a:sym typeface="Wingdings" panose="05000000000000000000" pitchFamily="2" charset="2"/>
              </a:rPr>
              <a:t>Fehlende Aussage über den Performancevergleich</a:t>
            </a:r>
          </a:p>
          <a:p>
            <a:pPr marL="342900" indent="-342900" algn="just">
              <a:buFont typeface="Wingdings" panose="05000000000000000000" pitchFamily="2" charset="2"/>
              <a:buChar char="à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Problem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Ladezeiten bestimmter Seiten der Webanwendung sind überdurchschnittlich hoch (&gt; 2s)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Beeinträchtigung der Benutzerfreundlichkeit sowie der Performance der Anwendung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Motivation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Effiziente Webanwendung als unverzichtbares Werkzeug für Geschäftsabläufe &amp; Nutzerzufriedenheit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Ineffiziente Anwendungen führen zu: steigender Nutzerunzufriedenheit, erhöhte Nutzungsdauer der Seite für „schnelle“ Aufgaben, Fruststeigerung beim Entwicklungsprozess, erhöhte Kosten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060516D-5403-BD5E-C082-A1A9567F354C}"/>
              </a:ext>
            </a:extLst>
          </p:cNvPr>
          <p:cNvSpPr/>
          <p:nvPr/>
        </p:nvSpPr>
        <p:spPr>
          <a:xfrm>
            <a:off x="15312560" y="10527434"/>
            <a:ext cx="12960000" cy="90507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6B2715-6BEC-17F9-5D55-9E91F215CFE4}"/>
              </a:ext>
            </a:extLst>
          </p:cNvPr>
          <p:cNvSpPr txBox="1"/>
          <p:nvPr/>
        </p:nvSpPr>
        <p:spPr>
          <a:xfrm>
            <a:off x="15359969" y="10617596"/>
            <a:ext cx="13064532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Untersuchungsdesign</a:t>
            </a:r>
          </a:p>
          <a:p>
            <a:endParaRPr lang="de-DE" sz="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300"/>
              </a:spcBef>
            </a:pPr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Untersuchungsfrage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0" i="0" u="none" strike="noStrike" baseline="0" dirty="0">
                <a:solidFill>
                  <a:srgbClr val="000000"/>
                </a:solidFill>
              </a:rPr>
              <a:t>Inwiefern beeinflusst der reine Austausch eines DBMS die Performance der Webanwendung unter ansonsten gleichbleibenden Bedingungen?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b="0" i="0" u="none" strike="noStrike" baseline="0" dirty="0">
              <a:solidFill>
                <a:srgbClr val="000000"/>
              </a:solidFill>
            </a:endParaRPr>
          </a:p>
          <a:p>
            <a:r>
              <a:rPr lang="de-DE" sz="2000" b="1" i="0" u="none" strike="noStrike" baseline="0" dirty="0">
                <a:solidFill>
                  <a:srgbClr val="000000"/>
                </a:solidFill>
              </a:rPr>
              <a:t>Ziele des Projektes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Ineffiziente Unterseiten (Use Cases) identifizieren, Vergleichskriterien festlegen und IST-Zustand erfassen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i="0" u="none" strike="noStrike" baseline="0" dirty="0">
                <a:solidFill>
                  <a:srgbClr val="000000"/>
                </a:solidFill>
              </a:rPr>
              <a:t>Entwicklung eines automatisierten Skripts zur Anfragesimulation &amp; Datenerfassung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Implementierung von 4 verschiedenen DBMS + Schema- &amp; Datenmigration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</a:rPr>
              <a:t>Identische Datenerfassung + Auswertung &amp; Vergleich anhand der Laufzeitunterschiede der identifizierten Use Cases</a:t>
            </a:r>
          </a:p>
          <a:p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b="1" dirty="0">
                <a:solidFill>
                  <a:srgbClr val="000000"/>
                </a:solidFill>
              </a:rPr>
              <a:t>Planung in Arbeitspakete</a:t>
            </a:r>
          </a:p>
          <a:p>
            <a:endParaRPr lang="de-DE" sz="2000" dirty="0">
              <a:ea typeface="Source Sans Pro" panose="020B0503030403020204" pitchFamily="34" charset="0"/>
            </a:endParaRP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4AECEA1-4A2A-81AD-F645-675852841956}"/>
              </a:ext>
            </a:extLst>
          </p:cNvPr>
          <p:cNvSpPr txBox="1">
            <a:spLocks/>
          </p:cNvSpPr>
          <p:nvPr/>
        </p:nvSpPr>
        <p:spPr>
          <a:xfrm>
            <a:off x="2260006" y="33662130"/>
            <a:ext cx="12638055" cy="502089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numCol="1" spcCol="720072" rtlCol="0">
            <a:noAutofit/>
          </a:bodyPr>
          <a:lstStyle>
            <a:lvl1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Semibold" panose="020B0603030403020204" pitchFamily="34" charset="0"/>
                <a:ea typeface="+mn-ea"/>
                <a:cs typeface="+mn-cs"/>
              </a:defRPr>
            </a:lvl1pPr>
            <a:lvl2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10582556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06660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30757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54862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solidFill>
                  <a:schemeClr val="bg1"/>
                </a:solidFill>
              </a:rPr>
              <a:t>Fazit und Ausblick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de-DE" sz="2000" b="1" dirty="0">
                <a:latin typeface="+mn-lt"/>
                <a:ea typeface="Source Sans Pro Semibold" panose="020B0603030403020204" pitchFamily="34" charset="0"/>
              </a:rPr>
              <a:t>Fazit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Oracle ist darauf ausgelegt, auch komplexe </a:t>
            </a:r>
            <a:r>
              <a:rPr lang="de-DE" sz="2000" dirty="0" err="1">
                <a:latin typeface="+mn-lt"/>
                <a:ea typeface="Source Sans Pro Semibold" panose="020B0603030403020204" pitchFamily="34" charset="0"/>
              </a:rPr>
              <a:t>Queries</a:t>
            </a: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 performant auszuführen, reagiert aber schwerfällig auf eine große Anzahl an simplen </a:t>
            </a:r>
            <a:r>
              <a:rPr lang="de-DE" sz="2000" dirty="0" err="1">
                <a:latin typeface="+mn-lt"/>
                <a:ea typeface="Source Sans Pro Semibold" panose="020B0603030403020204" pitchFamily="34" charset="0"/>
              </a:rPr>
              <a:t>Queries</a:t>
            </a:r>
            <a:endParaRPr lang="de-DE" sz="2000" dirty="0">
              <a:latin typeface="+mn-lt"/>
              <a:ea typeface="Source Sans Pro Semibold" panose="020B06030304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SQLite ist performant gegenüber einfachen </a:t>
            </a:r>
            <a:r>
              <a:rPr lang="de-DE" sz="2000" dirty="0" err="1">
                <a:latin typeface="+mn-lt"/>
                <a:ea typeface="Source Sans Pro Semibold" panose="020B0603030403020204" pitchFamily="34" charset="0"/>
              </a:rPr>
              <a:t>Queries</a:t>
            </a: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, aber weist große Probleme mit komplexeren auf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MySQL &amp; </a:t>
            </a:r>
            <a:r>
              <a:rPr lang="de-DE" sz="2000" dirty="0" err="1">
                <a:latin typeface="+mn-lt"/>
                <a:ea typeface="Source Sans Pro Semibold" panose="020B0603030403020204" pitchFamily="34" charset="0"/>
              </a:rPr>
              <a:t>MariaDB</a:t>
            </a: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 mit moderater Performance gegenüber allen Testfällen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PostgreSQL im Durchschnitt mit der besten Leistung, da es sowohl komplexe als auch viele simple </a:t>
            </a:r>
            <a:r>
              <a:rPr lang="de-DE" sz="2000" dirty="0" err="1">
                <a:latin typeface="+mn-lt"/>
                <a:ea typeface="Source Sans Pro Semibold" panose="020B0603030403020204" pitchFamily="34" charset="0"/>
              </a:rPr>
              <a:t>Queries</a:t>
            </a: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 in einer performanten Art und Weise ausführt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+mn-lt"/>
              <a:ea typeface="Source Sans Pro Semibold" panose="020B0603030403020204" pitchFamily="34" charset="0"/>
            </a:endParaRPr>
          </a:p>
          <a:p>
            <a:r>
              <a:rPr lang="de-DE" sz="2000" b="1" dirty="0">
                <a:latin typeface="+mn-lt"/>
                <a:ea typeface="Source Sans Pro Semibold" panose="020B0603030403020204" pitchFamily="34" charset="0"/>
              </a:rPr>
              <a:t>Ausblick auf Bachelorarbeit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Grundlage ist PostgreSQL als DBMS für weitere Performanceoptimierungen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Untersuchung der Effizienz von Query-Optimierungsansätzen anhand von Antipatterns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+mn-lt"/>
                <a:ea typeface="Source Sans Pro Semibold" panose="020B0603030403020204" pitchFamily="34" charset="0"/>
              </a:rPr>
              <a:t>Untersuchung der Effizienz einer Caching-Strategie</a:t>
            </a:r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C4FBA2E-7A13-B02B-8613-F88F86966C1F}"/>
              </a:ext>
            </a:extLst>
          </p:cNvPr>
          <p:cNvSpPr txBox="1">
            <a:spLocks/>
          </p:cNvSpPr>
          <p:nvPr/>
        </p:nvSpPr>
        <p:spPr>
          <a:xfrm>
            <a:off x="15417561" y="33673650"/>
            <a:ext cx="12942270" cy="52510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numCol="1" spcCol="720072" rtlCol="0">
            <a:noAutofit/>
          </a:bodyPr>
          <a:lstStyle>
            <a:lvl1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Semibold" panose="020B0603030403020204" pitchFamily="34" charset="0"/>
                <a:ea typeface="+mn-ea"/>
                <a:cs typeface="+mn-cs"/>
              </a:defRPr>
            </a:lvl1pPr>
            <a:lvl2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2pPr>
            <a:lvl3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3pPr>
            <a:lvl4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4pPr>
            <a:lvl5pPr marL="0" indent="0" algn="l" defTabSz="3848201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214" kern="1200">
                <a:solidFill>
                  <a:schemeClr val="tx1"/>
                </a:solidFill>
                <a:latin typeface="Source Sans Pro Light" panose="020B0403030403020204" pitchFamily="34" charset="0"/>
                <a:ea typeface="+mn-ea"/>
                <a:cs typeface="+mn-cs"/>
              </a:defRPr>
            </a:lvl5pPr>
            <a:lvl6pPr marL="10582556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06660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430757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354862" indent="-962047" algn="l" defTabSz="384820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4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 dirty="0">
                <a:solidFill>
                  <a:schemeClr val="bg1"/>
                </a:solidFill>
              </a:rPr>
              <a:t>Literatur und Quellen</a:t>
            </a:r>
          </a:p>
          <a:p>
            <a:endParaRPr lang="de-DE" sz="800" dirty="0">
              <a:solidFill>
                <a:schemeClr val="bg1"/>
              </a:solidFill>
            </a:endParaRPr>
          </a:p>
          <a:p>
            <a:r>
              <a:rPr lang="de-DE" sz="2000" b="1" dirty="0">
                <a:latin typeface="+mj-lt"/>
              </a:rPr>
              <a:t>Literaturquellen</a:t>
            </a:r>
          </a:p>
          <a:p>
            <a:r>
              <a:rPr lang="de-DE" sz="1600" b="1" dirty="0">
                <a:latin typeface="+mj-lt"/>
              </a:rPr>
              <a:t>[1] </a:t>
            </a:r>
            <a:r>
              <a:rPr lang="de-DE" sz="1600" dirty="0">
                <a:latin typeface="+mj-lt"/>
              </a:rPr>
              <a:t>Oracle Corporation. (2024). Oracle Database </a:t>
            </a:r>
            <a:r>
              <a:rPr lang="de-DE" sz="1600" dirty="0" err="1">
                <a:latin typeface="+mj-lt"/>
              </a:rPr>
              <a:t>Documentation</a:t>
            </a:r>
            <a:r>
              <a:rPr lang="de-DE" sz="1600" dirty="0">
                <a:latin typeface="+mj-lt"/>
              </a:rPr>
              <a:t> 23c. Abgerufen von https://docs.oracle.com/en/database/oracle/oracle-database/23/</a:t>
            </a:r>
            <a:endParaRPr lang="de-DE" sz="1600" b="1" dirty="0">
              <a:latin typeface="+mj-lt"/>
            </a:endParaRPr>
          </a:p>
          <a:p>
            <a:r>
              <a:rPr lang="de-DE" sz="1600" b="1" dirty="0">
                <a:latin typeface="+mj-lt"/>
              </a:rPr>
              <a:t>[2] </a:t>
            </a:r>
            <a:r>
              <a:rPr lang="de-DE" sz="1600" dirty="0">
                <a:latin typeface="+mj-lt"/>
              </a:rPr>
              <a:t>Hipp, D. R., &amp; SQLite Development Team. (2024). SQLite </a:t>
            </a:r>
            <a:r>
              <a:rPr lang="de-DE" sz="1600" dirty="0" err="1">
                <a:latin typeface="+mj-lt"/>
              </a:rPr>
              <a:t>Documentation</a:t>
            </a:r>
            <a:r>
              <a:rPr lang="de-DE" sz="1600" dirty="0">
                <a:latin typeface="+mj-lt"/>
              </a:rPr>
              <a:t>. Abgerufen von https://sqlite.org/docs.html</a:t>
            </a:r>
          </a:p>
          <a:p>
            <a:r>
              <a:rPr lang="de-DE" sz="1600" b="1" dirty="0">
                <a:latin typeface="+mj-lt"/>
              </a:rPr>
              <a:t>[3] </a:t>
            </a:r>
            <a:r>
              <a:rPr lang="de-DE" sz="1600" dirty="0">
                <a:latin typeface="+mj-lt"/>
              </a:rPr>
              <a:t>PostgreSQL Global Development Group. (2024). PostgreSQL 16 </a:t>
            </a:r>
            <a:r>
              <a:rPr lang="de-DE" sz="1600" dirty="0" err="1">
                <a:latin typeface="+mj-lt"/>
              </a:rPr>
              <a:t>Documentation</a:t>
            </a:r>
            <a:r>
              <a:rPr lang="de-DE" sz="1600" dirty="0">
                <a:latin typeface="+mj-lt"/>
              </a:rPr>
              <a:t>. Abgerufen von https://www.postgresql.org/docs/16/</a:t>
            </a:r>
          </a:p>
          <a:p>
            <a:r>
              <a:rPr lang="de-DE" sz="1600" b="1" dirty="0">
                <a:latin typeface="+mj-lt"/>
              </a:rPr>
              <a:t>[4] </a:t>
            </a:r>
            <a:r>
              <a:rPr lang="en-US" sz="1600" dirty="0">
                <a:latin typeface="+mj-lt"/>
              </a:rPr>
              <a:t>Oracle Corporation. (2024). MySQL 8.0 Reference Manual. </a:t>
            </a:r>
            <a:r>
              <a:rPr lang="en-US" sz="1600" dirty="0" err="1">
                <a:latin typeface="+mj-lt"/>
              </a:rPr>
              <a:t>Abgerufen</a:t>
            </a:r>
            <a:r>
              <a:rPr lang="en-US" sz="1600" dirty="0">
                <a:latin typeface="+mj-lt"/>
              </a:rPr>
              <a:t> von https://dev.mysql.com/doc/refman/8.0/en/</a:t>
            </a:r>
            <a:endParaRPr lang="de-DE" sz="1600" b="1" dirty="0">
              <a:latin typeface="+mj-lt"/>
            </a:endParaRPr>
          </a:p>
          <a:p>
            <a:r>
              <a:rPr lang="de-DE" sz="1600" b="1" dirty="0">
                <a:latin typeface="+mj-lt"/>
              </a:rPr>
              <a:t>[5] </a:t>
            </a:r>
            <a:r>
              <a:rPr lang="de-DE" sz="1600" dirty="0" err="1">
                <a:latin typeface="+mj-lt"/>
              </a:rPr>
              <a:t>MariaDB</a:t>
            </a:r>
            <a:r>
              <a:rPr lang="de-DE" sz="1600" dirty="0">
                <a:latin typeface="+mj-lt"/>
              </a:rPr>
              <a:t> Corporation. (2024). </a:t>
            </a:r>
            <a:r>
              <a:rPr lang="de-DE" sz="1600" dirty="0" err="1">
                <a:latin typeface="+mj-lt"/>
              </a:rPr>
              <a:t>MariaDB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Documentation</a:t>
            </a:r>
            <a:r>
              <a:rPr lang="de-DE" sz="1600" dirty="0">
                <a:latin typeface="+mj-lt"/>
              </a:rPr>
              <a:t> </a:t>
            </a:r>
            <a:r>
              <a:rPr lang="de-DE" sz="1600" dirty="0" err="1">
                <a:latin typeface="+mj-lt"/>
              </a:rPr>
              <a:t>for</a:t>
            </a:r>
            <a:r>
              <a:rPr lang="de-DE" sz="1600" dirty="0">
                <a:latin typeface="+mj-lt"/>
              </a:rPr>
              <a:t> Version 11.3. Abgerufen von https://mariadb.com/kb/en/documentation/</a:t>
            </a:r>
          </a:p>
          <a:p>
            <a:endParaRPr lang="en-US" sz="1600" i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Bildquellen</a:t>
            </a:r>
          </a:p>
          <a:p>
            <a:r>
              <a:rPr lang="de-DE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Abbildung 1: https://it-dialog.com.ua/en/vendors/oracle-corporation.html</a:t>
            </a:r>
          </a:p>
          <a:p>
            <a:r>
              <a:rPr lang="de-DE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Abbildung 2: </a:t>
            </a:r>
            <a:r>
              <a:rPr lang="en-US" sz="1600" dirty="0">
                <a:latin typeface="+mn-lt"/>
              </a:rPr>
              <a:t>https://www.pngegg.com/en/search?q=sqlite</a:t>
            </a:r>
          </a:p>
          <a:p>
            <a:r>
              <a:rPr lang="de-DE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Abbildung 3: </a:t>
            </a:r>
            <a:r>
              <a:rPr lang="de-DE" sz="1600" dirty="0">
                <a:latin typeface="+mn-lt"/>
              </a:rPr>
              <a:t>https://medium.com/codex/intro-to-postgresql-c8da31335c34</a:t>
            </a:r>
          </a:p>
          <a:p>
            <a:r>
              <a:rPr lang="de-DE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Abbildung 4: </a:t>
            </a:r>
            <a:r>
              <a:rPr lang="de-DE" sz="1600" dirty="0">
                <a:latin typeface="+mn-lt"/>
              </a:rPr>
              <a:t>https://de.cleanpng.com/png-yeqxoj/</a:t>
            </a:r>
          </a:p>
          <a:p>
            <a:r>
              <a:rPr lang="de-DE" sz="16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Abbildung 5: </a:t>
            </a:r>
            <a:r>
              <a:rPr lang="de-DE" sz="1600" dirty="0">
                <a:latin typeface="+mn-lt"/>
              </a:rPr>
              <a:t>https://www.librebyte.net/en/tag/mariadb/</a:t>
            </a:r>
          </a:p>
          <a:p>
            <a:endParaRPr lang="de-DE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1800" dirty="0"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  <a:p>
            <a:endParaRPr lang="en-US" sz="2000" dirty="0"/>
          </a:p>
        </p:txBody>
      </p:sp>
      <p:pic>
        <p:nvPicPr>
          <p:cNvPr id="18" name="Grafik 17" descr="Puzzleteile mit einfarbiger Füllung">
            <a:extLst>
              <a:ext uri="{FF2B5EF4-FFF2-40B4-BE49-F238E27FC236}">
                <a16:creationId xmlns:a16="http://schemas.microsoft.com/office/drawing/2014/main" id="{6C061F7D-71C6-897C-2A56-409E1902C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7126" y="10525153"/>
            <a:ext cx="914400" cy="914400"/>
          </a:xfrm>
          <a:prstGeom prst="rect">
            <a:avLst/>
          </a:prstGeom>
        </p:spPr>
      </p:pic>
      <p:pic>
        <p:nvPicPr>
          <p:cNvPr id="22" name="Grafik 21" descr="Link mit einfarbiger Füllung">
            <a:extLst>
              <a:ext uri="{FF2B5EF4-FFF2-40B4-BE49-F238E27FC236}">
                <a16:creationId xmlns:a16="http://schemas.microsoft.com/office/drawing/2014/main" id="{6C07CFFD-EA92-3B60-2636-B85A29939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54011" y="33673650"/>
            <a:ext cx="763124" cy="76312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01FC20C-AA73-195A-A0E1-F9E7290EA326}"/>
              </a:ext>
            </a:extLst>
          </p:cNvPr>
          <p:cNvSpPr txBox="1"/>
          <p:nvPr/>
        </p:nvSpPr>
        <p:spPr>
          <a:xfrm>
            <a:off x="4137860" y="8446928"/>
            <a:ext cx="10967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Autor: Nick Reichelt</a:t>
            </a:r>
          </a:p>
          <a:p>
            <a:r>
              <a:rPr lang="de-DE" sz="4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Praxisbetrieb: Deutsche Telekom IoT GmbH</a:t>
            </a:r>
          </a:p>
          <a:p>
            <a:r>
              <a:rPr lang="de-DE" sz="4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Betreuer: Prof. Dr. rer. nat. Andreas Thor </a:t>
            </a:r>
            <a:endParaRPr lang="en-US" sz="4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CAED4BF-2770-C65B-9EDA-A6188555C516}"/>
              </a:ext>
            </a:extLst>
          </p:cNvPr>
          <p:cNvSpPr txBox="1"/>
          <p:nvPr/>
        </p:nvSpPr>
        <p:spPr>
          <a:xfrm>
            <a:off x="16042436" y="8446927"/>
            <a:ext cx="10031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Matrikelnummer: 79144</a:t>
            </a:r>
          </a:p>
          <a:p>
            <a:pPr algn="r"/>
            <a:r>
              <a:rPr lang="de-DE" sz="4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Studiengruppe: 21-TIB</a:t>
            </a:r>
          </a:p>
          <a:p>
            <a:pPr algn="r"/>
            <a:r>
              <a:rPr lang="de-DE" sz="40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E-Mail: nick.reichelt@stud.htwk-leipzig.de</a:t>
            </a:r>
            <a:endParaRPr lang="en-US" sz="4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6" name="Grafik 55" descr="Prozessor mit einfarbiger Füllung">
            <a:extLst>
              <a:ext uri="{FF2B5EF4-FFF2-40B4-BE49-F238E27FC236}">
                <a16:creationId xmlns:a16="http://schemas.microsoft.com/office/drawing/2014/main" id="{5871C1AE-74B2-943D-DFBA-1585F5F10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99682" y="19221452"/>
            <a:ext cx="765542" cy="765542"/>
          </a:xfrm>
          <a:prstGeom prst="rect">
            <a:avLst/>
          </a:prstGeom>
        </p:spPr>
      </p:pic>
      <p:pic>
        <p:nvPicPr>
          <p:cNvPr id="68" name="Grafik 67" descr="Klemmbrett abgehakt mit einfarbiger Füllung">
            <a:extLst>
              <a:ext uri="{FF2B5EF4-FFF2-40B4-BE49-F238E27FC236}">
                <a16:creationId xmlns:a16="http://schemas.microsoft.com/office/drawing/2014/main" id="{EFD4A039-5B10-F4A7-A72A-99F3D2CBA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32518" y="24875913"/>
            <a:ext cx="702432" cy="702432"/>
          </a:xfrm>
          <a:prstGeom prst="rect">
            <a:avLst/>
          </a:prstGeom>
        </p:spPr>
      </p:pic>
      <p:pic>
        <p:nvPicPr>
          <p:cNvPr id="84" name="Grafik 83" descr="Zukunft mit einfarbiger Füllung">
            <a:extLst>
              <a:ext uri="{FF2B5EF4-FFF2-40B4-BE49-F238E27FC236}">
                <a16:creationId xmlns:a16="http://schemas.microsoft.com/office/drawing/2014/main" id="{10001BD6-5E86-D5E3-1DE0-E54764B7F8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40701" y="33644999"/>
            <a:ext cx="755637" cy="755637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D22325E7-DB56-1D78-CD1F-46CC7A7E164A}"/>
              </a:ext>
            </a:extLst>
          </p:cNvPr>
          <p:cNvSpPr/>
          <p:nvPr/>
        </p:nvSpPr>
        <p:spPr>
          <a:xfrm>
            <a:off x="2163618" y="16789119"/>
            <a:ext cx="26085548" cy="898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3" name="Grafik 112" descr="Blaupause mit einfarbiger Füllung">
            <a:extLst>
              <a:ext uri="{FF2B5EF4-FFF2-40B4-BE49-F238E27FC236}">
                <a16:creationId xmlns:a16="http://schemas.microsoft.com/office/drawing/2014/main" id="{315DB499-3980-DF89-5D1A-9FB21FA844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232163" y="10616091"/>
            <a:ext cx="792088" cy="792088"/>
          </a:xfrm>
          <a:prstGeom prst="rect">
            <a:avLst/>
          </a:prstGeom>
        </p:spPr>
      </p:pic>
      <p:pic>
        <p:nvPicPr>
          <p:cNvPr id="142" name="Grafik 141" descr="Geöffnetes Buch Silhouette">
            <a:extLst>
              <a:ext uri="{FF2B5EF4-FFF2-40B4-BE49-F238E27FC236}">
                <a16:creationId xmlns:a16="http://schemas.microsoft.com/office/drawing/2014/main" id="{346FD846-7180-9C6D-58F6-506119D618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470056" y="15064321"/>
            <a:ext cx="784355" cy="784355"/>
          </a:xfrm>
          <a:prstGeom prst="rect">
            <a:avLst/>
          </a:prstGeom>
        </p:spPr>
      </p:pic>
      <p:pic>
        <p:nvPicPr>
          <p:cNvPr id="143" name="Grafik 142" descr="Tools Silhouette">
            <a:extLst>
              <a:ext uri="{FF2B5EF4-FFF2-40B4-BE49-F238E27FC236}">
                <a16:creationId xmlns:a16="http://schemas.microsoft.com/office/drawing/2014/main" id="{379C5693-0A5D-351E-E350-E48F1657D5A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619172" y="15064321"/>
            <a:ext cx="715360" cy="715360"/>
          </a:xfrm>
          <a:prstGeom prst="rect">
            <a:avLst/>
          </a:prstGeom>
        </p:spPr>
      </p:pic>
      <p:pic>
        <p:nvPicPr>
          <p:cNvPr id="144" name="Grafik 143" descr="Klemmbrett abgehakt Silhouette">
            <a:extLst>
              <a:ext uri="{FF2B5EF4-FFF2-40B4-BE49-F238E27FC236}">
                <a16:creationId xmlns:a16="http://schemas.microsoft.com/office/drawing/2014/main" id="{98BB5822-BCAE-56A0-58F4-E44017A3AD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752608" y="15024104"/>
            <a:ext cx="784355" cy="784355"/>
          </a:xfrm>
          <a:prstGeom prst="rect">
            <a:avLst/>
          </a:prstGeom>
        </p:spPr>
      </p:pic>
      <p:sp>
        <p:nvSpPr>
          <p:cNvPr id="148" name="Textfeld 147">
            <a:extLst>
              <a:ext uri="{FF2B5EF4-FFF2-40B4-BE49-F238E27FC236}">
                <a16:creationId xmlns:a16="http://schemas.microsoft.com/office/drawing/2014/main" id="{3267D056-44EF-5F53-D8DF-14BAF84CF581}"/>
              </a:ext>
            </a:extLst>
          </p:cNvPr>
          <p:cNvSpPr txBox="1"/>
          <p:nvPr/>
        </p:nvSpPr>
        <p:spPr>
          <a:xfrm>
            <a:off x="21967263" y="15792364"/>
            <a:ext cx="1039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Vergleich der DBMS</a:t>
            </a:r>
            <a:endParaRPr lang="de-DE" sz="14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27C037D3-8A4E-117B-836B-A387C6EA108F}"/>
              </a:ext>
            </a:extLst>
          </p:cNvPr>
          <p:cNvSpPr txBox="1"/>
          <p:nvPr/>
        </p:nvSpPr>
        <p:spPr>
          <a:xfrm>
            <a:off x="15118149" y="15793800"/>
            <a:ext cx="14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0" i="0" u="none" strike="noStrike" baseline="0" dirty="0">
                <a:solidFill>
                  <a:srgbClr val="000000"/>
                </a:solidFill>
              </a:rPr>
              <a:t>Literatur-recherche</a:t>
            </a:r>
            <a:endParaRPr lang="en-US" sz="1400" dirty="0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FDD7374E-9637-F43F-DDE5-DE6DB0303625}"/>
              </a:ext>
            </a:extLst>
          </p:cNvPr>
          <p:cNvSpPr txBox="1"/>
          <p:nvPr/>
        </p:nvSpPr>
        <p:spPr>
          <a:xfrm>
            <a:off x="16254411" y="15799730"/>
            <a:ext cx="135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0" i="0" u="none" strike="noStrike" baseline="0" dirty="0">
                <a:solidFill>
                  <a:srgbClr val="000000"/>
                </a:solidFill>
              </a:rPr>
              <a:t>technische Einarbeitung</a:t>
            </a:r>
            <a:endParaRPr lang="en-US" sz="1400" dirty="0"/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624692E5-3262-7861-CE9E-2AEB5C4DDBE5}"/>
              </a:ext>
            </a:extLst>
          </p:cNvPr>
          <p:cNvSpPr txBox="1"/>
          <p:nvPr/>
        </p:nvSpPr>
        <p:spPr>
          <a:xfrm>
            <a:off x="17534096" y="15800811"/>
            <a:ext cx="123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0" i="0" u="none" strike="noStrike" baseline="0" dirty="0">
                <a:solidFill>
                  <a:srgbClr val="000000"/>
                </a:solidFill>
              </a:rPr>
              <a:t>Festlegung der Aufgaben</a:t>
            </a:r>
            <a:endParaRPr lang="en-US" sz="1400" dirty="0"/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CE79598E-07D4-4F88-061E-157B4D5670C1}"/>
              </a:ext>
            </a:extLst>
          </p:cNvPr>
          <p:cNvSpPr txBox="1"/>
          <p:nvPr/>
        </p:nvSpPr>
        <p:spPr>
          <a:xfrm>
            <a:off x="18758232" y="15793800"/>
            <a:ext cx="111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Entwicklung Skript</a:t>
            </a:r>
            <a:endParaRPr lang="en-US" sz="1400" dirty="0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29C93C2D-23E6-D7A4-9552-2FA99DE102B9}"/>
              </a:ext>
            </a:extLst>
          </p:cNvPr>
          <p:cNvSpPr txBox="1"/>
          <p:nvPr/>
        </p:nvSpPr>
        <p:spPr>
          <a:xfrm>
            <a:off x="19838352" y="15793800"/>
            <a:ext cx="117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Austausch der DBMS     </a:t>
            </a:r>
            <a:endParaRPr lang="en-US" sz="1400" dirty="0"/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523A20BB-39B4-A0D6-83AF-172C5A619598}"/>
              </a:ext>
            </a:extLst>
          </p:cNvPr>
          <p:cNvSpPr txBox="1"/>
          <p:nvPr/>
        </p:nvSpPr>
        <p:spPr>
          <a:xfrm>
            <a:off x="20864866" y="15780100"/>
            <a:ext cx="123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0000"/>
                </a:solidFill>
              </a:rPr>
              <a:t>Daten-</a:t>
            </a:r>
          </a:p>
          <a:p>
            <a:pPr algn="ctr"/>
            <a:r>
              <a:rPr lang="de-DE" sz="1400" dirty="0" err="1">
                <a:solidFill>
                  <a:srgbClr val="000000"/>
                </a:solidFill>
              </a:rPr>
              <a:t>erfassung</a:t>
            </a:r>
            <a:endParaRPr lang="de-DE" sz="14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155" name="Grafik 154" descr="Angebot und Nachfrage Silhouette">
            <a:extLst>
              <a:ext uri="{FF2B5EF4-FFF2-40B4-BE49-F238E27FC236}">
                <a16:creationId xmlns:a16="http://schemas.microsoft.com/office/drawing/2014/main" id="{9AFF4D84-A5D8-6973-2CE2-DBE20A36B7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1142853" y="15122591"/>
            <a:ext cx="688730" cy="688730"/>
          </a:xfrm>
          <a:prstGeom prst="rect">
            <a:avLst/>
          </a:prstGeom>
        </p:spPr>
      </p:pic>
      <p:pic>
        <p:nvPicPr>
          <p:cNvPr id="159" name="Grafik 158" descr="Webdesign Silhouette">
            <a:extLst>
              <a:ext uri="{FF2B5EF4-FFF2-40B4-BE49-F238E27FC236}">
                <a16:creationId xmlns:a16="http://schemas.microsoft.com/office/drawing/2014/main" id="{80E1E455-8ED4-316F-AE8E-E0210F759F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933911" y="15064321"/>
            <a:ext cx="784355" cy="784355"/>
          </a:xfrm>
          <a:prstGeom prst="rect">
            <a:avLst/>
          </a:prstGeom>
        </p:spPr>
      </p:pic>
      <p:pic>
        <p:nvPicPr>
          <p:cNvPr id="161" name="Grafik 160" descr="Datenbank Silhouette">
            <a:extLst>
              <a:ext uri="{FF2B5EF4-FFF2-40B4-BE49-F238E27FC236}">
                <a16:creationId xmlns:a16="http://schemas.microsoft.com/office/drawing/2014/main" id="{2A6E7C3D-8180-D717-F67B-718CC920F3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0043385" y="15031183"/>
            <a:ext cx="784355" cy="784355"/>
          </a:xfrm>
          <a:prstGeom prst="rect">
            <a:avLst/>
          </a:prstGeom>
        </p:spPr>
      </p:pic>
      <p:pic>
        <p:nvPicPr>
          <p:cNvPr id="163" name="Grafik 162" descr="Venn-Diagramm Silhouette">
            <a:extLst>
              <a:ext uri="{FF2B5EF4-FFF2-40B4-BE49-F238E27FC236}">
                <a16:creationId xmlns:a16="http://schemas.microsoft.com/office/drawing/2014/main" id="{3F0BEDA8-D259-D648-D315-97F703C4FB1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2088042" y="15032298"/>
            <a:ext cx="784355" cy="784355"/>
          </a:xfrm>
          <a:prstGeom prst="rect">
            <a:avLst/>
          </a:prstGeom>
        </p:spPr>
      </p:pic>
      <p:sp>
        <p:nvSpPr>
          <p:cNvPr id="169" name="Textfeld 168">
            <a:extLst>
              <a:ext uri="{FF2B5EF4-FFF2-40B4-BE49-F238E27FC236}">
                <a16:creationId xmlns:a16="http://schemas.microsoft.com/office/drawing/2014/main" id="{E097A3D0-C063-68CD-BB23-1E2B358EC6D2}"/>
              </a:ext>
            </a:extLst>
          </p:cNvPr>
          <p:cNvSpPr txBox="1"/>
          <p:nvPr/>
        </p:nvSpPr>
        <p:spPr>
          <a:xfrm>
            <a:off x="2298263" y="16841003"/>
            <a:ext cx="2607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Vergleich der verwendeten Datenbankmanagementsysteme</a:t>
            </a:r>
          </a:p>
        </p:txBody>
      </p:sp>
      <p:pic>
        <p:nvPicPr>
          <p:cNvPr id="171" name="Grafik 170" descr="Datenbank mit einfarbiger Füllung">
            <a:extLst>
              <a:ext uri="{FF2B5EF4-FFF2-40B4-BE49-F238E27FC236}">
                <a16:creationId xmlns:a16="http://schemas.microsoft.com/office/drawing/2014/main" id="{4BE66541-9CBE-CD7F-9EA8-F982A660CF5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8104283" y="16844670"/>
            <a:ext cx="809977" cy="809977"/>
          </a:xfrm>
          <a:prstGeom prst="rect">
            <a:avLst/>
          </a:prstGeom>
        </p:spPr>
      </p:pic>
      <p:sp>
        <p:nvSpPr>
          <p:cNvPr id="111" name="Rechteck 110">
            <a:extLst>
              <a:ext uri="{FF2B5EF4-FFF2-40B4-BE49-F238E27FC236}">
                <a16:creationId xmlns:a16="http://schemas.microsoft.com/office/drawing/2014/main" id="{25600BD9-C68A-9B8E-F95D-CF1D94C1403D}"/>
              </a:ext>
            </a:extLst>
          </p:cNvPr>
          <p:cNvSpPr/>
          <p:nvPr/>
        </p:nvSpPr>
        <p:spPr>
          <a:xfrm>
            <a:off x="2169865" y="31195397"/>
            <a:ext cx="6306753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8B4461-2A08-9D7C-BE25-E9A6A0026EBB}"/>
              </a:ext>
            </a:extLst>
          </p:cNvPr>
          <p:cNvSpPr txBox="1"/>
          <p:nvPr/>
        </p:nvSpPr>
        <p:spPr>
          <a:xfrm>
            <a:off x="2157536" y="31272993"/>
            <a:ext cx="627897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Charakterisiert durch eine sehr komplexe, ineffiziente Query (Aggregation), Indexe für Primärschlüssel &amp; UNIQUE-Attribute, ~35 MB Daten, Leseoperationen</a:t>
            </a:r>
          </a:p>
          <a:p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Gründe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Query-Optimizer, Parallelität</a:t>
            </a:r>
          </a:p>
          <a:p>
            <a:pPr marL="342900" indent="-34290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Zusätzlich beeinflusst durch: DB-Treiber &amp; Middleware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de-DE" sz="2000" dirty="0"/>
          </a:p>
        </p:txBody>
      </p:sp>
      <p:graphicFrame>
        <p:nvGraphicFramePr>
          <p:cNvPr id="49" name="Tabelle 48">
            <a:extLst>
              <a:ext uri="{FF2B5EF4-FFF2-40B4-BE49-F238E27FC236}">
                <a16:creationId xmlns:a16="http://schemas.microsoft.com/office/drawing/2014/main" id="{05E526BF-C43F-ABD3-4323-0A1096BDE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8609"/>
              </p:ext>
            </p:extLst>
          </p:nvPr>
        </p:nvGraphicFramePr>
        <p:xfrm>
          <a:off x="2180017" y="17674810"/>
          <a:ext cx="26069152" cy="699989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87627">
                  <a:extLst>
                    <a:ext uri="{9D8B030D-6E8A-4147-A177-3AD203B41FA5}">
                      <a16:colId xmlns:a16="http://schemas.microsoft.com/office/drawing/2014/main" val="1491569480"/>
                    </a:ext>
                  </a:extLst>
                </a:gridCol>
                <a:gridCol w="4636305">
                  <a:extLst>
                    <a:ext uri="{9D8B030D-6E8A-4147-A177-3AD203B41FA5}">
                      <a16:colId xmlns:a16="http://schemas.microsoft.com/office/drawing/2014/main" val="538404125"/>
                    </a:ext>
                  </a:extLst>
                </a:gridCol>
                <a:gridCol w="4636305">
                  <a:extLst>
                    <a:ext uri="{9D8B030D-6E8A-4147-A177-3AD203B41FA5}">
                      <a16:colId xmlns:a16="http://schemas.microsoft.com/office/drawing/2014/main" val="3588201266"/>
                    </a:ext>
                  </a:extLst>
                </a:gridCol>
                <a:gridCol w="4636305">
                  <a:extLst>
                    <a:ext uri="{9D8B030D-6E8A-4147-A177-3AD203B41FA5}">
                      <a16:colId xmlns:a16="http://schemas.microsoft.com/office/drawing/2014/main" val="907923836"/>
                    </a:ext>
                  </a:extLst>
                </a:gridCol>
                <a:gridCol w="4636305">
                  <a:extLst>
                    <a:ext uri="{9D8B030D-6E8A-4147-A177-3AD203B41FA5}">
                      <a16:colId xmlns:a16="http://schemas.microsoft.com/office/drawing/2014/main" val="2630932436"/>
                    </a:ext>
                  </a:extLst>
                </a:gridCol>
                <a:gridCol w="4636305">
                  <a:extLst>
                    <a:ext uri="{9D8B030D-6E8A-4147-A177-3AD203B41FA5}">
                      <a16:colId xmlns:a16="http://schemas.microsoft.com/office/drawing/2014/main" val="962277890"/>
                    </a:ext>
                  </a:extLst>
                </a:gridCol>
              </a:tblGrid>
              <a:tr h="1217939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39466"/>
                  </a:ext>
                </a:extLst>
              </a:tr>
              <a:tr h="1217939"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Architektur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Relationales DBMS mit </a:t>
                      </a:r>
                      <a:r>
                        <a:rPr lang="de-DE" sz="20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Client-Server Struktur (v. 23.5.0.24.07)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Serverlose, eingebettete Datenbank in einer einzigen Datei (v. 3.46.1)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Relationales DBMS mit Client-Server Struktur (v. 16.4)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Relationales DBMS mit Client-Server Struktur (v. 8.0.39)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Relationales DBMS mit Client-Server Struktur, Fork von MySQL (v. 11.3)</a:t>
                      </a:r>
                      <a:endParaRPr lang="de-D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209774"/>
                  </a:ext>
                </a:extLst>
              </a:tr>
              <a:tr h="2128137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Query-Optimizer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Kostenbasierter Optimizer, adaptive Query-Optimierung und SQL Plan Management verfügbar; umfangreiche Nutzung von Statistiken</a:t>
                      </a:r>
                      <a:endParaRPr lang="de-DE" sz="2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Heuristischer Optimizer mit Index-Auswahl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Fortschrittlicher kostenbasierter Optimizer mit paralleler Abfrageplanung &amp; Index-Auswahl, Unterstützung für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Nested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-Loop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Merge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&amp; Hash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Partitionierung &amp; Partition-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Pruning</a:t>
                      </a:r>
                      <a:endParaRPr lang="de-DE" sz="2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Kostenbasierter Optimizer mit Index-Auswahl, Unterstützt </a:t>
                      </a:r>
                      <a:r>
                        <a:rPr lang="de-DE" sz="2000" dirty="0" err="1"/>
                        <a:t>Nested</a:t>
                      </a:r>
                      <a:r>
                        <a:rPr lang="de-DE" sz="2000" dirty="0"/>
                        <a:t>-Loop </a:t>
                      </a:r>
                      <a:r>
                        <a:rPr lang="de-DE" sz="2000" dirty="0" err="1"/>
                        <a:t>Joins</a:t>
                      </a:r>
                      <a:r>
                        <a:rPr lang="de-DE" sz="2000" dirty="0"/>
                        <a:t>, Partitionierung &amp; Partition-</a:t>
                      </a:r>
                      <a:r>
                        <a:rPr lang="de-DE" sz="2000" dirty="0" err="1"/>
                        <a:t>Pruning</a:t>
                      </a:r>
                      <a:endParaRPr lang="de-D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Ähnlich </a:t>
                      </a:r>
                      <a:r>
                        <a:rPr lang="de-DE" sz="2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wie MySQL 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mit Unterstützung für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Nested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-Loop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Hash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und Block-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Nested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-Loop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, Partitionierung </a:t>
                      </a:r>
                      <a:r>
                        <a:rPr lang="de-DE" sz="2000" dirty="0"/>
                        <a:t>&amp; Partition-</a:t>
                      </a:r>
                      <a:r>
                        <a:rPr lang="de-DE" sz="2000" dirty="0" err="1"/>
                        <a:t>Pruning</a:t>
                      </a:r>
                      <a:endParaRPr lang="de-DE" sz="2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227800"/>
                  </a:ext>
                </a:extLst>
              </a:tr>
              <a:tr h="1217939">
                <a:tc>
                  <a:txBody>
                    <a:bodyPr/>
                    <a:lstStyle/>
                    <a:p>
                      <a:r>
                        <a:rPr lang="de-DE" sz="2400" b="1" dirty="0">
                          <a:solidFill>
                            <a:schemeClr val="tx1"/>
                          </a:solidFill>
                        </a:rPr>
                        <a:t>Parallelität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Parallele SQL-Verarbeitung, parallele Scans, Aggregationen &amp; </a:t>
                      </a:r>
                      <a:r>
                        <a:rPr lang="de-DE" sz="2000" dirty="0" err="1"/>
                        <a:t>Joins</a:t>
                      </a:r>
                      <a:r>
                        <a:rPr lang="de-DE" sz="2000" dirty="0"/>
                        <a:t> durch Multi-Threading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Single-Threading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Parallele Sequenz-Scans, </a:t>
                      </a:r>
                      <a:r>
                        <a:rPr lang="de-DE" sz="2000" dirty="0" err="1"/>
                        <a:t>Joins</a:t>
                      </a:r>
                      <a:r>
                        <a:rPr lang="de-DE" sz="2000" dirty="0"/>
                        <a:t> und Aggregationen durch </a:t>
                      </a:r>
                      <a:r>
                        <a:rPr lang="de-DE" sz="2000" b="0" dirty="0"/>
                        <a:t>Multi-Processing</a:t>
                      </a:r>
                      <a:r>
                        <a:rPr lang="de-DE" sz="2000" dirty="0"/>
                        <a:t> (mit separaten </a:t>
                      </a:r>
                      <a:r>
                        <a:rPr lang="de-DE" sz="2000" dirty="0" err="1"/>
                        <a:t>Worker</a:t>
                      </a:r>
                      <a:r>
                        <a:rPr lang="de-DE" sz="2000" dirty="0"/>
                        <a:t>-Prozessen)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Begrenzte Unterstützung für parallele Abfragen, in der Regel Single-Threading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Experimentelle Unterstützung für parallele </a:t>
                      </a:r>
                      <a:r>
                        <a:rPr lang="de-DE" sz="20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Joins</a:t>
                      </a:r>
                      <a:r>
                        <a:rPr lang="de-DE" sz="2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durch Multi-Threading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423072"/>
                  </a:ext>
                </a:extLst>
              </a:tr>
              <a:tr h="1217939">
                <a:tc>
                  <a:txBody>
                    <a:bodyPr/>
                    <a:lstStyle/>
                    <a:p>
                      <a:r>
                        <a:rPr lang="de-DE" sz="2400" b="1" dirty="0"/>
                        <a:t>Speichernutzung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Dynamische RAM-Nutzung, geringer Festplattenzugriff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8 MB Cache, danach Festplattenspeicher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128 MB </a:t>
                      </a:r>
                      <a:r>
                        <a:rPr lang="de-DE" sz="2000" dirty="0" err="1"/>
                        <a:t>Shared</a:t>
                      </a:r>
                      <a:r>
                        <a:rPr lang="de-DE" sz="2000" dirty="0"/>
                        <a:t> Buffer, danach Festplattenspeicher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128 MB </a:t>
                      </a:r>
                      <a:r>
                        <a:rPr lang="de-DE" sz="2000" dirty="0" err="1"/>
                        <a:t>InnoDB</a:t>
                      </a:r>
                      <a:r>
                        <a:rPr lang="de-DE" sz="2000" dirty="0"/>
                        <a:t> Buffer, danach Festplattenspeicher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848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128 MB </a:t>
                      </a:r>
                      <a:r>
                        <a:rPr lang="de-DE" sz="2000" dirty="0" err="1"/>
                        <a:t>InnoDB</a:t>
                      </a:r>
                      <a:r>
                        <a:rPr lang="de-DE" sz="2000" dirty="0"/>
                        <a:t> Buffer, danach Festplattenspeicher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796557"/>
                  </a:ext>
                </a:extLst>
              </a:tr>
            </a:tbl>
          </a:graphicData>
        </a:graphic>
      </p:graphicFrame>
      <p:pic>
        <p:nvPicPr>
          <p:cNvPr id="116" name="Grafik 115">
            <a:extLst>
              <a:ext uri="{FF2B5EF4-FFF2-40B4-BE49-F238E27FC236}">
                <a16:creationId xmlns:a16="http://schemas.microsoft.com/office/drawing/2014/main" id="{02796D09-5200-1DFD-E59A-A7C51180D5AA}"/>
              </a:ext>
            </a:extLst>
          </p:cNvPr>
          <p:cNvPicPr>
            <a:picLocks noChangeAspect="1"/>
          </p:cNvPicPr>
          <p:nvPr/>
        </p:nvPicPr>
        <p:blipFill>
          <a:blip r:embed="rId31">
            <a:alphaModFix/>
            <a:extLst>
              <a:ext uri="{BEBA8EAE-BF5A-486C-A8C5-ECC9F3942E4B}">
                <a14:imgProps xmlns:a14="http://schemas.microsoft.com/office/drawing/2010/main">
                  <a14:imgLayer r:embed="rId32">
                    <a14:imgEffect>
                      <a14:backgroundRemoval t="8929" b="89286" l="743" r="97955">
                        <a14:foregroundMark x1="39405" y1="70536" x2="39405" y2="70536"/>
                        <a14:foregroundMark x1="16171" y1="71429" x2="16171" y2="71429"/>
                        <a14:foregroundMark x1="1115" y1="60714" x2="1115" y2="60714"/>
                        <a14:foregroundMark x1="21747" y1="61607" x2="21747" y2="61607"/>
                        <a14:foregroundMark x1="54089" y1="56250" x2="54089" y2="56250"/>
                        <a14:foregroundMark x1="70260" y1="69643" x2="70260" y2="69643"/>
                        <a14:foregroundMark x1="82156" y1="63393" x2="82156" y2="63393"/>
                        <a14:foregroundMark x1="93680" y1="53571" x2="93680" y2="53571"/>
                        <a14:foregroundMark x1="97955" y1="33036" x2="97955" y2="33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7425" y="17886086"/>
            <a:ext cx="3733527" cy="777240"/>
          </a:xfrm>
          <a:prstGeom prst="rect">
            <a:avLst/>
          </a:prstGeom>
        </p:spPr>
      </p:pic>
      <p:pic>
        <p:nvPicPr>
          <p:cNvPr id="122" name="Grafik 121">
            <a:extLst>
              <a:ext uri="{FF2B5EF4-FFF2-40B4-BE49-F238E27FC236}">
                <a16:creationId xmlns:a16="http://schemas.microsoft.com/office/drawing/2014/main" id="{AE0A1F14-4278-29AC-45F3-31D42CC90B1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BEBA8EAE-BF5A-486C-A8C5-ECC9F3942E4B}">
                <a14:imgProps xmlns:a14="http://schemas.microsoft.com/office/drawing/2010/main">
                  <a14:imgLayer r:embed="rId34">
                    <a14:imgEffect>
                      <a14:backgroundRemoval t="8696" b="92935" l="3633" r="97323">
                        <a14:foregroundMark x1="18547" y1="32065" x2="18547" y2="32065"/>
                        <a14:foregroundMark x1="7839" y1="31522" x2="7839" y2="31522"/>
                        <a14:foregroundMark x1="14532" y1="45109" x2="14532" y2="45109"/>
                        <a14:foregroundMark x1="25813" y1="42935" x2="25813" y2="42935"/>
                        <a14:foregroundMark x1="29254" y1="27174" x2="29254" y2="27174"/>
                        <a14:foregroundMark x1="27725" y1="65217" x2="27725" y2="65217"/>
                        <a14:foregroundMark x1="14914" y1="67935" x2="14914" y2="67935"/>
                        <a14:foregroundMark x1="15296" y1="9783" x2="15296" y2="9783"/>
                        <a14:foregroundMark x1="15296" y1="9783" x2="15296" y2="9783"/>
                        <a14:foregroundMark x1="16061" y1="8696" x2="16061" y2="8696"/>
                        <a14:foregroundMark x1="32696" y1="18478" x2="32696" y2="18478"/>
                        <a14:foregroundMark x1="32696" y1="18478" x2="32696" y2="18478"/>
                        <a14:foregroundMark x1="31549" y1="19565" x2="31549" y2="19565"/>
                        <a14:foregroundMark x1="4780" y1="15761" x2="4780" y2="15761"/>
                        <a14:foregroundMark x1="3633" y1="20109" x2="3633" y2="20109"/>
                        <a14:foregroundMark x1="21033" y1="92935" x2="21033" y2="92935"/>
                        <a14:foregroundMark x1="36711" y1="52717" x2="36711" y2="52717"/>
                        <a14:foregroundMark x1="44933" y1="60326" x2="44933" y2="60326"/>
                        <a14:foregroundMark x1="53155" y1="58152" x2="53155" y2="58152"/>
                        <a14:foregroundMark x1="55832" y1="47283" x2="55832" y2="47283"/>
                        <a14:foregroundMark x1="56788" y1="46739" x2="56788" y2="46739"/>
                        <a14:foregroundMark x1="62141" y1="50000" x2="62141" y2="50000"/>
                        <a14:foregroundMark x1="64627" y1="48370" x2="64627" y2="48370"/>
                        <a14:foregroundMark x1="67113" y1="52717" x2="67113" y2="52717"/>
                        <a14:foregroundMark x1="73614" y1="40761" x2="73614" y2="40761"/>
                        <a14:foregroundMark x1="77820" y1="34783" x2="77820" y2="34783"/>
                        <a14:foregroundMark x1="77055" y1="61413" x2="77055" y2="61413"/>
                        <a14:foregroundMark x1="86233" y1="60870" x2="86233" y2="60870"/>
                        <a14:foregroundMark x1="86233" y1="35870" x2="86233" y2="35870"/>
                        <a14:foregroundMark x1="92543" y1="50543" x2="92543" y2="50543"/>
                        <a14:foregroundMark x1="93881" y1="61957" x2="93881" y2="61957"/>
                        <a14:foregroundMark x1="97323" y1="61957" x2="97323" y2="61957"/>
                        <a14:foregroundMark x1="32122" y1="26087" x2="32122" y2="26087"/>
                        <a14:backgroundMark x1="51243" y1="34239" x2="51243" y2="34239"/>
                        <a14:backgroundMark x1="21033" y1="41304" x2="21033" y2="41304"/>
                        <a14:backgroundMark x1="21033" y1="41304" x2="21033" y2="41304"/>
                        <a14:backgroundMark x1="40918" y1="29891" x2="40918" y2="29891"/>
                        <a14:backgroundMark x1="31740" y1="25000" x2="31740" y2="25000"/>
                        <a14:backgroundMark x1="28872" y1="24457" x2="28872" y2="24457"/>
                        <a14:backgroundMark x1="37667" y1="24457" x2="37667" y2="24457"/>
                        <a14:backgroundMark x1="37667" y1="24457" x2="37667" y2="24457"/>
                        <a14:backgroundMark x1="81453" y1="55435" x2="81453" y2="55435"/>
                        <a14:backgroundMark x1="81453" y1="54348" x2="81453" y2="54348"/>
                        <a14:backgroundMark x1="81453" y1="52174" x2="81453" y2="521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23306" y="17719854"/>
            <a:ext cx="3090412" cy="1087258"/>
          </a:xfrm>
          <a:prstGeom prst="rect">
            <a:avLst/>
          </a:prstGeom>
        </p:spPr>
      </p:pic>
      <p:pic>
        <p:nvPicPr>
          <p:cNvPr id="64" name="Grafik 63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A621EB2D-5C55-0201-0436-BF2A571EED4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546" y="17503664"/>
            <a:ext cx="4005081" cy="1560356"/>
          </a:xfrm>
          <a:prstGeom prst="rect">
            <a:avLst/>
          </a:prstGeom>
        </p:spPr>
      </p:pic>
      <p:pic>
        <p:nvPicPr>
          <p:cNvPr id="66" name="Grafik 65" descr="Ein Bild, das Grafiken, Schrift, Screenshot, Logo enthält.&#10;&#10;Automatisch generierte Beschreibung">
            <a:extLst>
              <a:ext uri="{FF2B5EF4-FFF2-40B4-BE49-F238E27FC236}">
                <a16:creationId xmlns:a16="http://schemas.microsoft.com/office/drawing/2014/main" id="{9A4B3E26-46EB-DFD3-E805-1E8C638EF6A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125" y="17668673"/>
            <a:ext cx="2765821" cy="1162307"/>
          </a:xfrm>
          <a:prstGeom prst="rect">
            <a:avLst/>
          </a:prstGeom>
        </p:spPr>
      </p:pic>
      <p:pic>
        <p:nvPicPr>
          <p:cNvPr id="69" name="Grafik 68" descr="Ein Bild, das Meeressäuger enthält.&#10;&#10;Automatisch generierte Beschreibung">
            <a:extLst>
              <a:ext uri="{FF2B5EF4-FFF2-40B4-BE49-F238E27FC236}">
                <a16:creationId xmlns:a16="http://schemas.microsoft.com/office/drawing/2014/main" id="{A0003A26-A1E8-A3CF-C5DB-9E261EB8CFE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165" y="17655482"/>
            <a:ext cx="3345898" cy="135804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977094-6CC1-FD41-D9E4-1299995E029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022085" y="25865198"/>
            <a:ext cx="6434610" cy="53431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227458-E497-0C64-5D29-D6A7D9FEB05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2529" y="25870098"/>
            <a:ext cx="6415992" cy="534240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6C6B6541-4410-185C-0AB3-9F135857DCB8}"/>
              </a:ext>
            </a:extLst>
          </p:cNvPr>
          <p:cNvSpPr/>
          <p:nvPr/>
        </p:nvSpPr>
        <p:spPr>
          <a:xfrm>
            <a:off x="2163618" y="24917836"/>
            <a:ext cx="26085548" cy="89825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CE88E1-5940-371B-2096-AA35C6CDEFF2}"/>
              </a:ext>
            </a:extLst>
          </p:cNvPr>
          <p:cNvSpPr/>
          <p:nvPr/>
        </p:nvSpPr>
        <p:spPr>
          <a:xfrm>
            <a:off x="8773958" y="31197031"/>
            <a:ext cx="6306753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1270246-4D5B-974C-0B71-877E49C48244}"/>
              </a:ext>
            </a:extLst>
          </p:cNvPr>
          <p:cNvSpPr/>
          <p:nvPr/>
        </p:nvSpPr>
        <p:spPr>
          <a:xfrm>
            <a:off x="15378052" y="31202305"/>
            <a:ext cx="6306753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EC44DCB-1FAE-1BCF-ED47-C0BAC18B9EAC}"/>
              </a:ext>
            </a:extLst>
          </p:cNvPr>
          <p:cNvSpPr/>
          <p:nvPr/>
        </p:nvSpPr>
        <p:spPr>
          <a:xfrm>
            <a:off x="21968901" y="31209344"/>
            <a:ext cx="6306753" cy="216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89A024B-6C22-D7AA-1EBF-8135E0A3409B}"/>
              </a:ext>
            </a:extLst>
          </p:cNvPr>
          <p:cNvSpPr txBox="1"/>
          <p:nvPr/>
        </p:nvSpPr>
        <p:spPr>
          <a:xfrm>
            <a:off x="8787848" y="31272993"/>
            <a:ext cx="627897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Charakterisiert durch eine sehr komplexe, ineffiziente Query &amp; durch eine große Anzahl an simplen </a:t>
            </a:r>
            <a:r>
              <a:rPr lang="de-DE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Queries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(300+), Indexe für Primärschlüssel &amp; UNIQUE-Attribute, ~35 MB Daten, Leseoperationen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Gründe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Query-Optimizer, Parallelität, Architektur</a:t>
            </a:r>
          </a:p>
          <a:p>
            <a:pPr marL="342900" indent="-342900">
              <a:lnSpc>
                <a:spcPct val="105000"/>
              </a:lnSpc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Zusätzlich beeinflusst durch: DB-Treiber &amp; Middleware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de-DE" sz="2000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9C441AA-3D12-F4CE-A05F-F96A2D7C51A8}"/>
              </a:ext>
            </a:extLst>
          </p:cNvPr>
          <p:cNvSpPr txBox="1"/>
          <p:nvPr/>
        </p:nvSpPr>
        <p:spPr>
          <a:xfrm>
            <a:off x="21982791" y="31277863"/>
            <a:ext cx="627897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Charakterisiert durch eine große Anzahl an simplen </a:t>
            </a:r>
            <a:r>
              <a:rPr lang="de-DE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Queries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(700+), Indexe für Primärschlüssel &amp; UNIQUE-Attribute, ~35 MB Daten, Leseoperationen</a:t>
            </a:r>
          </a:p>
          <a:p>
            <a:pPr marL="342900" indent="-34290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Gründe: 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Architektur,</a:t>
            </a:r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Speichernutzung, Query-Optimizer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Zusätzlich beeinflusst durch: DB-Treiber &amp; Middleware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de-DE" sz="2000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9102CC0-6AF6-2E79-BEC7-55C91D2B9AE5}"/>
              </a:ext>
            </a:extLst>
          </p:cNvPr>
          <p:cNvSpPr txBox="1"/>
          <p:nvPr/>
        </p:nvSpPr>
        <p:spPr>
          <a:xfrm>
            <a:off x="15369787" y="31272993"/>
            <a:ext cx="62789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Charakterisiert durch eine große Anzahl an simplen </a:t>
            </a:r>
            <a:r>
              <a:rPr lang="de-DE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Queries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(300+), Indexe für Primärschlüssel &amp; UNIQUE-Attribute, ~35 MB Daten, Leseoperationen</a:t>
            </a:r>
          </a:p>
          <a:p>
            <a:pPr marL="342900" indent="-342900" algn="just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Gründe</a:t>
            </a: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Architektur, Speichernutzung, Query-Optimizer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Zusätzlich beeinflusst durch: DB-Treiber &amp; Middleware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de-DE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/>
            <a:endParaRPr lang="de-DE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de-DE" sz="2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817DD65-CEE2-6E95-FE38-B5ED12641C68}"/>
              </a:ext>
            </a:extLst>
          </p:cNvPr>
          <p:cNvSpPr txBox="1"/>
          <p:nvPr/>
        </p:nvSpPr>
        <p:spPr>
          <a:xfrm>
            <a:off x="2267117" y="24955276"/>
            <a:ext cx="2607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Laufzeitvergleich anhand von unterschiedlichen Use Cases</a:t>
            </a:r>
          </a:p>
        </p:txBody>
      </p:sp>
      <p:pic>
        <p:nvPicPr>
          <p:cNvPr id="33" name="Grafik 32" descr="Venn-Diagramm mit einfarbiger Füllung">
            <a:extLst>
              <a:ext uri="{FF2B5EF4-FFF2-40B4-BE49-F238E27FC236}">
                <a16:creationId xmlns:a16="http://schemas.microsoft.com/office/drawing/2014/main" id="{E31045BA-AA3E-EB80-1A74-B688C37C845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7737077" y="24905213"/>
            <a:ext cx="914400" cy="914400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04628E4E-E761-4505-F5C3-27DE3DE078BF}"/>
              </a:ext>
            </a:extLst>
          </p:cNvPr>
          <p:cNvSpPr txBox="1"/>
          <p:nvPr/>
        </p:nvSpPr>
        <p:spPr>
          <a:xfrm>
            <a:off x="8887559" y="18631721"/>
            <a:ext cx="172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Abbildung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220A367-45F1-0E3E-B2EC-DD52CAB162EB}"/>
              </a:ext>
            </a:extLst>
          </p:cNvPr>
          <p:cNvSpPr txBox="1"/>
          <p:nvPr/>
        </p:nvSpPr>
        <p:spPr>
          <a:xfrm>
            <a:off x="13544329" y="18620612"/>
            <a:ext cx="172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Abbildung 2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3F54ED71-169A-910A-7EA3-7005099DBF7A}"/>
              </a:ext>
            </a:extLst>
          </p:cNvPr>
          <p:cNvSpPr txBox="1"/>
          <p:nvPr/>
        </p:nvSpPr>
        <p:spPr>
          <a:xfrm>
            <a:off x="18127769" y="18619045"/>
            <a:ext cx="172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Abbildung 3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5532FD5-B981-D0EB-9DE4-012028E9C65D}"/>
              </a:ext>
            </a:extLst>
          </p:cNvPr>
          <p:cNvSpPr txBox="1"/>
          <p:nvPr/>
        </p:nvSpPr>
        <p:spPr>
          <a:xfrm>
            <a:off x="22801185" y="18622509"/>
            <a:ext cx="172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Abbildung 4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86A1B9-6BA9-6C1B-68AD-698A8684391A}"/>
              </a:ext>
            </a:extLst>
          </p:cNvPr>
          <p:cNvSpPr txBox="1"/>
          <p:nvPr/>
        </p:nvSpPr>
        <p:spPr>
          <a:xfrm>
            <a:off x="27436538" y="18609367"/>
            <a:ext cx="1724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Abbildung 5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9A778BC-D2C8-25DD-E803-7E94D17DF55B}"/>
              </a:ext>
            </a:extLst>
          </p:cNvPr>
          <p:cNvSpPr txBox="1"/>
          <p:nvPr/>
        </p:nvSpPr>
        <p:spPr>
          <a:xfrm>
            <a:off x="27898511" y="24372729"/>
            <a:ext cx="366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[5]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1190380-7BC9-9A1B-0120-035670DEBAA7}"/>
              </a:ext>
            </a:extLst>
          </p:cNvPr>
          <p:cNvSpPr txBox="1"/>
          <p:nvPr/>
        </p:nvSpPr>
        <p:spPr>
          <a:xfrm>
            <a:off x="23296627" y="24387928"/>
            <a:ext cx="366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[4]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69C354F-BACE-A2D9-92F2-EB39A9303F38}"/>
              </a:ext>
            </a:extLst>
          </p:cNvPr>
          <p:cNvSpPr txBox="1"/>
          <p:nvPr/>
        </p:nvSpPr>
        <p:spPr>
          <a:xfrm>
            <a:off x="18601297" y="24382808"/>
            <a:ext cx="366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[3]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907160B-C534-9A9A-FF61-18CA0DDDB459}"/>
              </a:ext>
            </a:extLst>
          </p:cNvPr>
          <p:cNvSpPr txBox="1"/>
          <p:nvPr/>
        </p:nvSpPr>
        <p:spPr>
          <a:xfrm>
            <a:off x="13992149" y="24384317"/>
            <a:ext cx="366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[2]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F4E7539-86C2-AF6F-EF10-093163C959A2}"/>
              </a:ext>
            </a:extLst>
          </p:cNvPr>
          <p:cNvSpPr txBox="1"/>
          <p:nvPr/>
        </p:nvSpPr>
        <p:spPr>
          <a:xfrm>
            <a:off x="9383001" y="24388739"/>
            <a:ext cx="366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[1]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0DE60019-66A7-D973-463D-B9892EE435B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7642" y="28830043"/>
            <a:ext cx="4039019" cy="14226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EF5C485-0C43-2A83-C9D6-B27993FEA975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5278040" y="25880613"/>
            <a:ext cx="6408148" cy="5342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C1528E2-310D-ADCE-0AED-611D24BACF3F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1902056" y="25869489"/>
            <a:ext cx="6364543" cy="53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940"/>
      </p:ext>
    </p:extLst>
  </p:cSld>
  <p:clrMapOvr>
    <a:masterClrMapping/>
  </p:clrMapOvr>
</p:sld>
</file>

<file path=ppt/theme/theme1.xml><?xml version="1.0" encoding="utf-8"?>
<a:theme xmlns:a="http://schemas.openxmlformats.org/drawingml/2006/main" name="HTWK_A3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HTW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lakat_V01" id="{24D39333-43B7-418E-8ABA-5C16DBDDDE5B}" vid="{F722BCDE-56F1-409C-839E-A801E0B53482}"/>
    </a:ext>
  </a:extLst>
</a:theme>
</file>

<file path=ppt/theme/theme2.xml><?xml version="1.0" encoding="utf-8"?>
<a:theme xmlns:a="http://schemas.openxmlformats.org/drawingml/2006/main" name="HTWK_A4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HTW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lakat_V01" id="{24D39333-43B7-418E-8ABA-5C16DBDDDE5B}" vid="{F722BCDE-56F1-409C-839E-A801E0B53482}"/>
    </a:ext>
  </a:extLst>
</a:theme>
</file>

<file path=ppt/theme/theme3.xml><?xml version="1.0" encoding="utf-8"?>
<a:theme xmlns:a="http://schemas.openxmlformats.org/drawingml/2006/main" name="HTWK_A2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HTW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lakat_V01" id="{24D39333-43B7-418E-8ABA-5C16DBDDDE5B}" vid="{F722BCDE-56F1-409C-839E-A801E0B53482}"/>
    </a:ext>
  </a:extLst>
</a:theme>
</file>

<file path=ppt/theme/theme4.xml><?xml version="1.0" encoding="utf-8"?>
<a:theme xmlns:a="http://schemas.openxmlformats.org/drawingml/2006/main" name="HTWK_A1">
  <a:themeElements>
    <a:clrScheme name="HTWK_Test">
      <a:dk1>
        <a:sysClr val="windowText" lastClr="000000"/>
      </a:dk1>
      <a:lt1>
        <a:sysClr val="window" lastClr="FFFFFF"/>
      </a:lt1>
      <a:dk2>
        <a:srgbClr val="022541"/>
      </a:dk2>
      <a:lt2>
        <a:srgbClr val="BEC3C6"/>
      </a:lt2>
      <a:accent1>
        <a:srgbClr val="FFED00"/>
      </a:accent1>
      <a:accent2>
        <a:srgbClr val="E5007D"/>
      </a:accent2>
      <a:accent3>
        <a:srgbClr val="00964E"/>
      </a:accent3>
      <a:accent4>
        <a:srgbClr val="E53009"/>
      </a:accent4>
      <a:accent5>
        <a:srgbClr val="009EE3"/>
      </a:accent5>
      <a:accent6>
        <a:srgbClr val="004699"/>
      </a:accent6>
      <a:hlink>
        <a:srgbClr val="022541"/>
      </a:hlink>
      <a:folHlink>
        <a:srgbClr val="2E3639"/>
      </a:folHlink>
    </a:clrScheme>
    <a:fontScheme name="HTWK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TWK_Plakat_V01" id="{24D39333-43B7-418E-8ABA-5C16DBDDDE5B}" vid="{F722BCDE-56F1-409C-839E-A801E0B53482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61C4BCD792DA42A8108CBC3EBA5110" ma:contentTypeVersion="15" ma:contentTypeDescription="Ein neues Dokument erstellen." ma:contentTypeScope="" ma:versionID="5b720cf3bdbe19c268ccb62698dd5072">
  <xsd:schema xmlns:xsd="http://www.w3.org/2001/XMLSchema" xmlns:xs="http://www.w3.org/2001/XMLSchema" xmlns:p="http://schemas.microsoft.com/office/2006/metadata/properties" xmlns:ns3="bc566b5e-d6e3-42cf-9f9d-b876538b2f91" xmlns:ns4="247b1283-2737-4bac-a43b-c5e8e4f1d6da" targetNamespace="http://schemas.microsoft.com/office/2006/metadata/properties" ma:root="true" ma:fieldsID="0f7bed24cce01d9b2e2ff2e36b0a9a04" ns3:_="" ns4:_="">
    <xsd:import namespace="bc566b5e-d6e3-42cf-9f9d-b876538b2f91"/>
    <xsd:import namespace="247b1283-2737-4bac-a43b-c5e8e4f1d6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66b5e-d6e3-42cf-9f9d-b876538b2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b1283-2737-4bac-a43b-c5e8e4f1d6d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566b5e-d6e3-42cf-9f9d-b876538b2f9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D49C0-D606-48CE-AED7-92498951D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566b5e-d6e3-42cf-9f9d-b876538b2f91"/>
    <ds:schemaRef ds:uri="247b1283-2737-4bac-a43b-c5e8e4f1d6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1194E9-5578-4EE1-BAB7-3DEA8CAB1ED4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47b1283-2737-4bac-a43b-c5e8e4f1d6da"/>
    <ds:schemaRef ds:uri="http://schemas.microsoft.com/office/2006/metadata/properties"/>
    <ds:schemaRef ds:uri="bc566b5e-d6e3-42cf-9f9d-b876538b2f91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79B75E-1BE9-4166-96F8-6FFB582D275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HTWK</Template>
  <TotalTime>0</TotalTime>
  <Words>955</Words>
  <Application>Microsoft Office PowerPoint</Application>
  <PresentationFormat>Benutzerdefiniert</PresentationFormat>
  <Paragraphs>127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</vt:i4>
      </vt:variant>
    </vt:vector>
  </HeadingPairs>
  <TitlesOfParts>
    <vt:vector size="13" baseType="lpstr">
      <vt:lpstr>Arial</vt:lpstr>
      <vt:lpstr>Calibri</vt:lpstr>
      <vt:lpstr>Source Sans Pro</vt:lpstr>
      <vt:lpstr>Source Sans Pro Black</vt:lpstr>
      <vt:lpstr>Source Sans Pro Light</vt:lpstr>
      <vt:lpstr>Source Sans Pro SemiBold</vt:lpstr>
      <vt:lpstr>Source Sans Pro SemiBold</vt:lpstr>
      <vt:lpstr>Wingdings</vt:lpstr>
      <vt:lpstr>HTWK_A3</vt:lpstr>
      <vt:lpstr>HTWK_A4</vt:lpstr>
      <vt:lpstr>HTWK_A2</vt:lpstr>
      <vt:lpstr>HTWK_A1</vt:lpstr>
      <vt:lpstr> Vergleich der Performance von Datenbanksystemen in Django-Webanwendungen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ms410383</dc:creator>
  <cp:lastModifiedBy>Reichelt, Nick</cp:lastModifiedBy>
  <cp:revision>101</cp:revision>
  <cp:lastPrinted>2023-11-13T12:52:04Z</cp:lastPrinted>
  <dcterms:created xsi:type="dcterms:W3CDTF">2018-12-13T13:19:04Z</dcterms:created>
  <dcterms:modified xsi:type="dcterms:W3CDTF">2025-01-08T19:36:17Z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0x010100FE61C4BCD792DA42A8108CBC3EBA5110</vt:lpwstr>
  </property>
</Properties>
</file>