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4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3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schemas.openxmlformats.org/officeDocument/2006/relationships/slide" Target="slides/slide4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003F1-51F5-4B08-8F2B-65C2FD6E62BE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7395C-8A23-4146-8337-0FD8D129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1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9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6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3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30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8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2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1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6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3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5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5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69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71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30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683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9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822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7168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53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808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8321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2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5F4E-E451-41D5-A4E6-A76E781CBBC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4FA5-B03C-449B-A0F8-C8FAB0EB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17A5-69BA-4736-98AD-3B62AFD01E0F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65FC-565D-437B-A9BA-723B93B0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B260-38AF-4E23-AB00-177CB377C233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3310-6866-4DA3-B3F7-534B1FB4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528DE-E178-4087-A03E-28DEBF94EE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21-Aug-23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A3DDD-667C-4B28-BD10-A6CDE68F81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7207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Devops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UNIT-III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task starts with a name, Configure </a:t>
            </a:r>
            <a:r>
              <a:rPr lang="en-US" b="1" dirty="0" err="1"/>
              <a:t>pam_pwquality</a:t>
            </a:r>
            <a:r>
              <a:rPr lang="en-US" dirty="0"/>
              <a:t>, </a:t>
            </a:r>
            <a:r>
              <a:rPr lang="en-US" dirty="0" smtClean="0"/>
              <a:t>that describes </a:t>
            </a:r>
            <a:r>
              <a:rPr lang="en-US" dirty="0"/>
              <a:t>its intent.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it tells </a:t>
            </a:r>
            <a:r>
              <a:rPr lang="en-US" dirty="0" err="1"/>
              <a:t>Ansible</a:t>
            </a:r>
            <a:r>
              <a:rPr lang="en-US" dirty="0"/>
              <a:t> to use the </a:t>
            </a:r>
            <a:r>
              <a:rPr lang="en-US" b="1" dirty="0" err="1"/>
              <a:t>lineinfile</a:t>
            </a:r>
            <a:r>
              <a:rPr lang="en-US" dirty="0"/>
              <a:t> module to </a:t>
            </a:r>
            <a:r>
              <a:rPr lang="en-US" dirty="0" smtClean="0"/>
              <a:t>edit the </a:t>
            </a:r>
            <a:r>
              <a:rPr lang="en-US" dirty="0"/>
              <a:t>PAM password file. The </a:t>
            </a:r>
            <a:r>
              <a:rPr lang="en-US" dirty="0" err="1"/>
              <a:t>lineinfile</a:t>
            </a:r>
            <a:r>
              <a:rPr lang="en-US" dirty="0"/>
              <a:t> module requires the path of the </a:t>
            </a:r>
            <a:r>
              <a:rPr lang="en-US" dirty="0" smtClean="0"/>
              <a:t>file to </a:t>
            </a:r>
            <a:r>
              <a:rPr lang="en-US" dirty="0"/>
              <a:t>which you want to make changes.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it is the PAM </a:t>
            </a:r>
            <a:r>
              <a:rPr lang="en-US" dirty="0" smtClean="0"/>
              <a:t>password file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pam.d</a:t>
            </a:r>
            <a:r>
              <a:rPr lang="en-US" b="1" i="1" dirty="0"/>
              <a:t>/common-password</a:t>
            </a:r>
            <a:r>
              <a:rPr lang="en-US" dirty="0"/>
              <a:t>. Use a regular expression, or </a:t>
            </a:r>
            <a:r>
              <a:rPr lang="en-US" i="1" dirty="0" err="1"/>
              <a:t>regexp</a:t>
            </a:r>
            <a:r>
              <a:rPr lang="en-US" dirty="0"/>
              <a:t>, to </a:t>
            </a:r>
            <a:r>
              <a:rPr lang="en-US" dirty="0" smtClean="0"/>
              <a:t>find the </a:t>
            </a:r>
            <a:r>
              <a:rPr lang="en-US" dirty="0"/>
              <a:t>line in the file you want to change.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regular expression locates </a:t>
            </a:r>
            <a:r>
              <a:rPr lang="en-US" dirty="0" smtClean="0"/>
              <a:t>the line </a:t>
            </a:r>
            <a:r>
              <a:rPr lang="en-US" dirty="0"/>
              <a:t>that has </a:t>
            </a:r>
            <a:r>
              <a:rPr lang="en-US" b="1" dirty="0"/>
              <a:t>pam_pwquality</a:t>
            </a:r>
            <a:r>
              <a:rPr lang="en-US" dirty="0"/>
              <a:t>.</a:t>
            </a:r>
            <a:r>
              <a:rPr lang="en-US" b="1" dirty="0"/>
              <a:t>so</a:t>
            </a:r>
            <a:r>
              <a:rPr lang="en-US" dirty="0"/>
              <a:t> in it and replaces it with a new line. The </a:t>
            </a:r>
            <a:r>
              <a:rPr lang="en-US" dirty="0" smtClean="0"/>
              <a:t>replacement line </a:t>
            </a:r>
            <a:r>
              <a:rPr lang="en-US" dirty="0"/>
              <a:t>parameter contains the </a:t>
            </a:r>
            <a:r>
              <a:rPr lang="en-US" b="1" dirty="0" err="1"/>
              <a:t>pwquality</a:t>
            </a:r>
            <a:r>
              <a:rPr lang="en-US" dirty="0"/>
              <a:t> configuration changes, </a:t>
            </a:r>
            <a:r>
              <a:rPr lang="en-US" dirty="0" smtClean="0"/>
              <a:t>which enforce </a:t>
            </a:r>
            <a:r>
              <a:rPr lang="en-US" dirty="0"/>
              <a:t>more complexity.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options provided above enforce the following:</a:t>
            </a:r>
          </a:p>
          <a:p>
            <a:r>
              <a:rPr lang="en-US" dirty="0"/>
              <a:t>• A minimum password length of 12 characters</a:t>
            </a:r>
          </a:p>
          <a:p>
            <a:r>
              <a:rPr lang="en-US" dirty="0"/>
              <a:t>• One lowercase letter</a:t>
            </a:r>
          </a:p>
          <a:p>
            <a:r>
              <a:rPr lang="en-US" dirty="0"/>
              <a:t>• One uppercase </a:t>
            </a:r>
            <a:r>
              <a:rPr lang="en-US" dirty="0" smtClean="0"/>
              <a:t>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i="1" dirty="0"/>
              <a:t>Key </a:t>
            </a:r>
            <a:r>
              <a:rPr lang="en-US" b="1" i="1" dirty="0" err="1"/>
              <a:t>Ansible</a:t>
            </a:r>
            <a:r>
              <a:rPr lang="en-US" b="1" i="1" dirty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135563"/>
          </a:xfrm>
        </p:spPr>
        <p:txBody>
          <a:bodyPr>
            <a:normAutofit/>
          </a:bodyPr>
          <a:lstStyle/>
          <a:p>
            <a:r>
              <a:rPr lang="en-US" dirty="0"/>
              <a:t>• One numeric character</a:t>
            </a:r>
          </a:p>
          <a:p>
            <a:r>
              <a:rPr lang="en-US" dirty="0"/>
              <a:t>• One </a:t>
            </a:r>
            <a:r>
              <a:rPr lang="en-US" dirty="0" err="1"/>
              <a:t>nonalphanumeric</a:t>
            </a:r>
            <a:r>
              <a:rPr lang="en-US" dirty="0"/>
              <a:t> character</a:t>
            </a:r>
          </a:p>
          <a:p>
            <a:r>
              <a:rPr lang="en-US" dirty="0"/>
              <a:t>• Three retries</a:t>
            </a:r>
          </a:p>
          <a:p>
            <a:r>
              <a:rPr lang="en-US" dirty="0"/>
              <a:t>• Disable root override</a:t>
            </a:r>
          </a:p>
          <a:p>
            <a:r>
              <a:rPr lang="en-US" dirty="0"/>
              <a:t>Adding these requirements will strengthen Ubuntu’s default </a:t>
            </a:r>
            <a:r>
              <a:rPr lang="en-US" dirty="0" smtClean="0"/>
              <a:t>password policy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new passwords will need to meet or exceed these requirements</a:t>
            </a:r>
            <a:r>
              <a:rPr lang="en-US" dirty="0" smtClean="0"/>
              <a:t>, which </a:t>
            </a:r>
            <a:r>
              <a:rPr lang="en-US" dirty="0"/>
              <a:t>will make brute-forcing user passwords a bit harder for attackers.</a:t>
            </a:r>
          </a:p>
        </p:txBody>
      </p:sp>
    </p:spTree>
    <p:extLst>
      <p:ext uri="{BB962C8B-B14F-4D97-AF65-F5344CB8AC3E}">
        <p14:creationId xmlns:p14="http://schemas.microsoft.com/office/powerpoint/2010/main" val="41287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/>
              <a:t>Linux User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Linux, users come in three types: normal, system, </a:t>
            </a:r>
            <a:r>
              <a:rPr lang="en-US" dirty="0" smtClean="0"/>
              <a:t>and root.</a:t>
            </a:r>
          </a:p>
          <a:p>
            <a:r>
              <a:rPr lang="en-US" dirty="0"/>
              <a:t>a </a:t>
            </a:r>
            <a:r>
              <a:rPr lang="en-US" i="1" dirty="0"/>
              <a:t>normal user </a:t>
            </a:r>
            <a:r>
              <a:rPr lang="en-US" dirty="0"/>
              <a:t>as a human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Every </a:t>
            </a:r>
            <a:r>
              <a:rPr lang="en-US" b="1" dirty="0"/>
              <a:t>normal user </a:t>
            </a:r>
            <a:r>
              <a:rPr lang="en-US" dirty="0"/>
              <a:t>is typically associated with </a:t>
            </a:r>
            <a:r>
              <a:rPr lang="en-US" dirty="0" smtClean="0"/>
              <a:t>a password</a:t>
            </a:r>
            <a:r>
              <a:rPr lang="en-US" dirty="0"/>
              <a:t>, a group, and a username.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/>
              <a:t>system user </a:t>
            </a:r>
            <a:r>
              <a:rPr lang="en-US" dirty="0"/>
              <a:t>as a </a:t>
            </a:r>
            <a:r>
              <a:rPr lang="en-US" dirty="0" smtClean="0"/>
              <a:t>nonhuman account</a:t>
            </a:r>
            <a:r>
              <a:rPr lang="en-US" dirty="0"/>
              <a:t>, such as the user Nginx runs as.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system user is </a:t>
            </a:r>
            <a:r>
              <a:rPr lang="en-US" dirty="0" smtClean="0"/>
              <a:t>almost identical </a:t>
            </a:r>
            <a:r>
              <a:rPr lang="en-US" dirty="0"/>
              <a:t>to a normal user, but it is located in a different user ID (UID</a:t>
            </a:r>
            <a:r>
              <a:rPr lang="en-US" dirty="0" smtClean="0"/>
              <a:t>) range </a:t>
            </a:r>
            <a:r>
              <a:rPr lang="en-US" dirty="0"/>
              <a:t>for compartmental reasons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i="1" dirty="0"/>
              <a:t>root user </a:t>
            </a:r>
            <a:r>
              <a:rPr lang="en-US" dirty="0"/>
              <a:t>(or </a:t>
            </a:r>
            <a:r>
              <a:rPr lang="en-US" i="1" dirty="0" err="1"/>
              <a:t>superuser</a:t>
            </a:r>
            <a:r>
              <a:rPr lang="en-US" dirty="0"/>
              <a:t>) account </a:t>
            </a:r>
            <a:r>
              <a:rPr lang="en-US" dirty="0" smtClean="0"/>
              <a:t>has unrestricted </a:t>
            </a:r>
            <a:r>
              <a:rPr lang="en-US" dirty="0"/>
              <a:t>access to the operating system. You can tell the root user </a:t>
            </a:r>
            <a:r>
              <a:rPr lang="en-US" dirty="0" smtClean="0"/>
              <a:t>by its </a:t>
            </a:r>
            <a:r>
              <a:rPr lang="en-US" dirty="0"/>
              <a:t>UID, which is always zero. </a:t>
            </a:r>
          </a:p>
        </p:txBody>
      </p:sp>
    </p:spTree>
    <p:extLst>
      <p:ext uri="{BB962C8B-B14F-4D97-AF65-F5344CB8AC3E}">
        <p14:creationId xmlns:p14="http://schemas.microsoft.com/office/powerpoint/2010/main" val="32690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Started with the </a:t>
            </a:r>
            <a:r>
              <a:rPr lang="en-US" b="1" i="1" dirty="0" err="1"/>
              <a:t>Ansible</a:t>
            </a:r>
            <a:r>
              <a:rPr lang="en-US" b="1" i="1" dirty="0"/>
              <a:t> User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comes with the user module, which makes managing users </a:t>
            </a:r>
            <a:r>
              <a:rPr lang="en-US" dirty="0" smtClean="0"/>
              <a:t>very easy.</a:t>
            </a:r>
          </a:p>
          <a:p>
            <a:r>
              <a:rPr lang="en-US" dirty="0" smtClean="0"/>
              <a:t> </a:t>
            </a:r>
            <a:r>
              <a:rPr lang="en-US" dirty="0"/>
              <a:t>It handles all the messy details for accounts, like shells, keys, groups</a:t>
            </a:r>
            <a:r>
              <a:rPr lang="en-US" dirty="0" smtClean="0"/>
              <a:t>, and </a:t>
            </a:r>
            <a:r>
              <a:rPr lang="en-US" dirty="0"/>
              <a:t>home directories. You’ll use the user module to create a new </a:t>
            </a:r>
            <a:r>
              <a:rPr lang="en-US" dirty="0" smtClean="0"/>
              <a:t>user</a:t>
            </a:r>
          </a:p>
          <a:p>
            <a:r>
              <a:rPr lang="en-US" dirty="0"/>
              <a:t>Open the </a:t>
            </a:r>
            <a:r>
              <a:rPr lang="en-US" i="1" dirty="0" err="1"/>
              <a:t>user_and_group.yml</a:t>
            </a:r>
            <a:r>
              <a:rPr lang="en-US" i="1" dirty="0"/>
              <a:t> </a:t>
            </a:r>
            <a:r>
              <a:rPr lang="en-US" dirty="0"/>
              <a:t>file located in the </a:t>
            </a:r>
            <a:r>
              <a:rPr lang="en-US" i="1" dirty="0" err="1"/>
              <a:t>ansible</a:t>
            </a:r>
            <a:r>
              <a:rPr lang="en-US" i="1" dirty="0" smtClean="0"/>
              <a:t>/ </a:t>
            </a:r>
            <a:r>
              <a:rPr lang="en-US" dirty="0"/>
              <a:t>directory.</a:t>
            </a:r>
          </a:p>
          <a:p>
            <a:r>
              <a:rPr lang="en-US" dirty="0"/>
              <a:t>This file contains the following five tasks:</a:t>
            </a:r>
          </a:p>
          <a:p>
            <a:r>
              <a:rPr lang="en-US" dirty="0"/>
              <a:t>1. Ensure group </a:t>
            </a:r>
            <a:r>
              <a:rPr lang="en-US" i="1" dirty="0"/>
              <a:t>developers </a:t>
            </a:r>
            <a:r>
              <a:rPr lang="en-US" dirty="0"/>
              <a:t>exists.</a:t>
            </a:r>
          </a:p>
          <a:p>
            <a:r>
              <a:rPr lang="en-US" dirty="0"/>
              <a:t>2. Create the user </a:t>
            </a:r>
            <a:r>
              <a:rPr lang="en-US" i="1" dirty="0"/>
              <a:t>bender</a:t>
            </a:r>
            <a:r>
              <a:rPr lang="en-US" dirty="0"/>
              <a:t>.</a:t>
            </a:r>
          </a:p>
          <a:p>
            <a:r>
              <a:rPr lang="en-US" dirty="0"/>
              <a:t>3. Assign </a:t>
            </a:r>
            <a:r>
              <a:rPr lang="en-US" i="1" dirty="0"/>
              <a:t>bender </a:t>
            </a:r>
            <a:r>
              <a:rPr lang="en-US" dirty="0"/>
              <a:t>to the </a:t>
            </a:r>
            <a:r>
              <a:rPr lang="en-US" i="1" dirty="0"/>
              <a:t>developers </a:t>
            </a:r>
            <a:r>
              <a:rPr lang="en-US" dirty="0"/>
              <a:t>group.</a:t>
            </a:r>
          </a:p>
          <a:p>
            <a:r>
              <a:rPr lang="en-US" dirty="0"/>
              <a:t>4. Create a directory named </a:t>
            </a:r>
            <a:r>
              <a:rPr lang="en-US" i="1" dirty="0"/>
              <a:t>engineering</a:t>
            </a:r>
            <a:r>
              <a:rPr lang="en-US" dirty="0"/>
              <a:t>.</a:t>
            </a:r>
          </a:p>
          <a:p>
            <a:r>
              <a:rPr lang="en-US" dirty="0"/>
              <a:t>5. Create a file in the engineering directory.</a:t>
            </a:r>
          </a:p>
        </p:txBody>
      </p:sp>
    </p:spTree>
    <p:extLst>
      <p:ext uri="{BB962C8B-B14F-4D97-AF65-F5344CB8AC3E}">
        <p14:creationId xmlns:p14="http://schemas.microsoft.com/office/powerpoint/2010/main" val="27562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tasks will create a group and a user, assign a user to a group, </a:t>
            </a:r>
            <a:r>
              <a:rPr lang="en-US" dirty="0" smtClean="0"/>
              <a:t>and create </a:t>
            </a:r>
            <a:r>
              <a:rPr lang="en-US" dirty="0"/>
              <a:t>a shared directory and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user module has many options, but only the name </a:t>
            </a:r>
            <a:r>
              <a:rPr lang="en-US" dirty="0" smtClean="0"/>
              <a:t>parameter is </a:t>
            </a:r>
            <a:r>
              <a:rPr lang="en-US" dirty="0"/>
              <a:t>required. In this example, the name is set to bender. </a:t>
            </a:r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a user’s </a:t>
            </a:r>
            <a:r>
              <a:rPr lang="en-US" dirty="0" smtClean="0"/>
              <a:t>password at </a:t>
            </a:r>
            <a:r>
              <a:rPr lang="en-US" dirty="0"/>
              <a:t>provision time can be useful, so set the optional password parameter </a:t>
            </a:r>
            <a:r>
              <a:rPr lang="en-US" dirty="0" smtClean="0"/>
              <a:t>field to </a:t>
            </a:r>
            <a:r>
              <a:rPr lang="en-US" dirty="0"/>
              <a:t>a known password hash</a:t>
            </a:r>
            <a:endParaRPr lang="en-US" dirty="0" smtClean="0"/>
          </a:p>
          <a:p>
            <a:r>
              <a:rPr lang="en-US" dirty="0"/>
              <a:t>The password value, </a:t>
            </a:r>
            <a:r>
              <a:rPr lang="en-US" dirty="0" smtClean="0"/>
              <a:t>beginning with </a:t>
            </a:r>
            <a:r>
              <a:rPr lang="en-US" dirty="0"/>
              <a:t>$6, is a cryptic hash that Linux supports.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4648200" cy="21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Generating a Complex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different methods to generate a password to match </a:t>
            </a:r>
            <a:r>
              <a:rPr lang="en-US" dirty="0" smtClean="0"/>
              <a:t>the complexity </a:t>
            </a:r>
            <a:r>
              <a:rPr lang="en-US" dirty="0"/>
              <a:t>you set in </a:t>
            </a:r>
            <a:r>
              <a:rPr lang="en-US" b="1" dirty="0" err="1"/>
              <a:t>pam_pwquality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password </a:t>
            </a:r>
            <a:r>
              <a:rPr lang="en-US" dirty="0"/>
              <a:t>hash </a:t>
            </a:r>
            <a:r>
              <a:rPr lang="en-US" dirty="0" smtClean="0"/>
              <a:t>that </a:t>
            </a:r>
            <a:r>
              <a:rPr lang="en-US" dirty="0"/>
              <a:t>matches this threshold to save </a:t>
            </a:r>
            <a:r>
              <a:rPr lang="en-US" dirty="0" err="1" smtClean="0"/>
              <a:t>timea</a:t>
            </a:r>
            <a:endParaRPr lang="en-US" dirty="0"/>
          </a:p>
          <a:p>
            <a:r>
              <a:rPr lang="en-US" dirty="0"/>
              <a:t>combination of two command line applications</a:t>
            </a:r>
            <a:r>
              <a:rPr lang="en-US" b="1" dirty="0"/>
              <a:t>, </a:t>
            </a:r>
            <a:r>
              <a:rPr lang="en-US" b="1" dirty="0" err="1"/>
              <a:t>pwgen</a:t>
            </a:r>
            <a:r>
              <a:rPr lang="en-US" dirty="0"/>
              <a:t> and </a:t>
            </a:r>
            <a:r>
              <a:rPr lang="en-US" b="1" dirty="0" err="1"/>
              <a:t>mkpasswd</a:t>
            </a:r>
            <a:r>
              <a:rPr lang="en-US" dirty="0"/>
              <a:t>, to </a:t>
            </a:r>
            <a:r>
              <a:rPr lang="en-US" dirty="0" smtClean="0"/>
              <a:t>create the </a:t>
            </a:r>
            <a:r>
              <a:rPr lang="en-US" dirty="0"/>
              <a:t>complex password.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pwgen</a:t>
            </a:r>
            <a:r>
              <a:rPr lang="en-US" dirty="0"/>
              <a:t> command can generate secure passwords</a:t>
            </a:r>
            <a:r>
              <a:rPr lang="en-US" dirty="0" smtClean="0"/>
              <a:t>,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/>
              <a:t>mkpasswd</a:t>
            </a:r>
            <a:r>
              <a:rPr lang="en-US" dirty="0"/>
              <a:t> command can generate passwords using different hashing</a:t>
            </a:r>
          </a:p>
          <a:p>
            <a:r>
              <a:rPr lang="en-US" dirty="0"/>
              <a:t>algorithms.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pwgen</a:t>
            </a:r>
            <a:r>
              <a:rPr lang="en-US" dirty="0"/>
              <a:t> application is provided by the </a:t>
            </a:r>
            <a:r>
              <a:rPr lang="en-US" b="1" dirty="0" err="1"/>
              <a:t>pwgen</a:t>
            </a:r>
            <a:r>
              <a:rPr lang="en-US" b="1" dirty="0"/>
              <a:t> package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 err="1" smtClean="0"/>
              <a:t>mkpasswd</a:t>
            </a:r>
            <a:r>
              <a:rPr lang="en-US" dirty="0" smtClean="0"/>
              <a:t> </a:t>
            </a:r>
            <a:r>
              <a:rPr lang="en-US" dirty="0"/>
              <a:t>application is provided by a package named </a:t>
            </a:r>
            <a:r>
              <a:rPr lang="en-US" b="1" dirty="0" err="1"/>
              <a:t>whois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Together</a:t>
            </a:r>
            <a:r>
              <a:rPr lang="en-US" dirty="0"/>
              <a:t>, </a:t>
            </a:r>
            <a:r>
              <a:rPr lang="en-US" dirty="0" smtClean="0"/>
              <a:t>these tools </a:t>
            </a:r>
            <a:r>
              <a:rPr lang="en-US" dirty="0"/>
              <a:t>can generate the hash that </a:t>
            </a:r>
            <a:r>
              <a:rPr lang="en-US" dirty="0" err="1"/>
              <a:t>Ansible</a:t>
            </a:r>
            <a:r>
              <a:rPr lang="en-US" dirty="0"/>
              <a:t> and Linux expect.</a:t>
            </a:r>
          </a:p>
        </p:txBody>
      </p:sp>
    </p:spTree>
    <p:extLst>
      <p:ext uri="{BB962C8B-B14F-4D97-AF65-F5344CB8AC3E}">
        <p14:creationId xmlns:p14="http://schemas.microsoft.com/office/powerpoint/2010/main" val="11693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stores password hashes in a file called </a:t>
            </a:r>
            <a:r>
              <a:rPr lang="en-US" b="1" i="1" dirty="0"/>
              <a:t>shadow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 an Ubuntu system</a:t>
            </a:r>
            <a:r>
              <a:rPr lang="en-US" dirty="0" smtClean="0"/>
              <a:t>, the </a:t>
            </a:r>
            <a:r>
              <a:rPr lang="en-US" dirty="0"/>
              <a:t>password hashing algorithm is </a:t>
            </a:r>
            <a:r>
              <a:rPr lang="en-US" b="1" dirty="0"/>
              <a:t>SHA-512 </a:t>
            </a:r>
            <a:r>
              <a:rPr lang="en-US" dirty="0"/>
              <a:t>by default.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</a:t>
            </a:r>
            <a:r>
              <a:rPr lang="en-US" dirty="0" smtClean="0"/>
              <a:t>your own </a:t>
            </a:r>
            <a:r>
              <a:rPr lang="en-US" dirty="0"/>
              <a:t>SHA-512 hash for </a:t>
            </a:r>
            <a:r>
              <a:rPr lang="en-US" dirty="0" err="1"/>
              <a:t>Ansible’s</a:t>
            </a:r>
            <a:r>
              <a:rPr lang="en-US" dirty="0"/>
              <a:t> user module, use the commands below </a:t>
            </a:r>
            <a:r>
              <a:rPr lang="en-US" dirty="0" smtClean="0"/>
              <a:t>on an </a:t>
            </a:r>
            <a:r>
              <a:rPr lang="en-US" dirty="0"/>
              <a:t>Ubuntu host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33800"/>
            <a:ext cx="629412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Since these packages are not installed by default, you’ll need to </a:t>
            </a:r>
            <a:r>
              <a:rPr lang="en-US" dirty="0" smtClean="0"/>
              <a:t>install them </a:t>
            </a:r>
            <a:r>
              <a:rPr lang="en-US" dirty="0"/>
              <a:t>first with the APT package manager.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pwgen</a:t>
            </a:r>
            <a:r>
              <a:rPr lang="en-US" dirty="0"/>
              <a:t> command generates </a:t>
            </a:r>
            <a:r>
              <a:rPr lang="en-US" dirty="0" smtClean="0"/>
              <a:t>a complex </a:t>
            </a:r>
            <a:r>
              <a:rPr lang="en-US" dirty="0"/>
              <a:t>password that matches what you need to satisfy </a:t>
            </a:r>
            <a:r>
              <a:rPr lang="en-US" dirty="0" err="1"/>
              <a:t>pwquality</a:t>
            </a:r>
            <a:r>
              <a:rPr lang="en-US" dirty="0"/>
              <a:t> and </a:t>
            </a:r>
            <a:r>
              <a:rPr lang="en-US" dirty="0" smtClean="0"/>
              <a:t>saves it </a:t>
            </a:r>
            <a:r>
              <a:rPr lang="en-US" dirty="0"/>
              <a:t>into a variable called pass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Next, </a:t>
            </a:r>
            <a:r>
              <a:rPr lang="en-US" dirty="0" smtClean="0"/>
              <a:t>the </a:t>
            </a:r>
            <a:r>
              <a:rPr lang="en-US" dirty="0"/>
              <a:t>contents of the variable pass are </a:t>
            </a:r>
            <a:r>
              <a:rPr lang="en-US" dirty="0" smtClean="0"/>
              <a:t>piped into </a:t>
            </a:r>
            <a:r>
              <a:rPr lang="en-US" dirty="0" err="1"/>
              <a:t>mkpasswd</a:t>
            </a:r>
            <a:r>
              <a:rPr lang="en-US" dirty="0"/>
              <a:t> to be hashed using the sha-512 algorithm.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</a:t>
            </a:r>
            <a:r>
              <a:rPr lang="en-US" dirty="0" smtClean="0"/>
              <a:t>output </a:t>
            </a:r>
            <a:r>
              <a:rPr lang="en-US" dirty="0"/>
              <a:t>should contain two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first line contains the SHA-512 hash, </a:t>
            </a:r>
            <a:r>
              <a:rPr lang="en-US" dirty="0" smtClean="0"/>
              <a:t>and the </a:t>
            </a:r>
            <a:r>
              <a:rPr lang="en-US" dirty="0"/>
              <a:t>second line contains the new password.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take the hash </a:t>
            </a:r>
            <a:r>
              <a:rPr lang="en-US" dirty="0" smtClean="0"/>
              <a:t>string and </a:t>
            </a:r>
            <a:r>
              <a:rPr lang="en-US" dirty="0"/>
              <a:t>set the password value in the user creation task to change it. </a:t>
            </a:r>
          </a:p>
        </p:txBody>
      </p:sp>
    </p:spTree>
    <p:extLst>
      <p:ext uri="{BB962C8B-B14F-4D97-AF65-F5344CB8AC3E}">
        <p14:creationId xmlns:p14="http://schemas.microsoft.com/office/powerpoint/2010/main" val="40677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groups allow you to manage multiple users on a host. </a:t>
            </a:r>
            <a:endParaRPr lang="en-US" dirty="0" smtClean="0"/>
          </a:p>
          <a:p>
            <a:r>
              <a:rPr lang="en-US" dirty="0" smtClean="0"/>
              <a:t>Creating groups is </a:t>
            </a:r>
            <a:r>
              <a:rPr lang="en-US" dirty="0"/>
              <a:t>also an efficient way to limit access to resources on a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much </a:t>
            </a:r>
            <a:r>
              <a:rPr lang="en-US" dirty="0" smtClean="0"/>
              <a:t>easier to </a:t>
            </a:r>
            <a:r>
              <a:rPr lang="en-US" dirty="0"/>
              <a:t>administer changes to a group than to hundreds of users </a:t>
            </a:r>
            <a:r>
              <a:rPr lang="en-US" dirty="0" smtClean="0"/>
              <a:t>individually</a:t>
            </a:r>
          </a:p>
          <a:p>
            <a:r>
              <a:rPr lang="en-US" dirty="0" err="1"/>
              <a:t>Ansible</a:t>
            </a:r>
            <a:r>
              <a:rPr lang="en-US" dirty="0"/>
              <a:t> task to create a group </a:t>
            </a:r>
            <a:r>
              <a:rPr lang="en-US" dirty="0" smtClean="0"/>
              <a:t>called </a:t>
            </a:r>
            <a:r>
              <a:rPr lang="en-US" b="1" i="1" dirty="0" smtClean="0"/>
              <a:t>developers</a:t>
            </a:r>
            <a:r>
              <a:rPr lang="en-US" i="1" dirty="0" smtClean="0"/>
              <a:t> </a:t>
            </a:r>
            <a:r>
              <a:rPr lang="en-US" dirty="0"/>
              <a:t>that you will use to limit access to a directory and a file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Started with the </a:t>
            </a:r>
            <a:r>
              <a:rPr lang="en-US" b="1" i="1" dirty="0" err="1"/>
              <a:t>Ansible</a:t>
            </a:r>
            <a:r>
              <a:rPr lang="en-US" b="1" i="1" dirty="0"/>
              <a:t> Group Module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07" y="1981200"/>
            <a:ext cx="79395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ANSIBLE TO</a:t>
            </a:r>
            <a:br>
              <a:rPr lang="en-US" b="1" dirty="0"/>
            </a:br>
            <a:r>
              <a:rPr lang="en-US" b="1" dirty="0"/>
              <a:t>MANAGE PASSWORDS,</a:t>
            </a:r>
            <a:br>
              <a:rPr lang="en-US" b="1" dirty="0"/>
            </a:br>
            <a:r>
              <a:rPr lang="en-US" b="1" dirty="0"/>
              <a:t>USERS, AND GROUPS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and passwords are the </a:t>
            </a:r>
            <a:r>
              <a:rPr lang="en-US" dirty="0" smtClean="0"/>
              <a:t>building blocks </a:t>
            </a:r>
            <a:r>
              <a:rPr lang="en-US" dirty="0"/>
              <a:t>of identity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Groups allow you to manage a collection of users and control access to files, directories, and commands.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" y="1962150"/>
            <a:ext cx="793216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93363"/>
            <a:ext cx="7162800" cy="50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64" y="1447801"/>
            <a:ext cx="87295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4" y="1600200"/>
            <a:ext cx="82290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75" y="1417638"/>
            <a:ext cx="795019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2" y="2362200"/>
            <a:ext cx="874014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ANSIBLE </a:t>
            </a:r>
            <a:r>
              <a:rPr lang="en-US" b="1" dirty="0" smtClean="0"/>
              <a:t>TO CONFIGURE </a:t>
            </a:r>
            <a:r>
              <a:rPr lang="en-US" b="1" dirty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SSH </a:t>
            </a:r>
            <a:r>
              <a:rPr lang="en-US" dirty="0"/>
              <a:t>is a protocol and tool that </a:t>
            </a:r>
            <a:r>
              <a:rPr lang="en-US" dirty="0" smtClean="0"/>
              <a:t>provides command </a:t>
            </a:r>
            <a:r>
              <a:rPr lang="en-US" dirty="0"/>
              <a:t>line access to a remote host </a:t>
            </a:r>
            <a:r>
              <a:rPr lang="en-US" dirty="0" smtClean="0"/>
              <a:t>from your </a:t>
            </a:r>
            <a:r>
              <a:rPr lang="en-US" dirty="0"/>
              <a:t>own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you are managing </a:t>
            </a:r>
            <a:r>
              <a:rPr lang="en-US" dirty="0" smtClean="0"/>
              <a:t>a remote </a:t>
            </a:r>
            <a:r>
              <a:rPr lang="en-US" dirty="0"/>
              <a:t>host or a fleet of remote hosts, the </a:t>
            </a:r>
            <a:r>
              <a:rPr lang="en-US" dirty="0" smtClean="0"/>
              <a:t>most common </a:t>
            </a:r>
            <a:r>
              <a:rPr lang="en-US" dirty="0"/>
              <a:t>way to access them is over SSH. </a:t>
            </a:r>
            <a:endParaRPr lang="en-US" dirty="0" smtClean="0"/>
          </a:p>
          <a:p>
            <a:r>
              <a:rPr lang="en-US" dirty="0" smtClean="0"/>
              <a:t>Most servers are </a:t>
            </a:r>
            <a:r>
              <a:rPr lang="en-US" dirty="0"/>
              <a:t>likely to be headless, so the easiest way to </a:t>
            </a:r>
            <a:r>
              <a:rPr lang="en-US" dirty="0" smtClean="0"/>
              <a:t>access them </a:t>
            </a:r>
            <a:r>
              <a:rPr lang="en-US" dirty="0"/>
              <a:t>is from a terminal</a:t>
            </a:r>
            <a:r>
              <a:rPr lang="en-US" dirty="0" smtClean="0"/>
              <a:t>.</a:t>
            </a:r>
          </a:p>
          <a:p>
            <a:r>
              <a:rPr lang="en-US" dirty="0"/>
              <a:t>Since SSH opens access </a:t>
            </a:r>
            <a:r>
              <a:rPr lang="en-US" dirty="0" smtClean="0"/>
              <a:t>to a </a:t>
            </a:r>
            <a:r>
              <a:rPr lang="en-US" dirty="0"/>
              <a:t>host, misconfiguration or default installations </a:t>
            </a:r>
            <a:r>
              <a:rPr lang="en-US" dirty="0" smtClean="0"/>
              <a:t>can lead </a:t>
            </a:r>
            <a:r>
              <a:rPr lang="en-US" dirty="0"/>
              <a:t>to unauthorized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ANSIBLE </a:t>
            </a:r>
            <a:r>
              <a:rPr lang="en-US" b="1" dirty="0" smtClean="0"/>
              <a:t>TO CONFIGURE </a:t>
            </a:r>
            <a:r>
              <a:rPr lang="en-US" b="1" dirty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Ansible</a:t>
            </a:r>
            <a:r>
              <a:rPr lang="en-US" dirty="0"/>
              <a:t> to secure SSH access </a:t>
            </a:r>
            <a:r>
              <a:rPr lang="en-US" dirty="0" smtClean="0"/>
              <a:t>to your VM</a:t>
            </a:r>
          </a:p>
          <a:p>
            <a:r>
              <a:rPr lang="en-US" dirty="0" smtClean="0"/>
              <a:t>This can be done by </a:t>
            </a:r>
            <a:r>
              <a:rPr lang="en-US" dirty="0"/>
              <a:t>disabling password access over SSH, </a:t>
            </a:r>
            <a:r>
              <a:rPr lang="en-US" dirty="0" smtClean="0"/>
              <a:t>requiring </a:t>
            </a:r>
            <a:endParaRPr lang="en-US" dirty="0"/>
          </a:p>
          <a:p>
            <a:r>
              <a:rPr lang="en-US" dirty="0"/>
              <a:t>public key authentication over SSH, and enabling two-factor </a:t>
            </a:r>
            <a:r>
              <a:rPr lang="en-US" dirty="0" smtClean="0"/>
              <a:t> authentication (</a:t>
            </a:r>
            <a:r>
              <a:rPr lang="en-US" dirty="0"/>
              <a:t>2FA) over 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and Activating Public Key Authentication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3" y="1438420"/>
            <a:ext cx="8365851" cy="44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Generating a Public Key Pair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6934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Enforcing Complex Passwords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users decide what a strong </a:t>
            </a:r>
            <a:r>
              <a:rPr lang="en-US" dirty="0" smtClean="0"/>
              <a:t>password</a:t>
            </a:r>
          </a:p>
          <a:p>
            <a:r>
              <a:rPr lang="en-US" dirty="0"/>
              <a:t>enforce complex passwords on every host that users </a:t>
            </a:r>
            <a:r>
              <a:rPr lang="en-US" dirty="0" smtClean="0"/>
              <a:t>can access.</a:t>
            </a:r>
          </a:p>
          <a:p>
            <a:r>
              <a:rPr lang="en-US" dirty="0"/>
              <a:t>use </a:t>
            </a:r>
            <a:r>
              <a:rPr lang="en-US" dirty="0" smtClean="0"/>
              <a:t>code to </a:t>
            </a:r>
            <a:r>
              <a:rPr lang="en-US" dirty="0"/>
              <a:t>enforce strong passwords for all </a:t>
            </a:r>
            <a:r>
              <a:rPr lang="en-US" dirty="0" smtClean="0"/>
              <a:t>users to achieve automation</a:t>
            </a:r>
          </a:p>
          <a:p>
            <a:r>
              <a:rPr lang="en-US" dirty="0"/>
              <a:t>To do this, </a:t>
            </a:r>
            <a:r>
              <a:rPr lang="en-US" dirty="0" smtClean="0"/>
              <a:t>use </a:t>
            </a:r>
            <a:r>
              <a:rPr lang="en-US" dirty="0"/>
              <a:t>an </a:t>
            </a:r>
            <a:r>
              <a:rPr lang="en-US" dirty="0" err="1" smtClean="0"/>
              <a:t>Ansible</a:t>
            </a:r>
            <a:r>
              <a:rPr lang="en-US" dirty="0" smtClean="0"/>
              <a:t> task </a:t>
            </a:r>
            <a:r>
              <a:rPr lang="en-US" dirty="0"/>
              <a:t>to install a plug-in for </a:t>
            </a:r>
            <a:r>
              <a:rPr lang="en-US" b="1" i="1" dirty="0"/>
              <a:t>Pluggable Authentication Modules (PAM)</a:t>
            </a:r>
            <a:r>
              <a:rPr lang="en-US" dirty="0"/>
              <a:t>, which is </a:t>
            </a:r>
            <a:r>
              <a:rPr lang="en-US" dirty="0" smtClean="0"/>
              <a:t>a user </a:t>
            </a:r>
            <a:r>
              <a:rPr lang="en-US" dirty="0"/>
              <a:t>authentication framework that most Linux distributions </a:t>
            </a:r>
            <a:r>
              <a:rPr lang="en-US" dirty="0" smtClean="0"/>
              <a:t>employ</a:t>
            </a:r>
          </a:p>
          <a:p>
            <a:r>
              <a:rPr lang="en-US" dirty="0" smtClean="0"/>
              <a:t>The plug-in </a:t>
            </a:r>
            <a:r>
              <a:rPr lang="en-US" dirty="0"/>
              <a:t>to provide complex passwords is called </a:t>
            </a:r>
            <a:r>
              <a:rPr lang="en-US" b="1" i="1" dirty="0" err="1"/>
              <a:t>pam_pwquality</a:t>
            </a:r>
            <a:r>
              <a:rPr lang="en-US" b="1" i="1" dirty="0"/>
              <a:t>.</a:t>
            </a:r>
            <a:r>
              <a:rPr lang="en-US" dirty="0"/>
              <a:t> This </a:t>
            </a:r>
            <a:r>
              <a:rPr lang="en-US" dirty="0" smtClean="0"/>
              <a:t>module validates </a:t>
            </a:r>
            <a:r>
              <a:rPr lang="en-US" dirty="0"/>
              <a:t>passwords based on criteria you set.</a:t>
            </a:r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to </a:t>
            </a:r>
            <a:r>
              <a:rPr lang="en-US" dirty="0" smtClean="0"/>
              <a:t>generate a </a:t>
            </a:r>
            <a:r>
              <a:rPr lang="en-US" dirty="0"/>
              <a:t>new key pair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76400"/>
            <a:ext cx="6700838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7943"/>
            <a:ext cx="7494122" cy="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11" y="1600200"/>
            <a:ext cx="900189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Using </a:t>
            </a:r>
            <a:r>
              <a:rPr lang="en-US" b="1" i="1" dirty="0" err="1"/>
              <a:t>Ansible</a:t>
            </a:r>
            <a:r>
              <a:rPr lang="en-US" b="1" i="1" dirty="0"/>
              <a:t> to Get Your Public Key on the VM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" y="1676399"/>
            <a:ext cx="8736879" cy="19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752600"/>
            <a:ext cx="82208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8" y="1600200"/>
            <a:ext cx="869529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Two-Factor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2137"/>
            <a:ext cx="8696539" cy="42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676400"/>
            <a:ext cx="8424793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i="1" dirty="0"/>
              <a:t>Installing </a:t>
            </a:r>
            <a:r>
              <a:rPr lang="en-US" b="1" i="1" dirty="0" err="1"/>
              <a:t>libpam-pwquality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pwquality</a:t>
            </a:r>
            <a:r>
              <a:rPr lang="en-US" dirty="0"/>
              <a:t> PAM module is available in the Ubuntu software </a:t>
            </a:r>
            <a:r>
              <a:rPr lang="en-US" dirty="0" smtClean="0"/>
              <a:t>repository under </a:t>
            </a:r>
            <a:r>
              <a:rPr lang="en-US" dirty="0"/>
              <a:t>the name </a:t>
            </a:r>
            <a:r>
              <a:rPr lang="en-US" b="1" dirty="0" err="1" smtClean="0"/>
              <a:t>libpam-pwquality</a:t>
            </a:r>
            <a:endParaRPr lang="en-US" b="1" dirty="0" smtClean="0"/>
          </a:p>
          <a:p>
            <a:r>
              <a:rPr lang="en-US" dirty="0"/>
              <a:t>use the </a:t>
            </a:r>
            <a:r>
              <a:rPr lang="en-US" dirty="0" err="1"/>
              <a:t>Ansible</a:t>
            </a:r>
            <a:r>
              <a:rPr lang="en-US" dirty="0"/>
              <a:t> tasks </a:t>
            </a:r>
            <a:r>
              <a:rPr lang="en-US" dirty="0" smtClean="0"/>
              <a:t>to </a:t>
            </a:r>
            <a:r>
              <a:rPr lang="en-US" dirty="0"/>
              <a:t>install and configure this </a:t>
            </a:r>
            <a:r>
              <a:rPr lang="en-US" dirty="0" smtClean="0"/>
              <a:t>package</a:t>
            </a:r>
          </a:p>
          <a:p>
            <a:r>
              <a:rPr lang="en-US" dirty="0"/>
              <a:t>the goal is </a:t>
            </a:r>
            <a:r>
              <a:rPr lang="en-US" dirty="0" smtClean="0"/>
              <a:t>to automate everything </a:t>
            </a:r>
            <a:r>
              <a:rPr lang="en-US" dirty="0"/>
              <a:t>and tasks provide the mechanism to carry </a:t>
            </a:r>
            <a:r>
              <a:rPr lang="en-US" dirty="0" smtClean="0"/>
              <a:t>out administrative </a:t>
            </a:r>
            <a:r>
              <a:rPr lang="en-US" dirty="0"/>
              <a:t>work</a:t>
            </a:r>
            <a:r>
              <a:rPr lang="en-US" dirty="0" smtClean="0"/>
              <a:t>.</a:t>
            </a:r>
          </a:p>
          <a:p>
            <a:r>
              <a:rPr lang="en-US" dirty="0"/>
              <a:t>These tasks are located in the </a:t>
            </a:r>
            <a:r>
              <a:rPr lang="en-US" dirty="0" smtClean="0"/>
              <a:t>repository </a:t>
            </a:r>
            <a:r>
              <a:rPr lang="en-US" dirty="0"/>
              <a:t>Navigate to the </a:t>
            </a:r>
            <a:r>
              <a:rPr lang="en-US" b="1" i="1" dirty="0" err="1" smtClean="0"/>
              <a:t>ansible</a:t>
            </a:r>
            <a:r>
              <a:rPr lang="en-US" b="1" i="1" dirty="0" smtClean="0"/>
              <a:t>/</a:t>
            </a:r>
            <a:r>
              <a:rPr lang="en-US" i="1" dirty="0" smtClean="0"/>
              <a:t> </a:t>
            </a:r>
            <a:r>
              <a:rPr lang="en-US" dirty="0"/>
              <a:t>directory and </a:t>
            </a:r>
            <a:r>
              <a:rPr lang="en-US" dirty="0" smtClean="0"/>
              <a:t>open the </a:t>
            </a:r>
            <a:r>
              <a:rPr lang="en-US" b="1" i="1" dirty="0" err="1"/>
              <a:t>pam_pwquality.yml</a:t>
            </a:r>
            <a:r>
              <a:rPr lang="en-US" i="1" dirty="0"/>
              <a:t> </a:t>
            </a:r>
            <a:r>
              <a:rPr lang="en-US" dirty="0"/>
              <a:t>file in </a:t>
            </a:r>
            <a:r>
              <a:rPr lang="en-US" dirty="0" smtClean="0"/>
              <a:t>the editor</a:t>
            </a:r>
          </a:p>
          <a:p>
            <a:r>
              <a:rPr lang="en-US" dirty="0"/>
              <a:t>This file contains </a:t>
            </a:r>
            <a:r>
              <a:rPr lang="en-US" dirty="0" smtClean="0"/>
              <a:t>two tasks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b="1" i="1" dirty="0" err="1"/>
              <a:t>libpam-pwqualit</a:t>
            </a:r>
            <a:r>
              <a:rPr lang="en-US" dirty="0" err="1"/>
              <a:t>y</a:t>
            </a:r>
            <a:r>
              <a:rPr lang="en-US" dirty="0"/>
              <a:t> and Configure </a:t>
            </a:r>
            <a:r>
              <a:rPr lang="en-US" b="1" i="1" dirty="0" err="1" smtClean="0"/>
              <a:t>pam_pwquality</a:t>
            </a:r>
            <a:endParaRPr lang="en-US" b="1" i="1" dirty="0" smtClean="0"/>
          </a:p>
          <a:p>
            <a:r>
              <a:rPr lang="en-US" dirty="0"/>
              <a:t>first task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Ansible</a:t>
            </a:r>
            <a:r>
              <a:rPr lang="en-US" dirty="0"/>
              <a:t> package module </a:t>
            </a:r>
            <a:r>
              <a:rPr lang="en-US" dirty="0" smtClean="0"/>
              <a:t>to install </a:t>
            </a:r>
            <a:r>
              <a:rPr lang="en-US" b="1" i="1" dirty="0" err="1"/>
              <a:t>libpam-pwquality</a:t>
            </a:r>
            <a:r>
              <a:rPr lang="en-US" dirty="0"/>
              <a:t> on the VM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91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63649"/>
            <a:ext cx="5110228" cy="21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Ansible</a:t>
            </a:r>
            <a:r>
              <a:rPr lang="en-US" dirty="0"/>
              <a:t> task should start with a name declaration that defines </a:t>
            </a:r>
            <a:r>
              <a:rPr lang="en-US" dirty="0" smtClean="0"/>
              <a:t>its goal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name is Install </a:t>
            </a:r>
            <a:r>
              <a:rPr lang="en-US" dirty="0" err="1"/>
              <a:t>libpam-pwquality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Next, the </a:t>
            </a:r>
            <a:r>
              <a:rPr lang="en-US" dirty="0" err="1" smtClean="0"/>
              <a:t>Ansible</a:t>
            </a:r>
            <a:r>
              <a:rPr lang="en-US" dirty="0" smtClean="0"/>
              <a:t> package </a:t>
            </a:r>
            <a:r>
              <a:rPr lang="en-US" dirty="0"/>
              <a:t>module performs the software installation.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package </a:t>
            </a:r>
            <a:r>
              <a:rPr lang="en-US" dirty="0" smtClean="0"/>
              <a:t>module requires to </a:t>
            </a:r>
            <a:r>
              <a:rPr lang="en-US" dirty="0"/>
              <a:t>set two parameters: </a:t>
            </a:r>
            <a:r>
              <a:rPr lang="en-US" b="1" dirty="0"/>
              <a:t>name and </a:t>
            </a:r>
            <a:r>
              <a:rPr lang="en-US" b="1" dirty="0" smtClean="0"/>
              <a:t>state</a:t>
            </a:r>
          </a:p>
          <a:p>
            <a:r>
              <a:rPr lang="en-US" dirty="0" smtClean="0"/>
              <a:t>package </a:t>
            </a:r>
            <a:r>
              <a:rPr lang="en-US" dirty="0"/>
              <a:t>name (found in the Ubuntu repository) should be </a:t>
            </a:r>
            <a:r>
              <a:rPr lang="en-US" dirty="0" err="1"/>
              <a:t>libpam-pwquality</a:t>
            </a:r>
            <a:r>
              <a:rPr lang="en-US" dirty="0" smtClean="0"/>
              <a:t>, and </a:t>
            </a:r>
            <a:r>
              <a:rPr lang="en-US" dirty="0"/>
              <a:t>the state should be </a:t>
            </a:r>
            <a:r>
              <a:rPr lang="en-US" b="1" dirty="0"/>
              <a:t>present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a package, set the state to </a:t>
            </a:r>
            <a:r>
              <a:rPr lang="en-US" b="1" dirty="0"/>
              <a:t>absent</a:t>
            </a:r>
            <a:r>
              <a:rPr lang="en-US" dirty="0"/>
              <a:t>.</a:t>
            </a:r>
          </a:p>
          <a:p>
            <a:r>
              <a:rPr lang="en-US" dirty="0"/>
              <a:t>This is a good example of declarative instruction, since you are </a:t>
            </a:r>
            <a:r>
              <a:rPr lang="en-US" dirty="0" smtClean="0"/>
              <a:t>telling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to make sure this package is </a:t>
            </a:r>
            <a:r>
              <a:rPr lang="en-US" dirty="0" smtClean="0"/>
              <a:t>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Ansible</a:t>
            </a:r>
            <a:r>
              <a:rPr lang="en-US" dirty="0"/>
              <a:t> modules </a:t>
            </a:r>
            <a:r>
              <a:rPr lang="en-US" dirty="0" smtClean="0"/>
              <a:t>perform common </a:t>
            </a:r>
            <a:r>
              <a:rPr lang="en-US" dirty="0"/>
              <a:t>actions on an OS, such as enabling a firewall, managing users, </a:t>
            </a:r>
            <a:r>
              <a:rPr lang="en-US" dirty="0" smtClean="0"/>
              <a:t>or  </a:t>
            </a:r>
            <a:r>
              <a:rPr lang="en-US" dirty="0"/>
              <a:t>installing software. </a:t>
            </a:r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allows your actions to be </a:t>
            </a:r>
            <a:r>
              <a:rPr lang="en-US" b="1" i="1" dirty="0"/>
              <a:t>idempotent</a:t>
            </a:r>
            <a:r>
              <a:rPr lang="en-US" dirty="0" smtClean="0"/>
              <a:t>, which </a:t>
            </a:r>
            <a:r>
              <a:rPr lang="en-US" dirty="0"/>
              <a:t>means you can do a specific action over and over again and the </a:t>
            </a:r>
            <a:r>
              <a:rPr lang="en-US" dirty="0" smtClean="0"/>
              <a:t>result will </a:t>
            </a:r>
            <a:r>
              <a:rPr lang="en-US" dirty="0"/>
              <a:t>be the same as it was the last time you executed the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Because </a:t>
            </a:r>
            <a:r>
              <a:rPr lang="en-US" dirty="0" smtClean="0"/>
              <a:t>of this</a:t>
            </a:r>
            <a:r>
              <a:rPr lang="en-US" dirty="0"/>
              <a:t>, you should automate all you can! You’ll save time and avoid </a:t>
            </a:r>
            <a:r>
              <a:rPr lang="en-US" dirty="0" smtClean="0"/>
              <a:t>mistakes caused </a:t>
            </a:r>
            <a:r>
              <a:rPr lang="en-US" dirty="0"/>
              <a:t>by manual fatigue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Imagine if you had to configure 1,000 machines </a:t>
            </a:r>
            <a:r>
              <a:rPr lang="en-US" dirty="0" smtClean="0"/>
              <a:t>a day</a:t>
            </a:r>
            <a:r>
              <a:rPr lang="en-US" dirty="0"/>
              <a:t>. It would be almost impossible without automation!</a:t>
            </a:r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Configuring </a:t>
            </a:r>
            <a:r>
              <a:rPr lang="en-US" b="1" i="1" dirty="0" err="1"/>
              <a:t>pam_pwquality</a:t>
            </a:r>
            <a:r>
              <a:rPr lang="en-US" b="1" i="1" dirty="0"/>
              <a:t> to Enforce a Stricter Password Policy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On a default Ubuntu system</a:t>
            </a:r>
            <a:r>
              <a:rPr lang="en-US" dirty="0" smtClean="0"/>
              <a:t>, </a:t>
            </a:r>
            <a:r>
              <a:rPr lang="en-US" dirty="0"/>
              <a:t>It requires a minimum password length of six characters </a:t>
            </a:r>
            <a:r>
              <a:rPr lang="en-US" dirty="0" smtClean="0"/>
              <a:t>and executes </a:t>
            </a:r>
            <a:r>
              <a:rPr lang="en-US" dirty="0"/>
              <a:t>only some basic complexity checks.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enforce more complexity</a:t>
            </a:r>
            <a:r>
              <a:rPr lang="en-US" dirty="0" smtClean="0"/>
              <a:t>, need to </a:t>
            </a:r>
            <a:r>
              <a:rPr lang="en-US" dirty="0"/>
              <a:t>configure </a:t>
            </a:r>
            <a:r>
              <a:rPr lang="en-US" b="1" i="1" dirty="0" err="1"/>
              <a:t>pam_pwquality</a:t>
            </a:r>
            <a:r>
              <a:rPr lang="en-US" dirty="0"/>
              <a:t> to set a stricter password </a:t>
            </a:r>
            <a:r>
              <a:rPr lang="en-US" dirty="0" smtClean="0"/>
              <a:t>policy</a:t>
            </a:r>
          </a:p>
          <a:p>
            <a:r>
              <a:rPr lang="en-US" dirty="0"/>
              <a:t>A file named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pam.d</a:t>
            </a:r>
            <a:r>
              <a:rPr lang="en-US" b="1" i="1" dirty="0"/>
              <a:t>/common-password </a:t>
            </a:r>
            <a:r>
              <a:rPr lang="en-US" dirty="0"/>
              <a:t>handles configuration of </a:t>
            </a:r>
            <a:r>
              <a:rPr lang="en-US" dirty="0" smtClean="0"/>
              <a:t>the </a:t>
            </a:r>
            <a:r>
              <a:rPr lang="en-US" b="1" dirty="0" err="1" smtClean="0"/>
              <a:t>pam_pwquality</a:t>
            </a:r>
            <a:r>
              <a:rPr lang="en-US" dirty="0" smtClean="0"/>
              <a:t> </a:t>
            </a:r>
            <a:r>
              <a:rPr lang="en-US" dirty="0"/>
              <a:t>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file is where the </a:t>
            </a:r>
            <a:r>
              <a:rPr lang="en-US" dirty="0" err="1"/>
              <a:t>Ansible</a:t>
            </a:r>
            <a:r>
              <a:rPr lang="en-US" dirty="0"/>
              <a:t> task makes the </a:t>
            </a:r>
            <a:r>
              <a:rPr lang="en-US" dirty="0" smtClean="0"/>
              <a:t>necessary changes </a:t>
            </a:r>
            <a:r>
              <a:rPr lang="en-US" dirty="0"/>
              <a:t>to validate passwords.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you need to do is change one line </a:t>
            </a:r>
            <a:r>
              <a:rPr lang="en-US" dirty="0" smtClean="0"/>
              <a:t>in that 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common way to edit a line using </a:t>
            </a:r>
            <a:r>
              <a:rPr lang="en-US" dirty="0" err="1"/>
              <a:t>Ansible</a:t>
            </a:r>
            <a:r>
              <a:rPr lang="en-US" dirty="0"/>
              <a:t> is with the </a:t>
            </a:r>
            <a:r>
              <a:rPr lang="en-US" b="1" i="1" dirty="0" err="1" smtClean="0"/>
              <a:t>lineinfile</a:t>
            </a:r>
            <a:r>
              <a:rPr lang="en-US" b="1" i="1" dirty="0" smtClean="0"/>
              <a:t> </a:t>
            </a:r>
            <a:r>
              <a:rPr lang="en-US" dirty="0" smtClean="0"/>
              <a:t>module</a:t>
            </a:r>
            <a:r>
              <a:rPr lang="en-US" dirty="0"/>
              <a:t>, which allows you to change a line in a file or check whether </a:t>
            </a:r>
            <a:r>
              <a:rPr lang="en-US" dirty="0" smtClean="0"/>
              <a:t>a line </a:t>
            </a:r>
            <a:r>
              <a:rPr lang="en-US" dirty="0"/>
              <a:t>exists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9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4" y="1828800"/>
            <a:ext cx="88823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