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8" r:id="rId3"/>
    <p:sldId id="290" r:id="rId4"/>
    <p:sldId id="259" r:id="rId5"/>
    <p:sldId id="260" r:id="rId6"/>
    <p:sldId id="261" r:id="rId7"/>
    <p:sldId id="263" r:id="rId8"/>
    <p:sldId id="264" r:id="rId9"/>
    <p:sldId id="29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2" r:id="rId18"/>
    <p:sldId id="293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FE89-42AC-45CC-874B-4B972D651B47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55909-85C4-4724-8392-CECC18E40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6D178-82F9-4326-9C4E-86AC4A0632B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p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6068997"/>
            <a:ext cx="9144000" cy="78900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2296713" y="4168424"/>
            <a:ext cx="6790137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dirty="0" smtClean="0"/>
              <a:t>Clique para editar o nome da disciplina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2296713" y="6120598"/>
            <a:ext cx="6790137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 smtClean="0"/>
              <a:t>Clique para editar o nome do professor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" y="6120598"/>
            <a:ext cx="2195113" cy="685800"/>
          </a:xfrm>
          <a:solidFill>
            <a:schemeClr val="accent2"/>
          </a:solidFill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pt-BR" dirty="0" smtClean="0"/>
              <a:t>Nº da Aula</a:t>
            </a:r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20" name="Espaço Reservado para Conteúdo 8"/>
          <p:cNvSpPr>
            <a:spLocks noGrp="1"/>
          </p:cNvSpPr>
          <p:nvPr>
            <p:ph sz="quarter" idx="18"/>
          </p:nvPr>
        </p:nvSpPr>
        <p:spPr>
          <a:xfrm>
            <a:off x="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5BBC04-2E16-40E7-8A41-0DAF8E1027BE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0" y="1183640"/>
            <a:ext cx="45288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615200" y="1183640"/>
            <a:ext cx="45288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e área 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0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3011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539999"/>
            <a:ext cx="9144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6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-12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88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6687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807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99" y="1138578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879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9144000" cy="52092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50" y="1516698"/>
            <a:ext cx="4881950" cy="5341302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44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9200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17400" y="6464106"/>
            <a:ext cx="54827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7200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lIns="137160" tIns="182880" rIns="137160" bIns="91440" anchor="ctr" anchorCtr="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7400" y="1184400"/>
            <a:ext cx="832660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817400" y="0"/>
            <a:ext cx="83266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3834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5"/>
          <a:stretch/>
        </p:blipFill>
        <p:spPr>
          <a:xfrm>
            <a:off x="0" y="1651218"/>
            <a:ext cx="9144000" cy="52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417830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5742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26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480624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68402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84020" y="6464106"/>
            <a:ext cx="461617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16002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684020" y="1184400"/>
            <a:ext cx="745998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1684020" y="0"/>
            <a:ext cx="745998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A3A31F-E89E-4AEB-A747-DAECA3AC2C08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A4DF-9664-4F9E-89E9-DC8EF3C3F81B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2C99D-F3DB-4A9C-A608-9D4E3330FDC3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3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6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4667318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5134044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09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 (Modelo 1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3317-9BAD-4121-95BC-E449FFBB07B6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60020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 (Modelo 2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32028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2320280"/>
            <a:ext cx="7772400" cy="233285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320280"/>
            <a:ext cx="7772400" cy="2332856"/>
          </a:xfrm>
        </p:spPr>
        <p:txBody>
          <a:bodyPr>
            <a:normAutofit/>
          </a:bodyPr>
          <a:lstStyle>
            <a:lvl1pPr algn="ctr">
              <a:buNone/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232028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4760685"/>
            <a:ext cx="7772400" cy="1988458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944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EF0ED7-2BFB-45DE-BCFD-D6C80C29D99F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69496" y="6464106"/>
            <a:ext cx="277450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A64E4-208E-4140-B44C-110FC0D90659}" type="datetime1">
              <a:rPr lang="pt-BR" smtClean="0"/>
              <a:t>02/02/2016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0" y="6464106"/>
            <a:ext cx="6300192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118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9118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78" r:id="rId3"/>
    <p:sldLayoutId id="2147483679" r:id="rId4"/>
    <p:sldLayoutId id="2147483662" r:id="rId5"/>
    <p:sldLayoutId id="2147483673" r:id="rId6"/>
    <p:sldLayoutId id="2147483663" r:id="rId7"/>
    <p:sldLayoutId id="2147483674" r:id="rId8"/>
    <p:sldLayoutId id="2147483664" r:id="rId9"/>
    <p:sldLayoutId id="2147483665" r:id="rId10"/>
    <p:sldLayoutId id="2147483666" r:id="rId11"/>
    <p:sldLayoutId id="2147483672" r:id="rId12"/>
    <p:sldLayoutId id="2147483677" r:id="rId13"/>
    <p:sldLayoutId id="2147483683" r:id="rId14"/>
    <p:sldLayoutId id="2147483684" r:id="rId15"/>
    <p:sldLayoutId id="2147483680" r:id="rId16"/>
    <p:sldLayoutId id="2147483685" r:id="rId17"/>
    <p:sldLayoutId id="2147483676" r:id="rId18"/>
    <p:sldLayoutId id="2147483682" r:id="rId19"/>
    <p:sldLayoutId id="2147483687" r:id="rId20"/>
    <p:sldLayoutId id="2147483681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Estruturas de dados</a:t>
            </a:r>
            <a:endParaRPr lang="pt-BR" sz="3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Almir Silva de Oliveira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APRESENTAÇÃO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946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Ensino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2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Ensino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UI Semibold" panose="020B0702040204020203" pitchFamily="34" charset="0"/>
              </a:rPr>
              <a:t>Aulas Expositivas e práticas em </a:t>
            </a:r>
            <a:r>
              <a:rPr lang="pt-BR" dirty="0" smtClean="0">
                <a:latin typeface="Segoe UI Semibold" panose="020B0702040204020203" pitchFamily="34" charset="0"/>
              </a:rPr>
              <a:t>laboratório;</a:t>
            </a:r>
          </a:p>
          <a:p>
            <a:endParaRPr lang="pt-BR" dirty="0" smtClean="0">
              <a:latin typeface="Segoe UI Semibold" panose="020B0702040204020203" pitchFamily="34" charset="0"/>
            </a:endParaRPr>
          </a:p>
          <a:p>
            <a:r>
              <a:rPr lang="pt-BR" dirty="0" smtClean="0">
                <a:latin typeface="Segoe UI Semibold" panose="020B0702040204020203" pitchFamily="34" charset="0"/>
              </a:rPr>
              <a:t>Atividades:</a:t>
            </a:r>
          </a:p>
          <a:p>
            <a:pPr lvl="1"/>
            <a:r>
              <a:rPr lang="pt-BR" dirty="0" smtClean="0"/>
              <a:t>Exercícios em laboratório;</a:t>
            </a:r>
          </a:p>
          <a:p>
            <a:pPr lvl="1"/>
            <a:r>
              <a:rPr lang="pt-BR" dirty="0" smtClean="0"/>
              <a:t>Atividades Extraclasse;</a:t>
            </a:r>
          </a:p>
          <a:p>
            <a:pPr marL="0" indent="0">
              <a:buNone/>
            </a:pPr>
            <a:endParaRPr lang="pt-BR" u="sng" dirty="0"/>
          </a:p>
          <a:p>
            <a:pPr marL="0" indent="0" algn="ctr">
              <a:buNone/>
            </a:pPr>
            <a:r>
              <a:rPr lang="pt-BR" dirty="0" smtClean="0">
                <a:solidFill>
                  <a:srgbClr val="C00000"/>
                </a:solidFill>
              </a:rPr>
              <a:t>Utilização </a:t>
            </a:r>
            <a:r>
              <a:rPr lang="pt-BR" dirty="0">
                <a:solidFill>
                  <a:srgbClr val="C00000"/>
                </a:solidFill>
              </a:rPr>
              <a:t>do ambiente BlackBoard para aplicação de </a:t>
            </a:r>
            <a:r>
              <a:rPr lang="pt-BR" dirty="0" smtClean="0">
                <a:solidFill>
                  <a:srgbClr val="C00000"/>
                </a:solidFill>
              </a:rPr>
              <a:t>Atividades.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191000"/>
          </a:xfrm>
        </p:spPr>
        <p:txBody>
          <a:bodyPr/>
          <a:lstStyle/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Avaliação Regimental (A1)</a:t>
            </a:r>
            <a:endParaRPr lang="pt-BR" dirty="0"/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Avaliação </a:t>
            </a:r>
            <a:r>
              <a:rPr lang="pt-BR" dirty="0"/>
              <a:t>do </a:t>
            </a:r>
            <a:r>
              <a:rPr lang="pt-BR" dirty="0" smtClean="0"/>
              <a:t>Professor (A2)</a:t>
            </a:r>
            <a:endParaRPr lang="pt-BR" dirty="0"/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/>
              <a:t>Média </a:t>
            </a:r>
            <a:r>
              <a:rPr lang="pt-BR" dirty="0" smtClean="0"/>
              <a:t>Final (MF)</a:t>
            </a:r>
            <a:endParaRPr lang="pt-BR" dirty="0"/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Avaliação Final (AF)</a:t>
            </a:r>
            <a:endParaRPr lang="pt-BR" dirty="0"/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Frequência</a:t>
            </a:r>
            <a:endParaRPr lang="pt-BR" dirty="0"/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/>
              <a:t>Arredondamento de notas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e Frequência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6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e Freqüência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Segoe UI Semibold" panose="020B0702040204020203" pitchFamily="34" charset="0"/>
              </a:rPr>
              <a:t>A1 – Avaliação Regimental – </a:t>
            </a:r>
            <a:r>
              <a:rPr lang="pt-BR" dirty="0" smtClean="0">
                <a:solidFill>
                  <a:srgbClr val="FF0000"/>
                </a:solidFill>
                <a:latin typeface="Segoe UI Semibold" panose="020B0702040204020203" pitchFamily="34" charset="0"/>
              </a:rPr>
              <a:t>0,0 à 5,0</a:t>
            </a:r>
          </a:p>
          <a:p>
            <a:pPr lvl="1"/>
            <a:r>
              <a:rPr lang="pt-BR" dirty="0" smtClean="0"/>
              <a:t>Realização: </a:t>
            </a:r>
            <a:r>
              <a:rPr lang="pt-BR" dirty="0" smtClean="0">
                <a:solidFill>
                  <a:srgbClr val="002060"/>
                </a:solidFill>
              </a:rPr>
              <a:t>06/06 à 11/06</a:t>
            </a:r>
          </a:p>
          <a:p>
            <a:pPr lvl="1"/>
            <a:r>
              <a:rPr lang="pt-BR" dirty="0" smtClean="0"/>
              <a:t>Lançamento: </a:t>
            </a:r>
            <a:r>
              <a:rPr lang="pt-BR" dirty="0" smtClean="0">
                <a:solidFill>
                  <a:srgbClr val="002060"/>
                </a:solidFill>
              </a:rPr>
              <a:t>07/06 à 12/06 </a:t>
            </a:r>
            <a:r>
              <a:rPr lang="pt-BR" sz="2000" i="1" dirty="0" smtClean="0">
                <a:solidFill>
                  <a:srgbClr val="FF0000"/>
                </a:solidFill>
              </a:rPr>
              <a:t>(a confirmar)</a:t>
            </a:r>
            <a:endParaRPr lang="pt-BR" i="1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latin typeface="Segoe UI Semibold" panose="020B0702040204020203" pitchFamily="34" charset="0"/>
              </a:rPr>
              <a:t>A2 – Avaliação do Professor – </a:t>
            </a:r>
            <a:r>
              <a:rPr lang="pt-BR" dirty="0" smtClean="0">
                <a:solidFill>
                  <a:srgbClr val="FF0000"/>
                </a:solidFill>
                <a:latin typeface="Segoe UI Semibold" panose="020B0702040204020203" pitchFamily="34" charset="0"/>
              </a:rPr>
              <a:t>0,0 à 5,0</a:t>
            </a:r>
          </a:p>
          <a:p>
            <a:pPr lvl="1"/>
            <a:r>
              <a:rPr lang="pt-BR" dirty="0" smtClean="0"/>
              <a:t>Avaliação;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Trabalhos:</a:t>
            </a:r>
            <a:endParaRPr lang="pt-BR" dirty="0" smtClean="0">
              <a:solidFill>
                <a:srgbClr val="FF0000"/>
              </a:solidFill>
            </a:endParaRPr>
          </a:p>
          <a:p>
            <a:pPr lvl="2"/>
            <a:r>
              <a:rPr lang="pt-BR" i="1" dirty="0" smtClean="0">
                <a:latin typeface="Georgia" panose="02040502050405020303" pitchFamily="18" charset="0"/>
              </a:rPr>
              <a:t>Exercícios em laboratório;</a:t>
            </a:r>
          </a:p>
          <a:p>
            <a:pPr lvl="2"/>
            <a:r>
              <a:rPr lang="pt-BR" i="1" dirty="0" smtClean="0">
                <a:latin typeface="Georgia" panose="02040502050405020303" pitchFamily="18" charset="0"/>
              </a:rPr>
              <a:t>Atividades Extraclasse;</a:t>
            </a:r>
            <a:endParaRPr lang="pt-BR" i="1" dirty="0">
              <a:latin typeface="Georgia" panose="02040502050405020303" pitchFamily="18" charset="0"/>
            </a:endParaRPr>
          </a:p>
          <a:p>
            <a:pPr lvl="2"/>
            <a:r>
              <a:rPr lang="pt-BR" i="1" dirty="0">
                <a:latin typeface="Georgia" panose="02040502050405020303" pitchFamily="18" charset="0"/>
              </a:rPr>
              <a:t>Atividades interdisciplinares</a:t>
            </a:r>
            <a:r>
              <a:rPr lang="pt-BR" i="1" dirty="0" smtClean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pt-BR" dirty="0" smtClean="0"/>
              <a:t>Participação</a:t>
            </a:r>
            <a:r>
              <a:rPr lang="pt-BR" dirty="0"/>
              <a:t>.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Lançamento: </a:t>
            </a:r>
            <a:r>
              <a:rPr lang="pt-BR" dirty="0" smtClean="0">
                <a:solidFill>
                  <a:srgbClr val="002060"/>
                </a:solidFill>
              </a:rPr>
              <a:t>06/06 </a:t>
            </a:r>
            <a:r>
              <a:rPr lang="pt-BR" dirty="0">
                <a:solidFill>
                  <a:srgbClr val="002060"/>
                </a:solidFill>
              </a:rPr>
              <a:t>à </a:t>
            </a:r>
            <a:r>
              <a:rPr lang="pt-BR" dirty="0" smtClean="0">
                <a:solidFill>
                  <a:srgbClr val="002060"/>
                </a:solidFill>
              </a:rPr>
              <a:t>11/06</a:t>
            </a:r>
            <a:endParaRPr lang="pt-BR" dirty="0" smtClean="0"/>
          </a:p>
          <a:p>
            <a:r>
              <a:rPr lang="pt-BR" dirty="0" smtClean="0">
                <a:latin typeface="Segoe UI Semibold" panose="020B0702040204020203" pitchFamily="34" charset="0"/>
              </a:rPr>
              <a:t>MÉDIA FINAL</a:t>
            </a:r>
          </a:p>
          <a:p>
            <a:pPr lvl="1"/>
            <a:r>
              <a:rPr lang="pt-BR" dirty="0" smtClean="0"/>
              <a:t>MF = A1 + A2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8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e Freqüência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>
                <a:latin typeface="Segoe UI Semibold" panose="020B0702040204020203" pitchFamily="34" charset="0"/>
              </a:rPr>
              <a:t>AF – Avaliação Final – </a:t>
            </a:r>
            <a:r>
              <a:rPr lang="pt-BR" dirty="0">
                <a:solidFill>
                  <a:srgbClr val="FF0000"/>
                </a:solidFill>
                <a:latin typeface="Segoe UI Semibold" panose="020B0702040204020203" pitchFamily="34" charset="0"/>
              </a:rPr>
              <a:t>0,0 à 5,0</a:t>
            </a:r>
          </a:p>
          <a:p>
            <a:pPr lvl="1"/>
            <a:r>
              <a:rPr lang="pt-BR" dirty="0" smtClean="0"/>
              <a:t>Substitui a menor nota (A1 ou A2)</a:t>
            </a:r>
          </a:p>
          <a:p>
            <a:pPr lvl="1"/>
            <a:r>
              <a:rPr lang="pt-BR" dirty="0" smtClean="0"/>
              <a:t>Realização: </a:t>
            </a:r>
            <a:r>
              <a:rPr lang="pt-BR" dirty="0" smtClean="0">
                <a:solidFill>
                  <a:srgbClr val="002060"/>
                </a:solidFill>
              </a:rPr>
              <a:t>20/06 à 25/06</a:t>
            </a:r>
          </a:p>
          <a:p>
            <a:pPr lvl="1"/>
            <a:r>
              <a:rPr lang="pt-BR" dirty="0" smtClean="0"/>
              <a:t>Lançamento: </a:t>
            </a:r>
            <a:r>
              <a:rPr lang="pt-BR" dirty="0" smtClean="0">
                <a:solidFill>
                  <a:srgbClr val="002060"/>
                </a:solidFill>
              </a:rPr>
              <a:t>21/06 à 27/06</a:t>
            </a:r>
          </a:p>
          <a:p>
            <a:r>
              <a:rPr lang="pt-BR" dirty="0" smtClean="0">
                <a:latin typeface="Segoe UI Semibold" panose="020B0702040204020203" pitchFamily="34" charset="0"/>
              </a:rPr>
              <a:t>Freqüência</a:t>
            </a:r>
            <a:endParaRPr lang="pt-BR" dirty="0">
              <a:latin typeface="Segoe UI Semibold" panose="020B0702040204020203" pitchFamily="34" charset="0"/>
            </a:endParaRPr>
          </a:p>
          <a:p>
            <a:pPr lvl="1"/>
            <a:r>
              <a:rPr lang="pt-BR" dirty="0"/>
              <a:t>Será considerado </a:t>
            </a:r>
            <a:r>
              <a:rPr lang="pt-BR" b="1" dirty="0" smtClean="0"/>
              <a:t>REPROVADO</a:t>
            </a:r>
            <a:r>
              <a:rPr lang="pt-BR" dirty="0" smtClean="0"/>
              <a:t> </a:t>
            </a:r>
            <a:r>
              <a:rPr lang="pt-BR" dirty="0"/>
              <a:t>o aluno que obtiver </a:t>
            </a:r>
            <a:r>
              <a:rPr lang="pt-BR" dirty="0" smtClean="0"/>
              <a:t>mais de </a:t>
            </a:r>
            <a:r>
              <a:rPr lang="pt-BR" b="1" dirty="0" smtClean="0"/>
              <a:t>25%</a:t>
            </a:r>
            <a:r>
              <a:rPr lang="pt-BR" dirty="0" smtClean="0"/>
              <a:t> de faltas </a:t>
            </a:r>
            <a:r>
              <a:rPr lang="pt-BR" b="1" dirty="0" smtClean="0"/>
              <a:t>INDEPENDENTE DA SUA MÉDIA!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Máximo </a:t>
            </a:r>
            <a:r>
              <a:rPr lang="pt-BR" dirty="0">
                <a:solidFill>
                  <a:srgbClr val="FF0000"/>
                </a:solidFill>
              </a:rPr>
              <a:t>de faltas: </a:t>
            </a:r>
            <a:r>
              <a:rPr lang="pt-BR" dirty="0" smtClean="0">
                <a:solidFill>
                  <a:srgbClr val="FF0000"/>
                </a:solidFill>
              </a:rPr>
              <a:t>20 (quatro </a:t>
            </a:r>
            <a:r>
              <a:rPr lang="pt-BR" dirty="0">
                <a:solidFill>
                  <a:srgbClr val="FF0000"/>
                </a:solidFill>
              </a:rPr>
              <a:t>faltas por noite na disciplina)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Procurem se atentar ao momento da chamada.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1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e Freqüência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Segoe UI Semibold" panose="020B0702040204020203" pitchFamily="34" charset="0"/>
              </a:rPr>
              <a:t>Arredondamento de notas</a:t>
            </a:r>
            <a:endParaRPr lang="pt-BR" dirty="0">
              <a:latin typeface="Segoe UI Semibold" panose="020B0702040204020203" pitchFamily="34" charset="0"/>
            </a:endParaRPr>
          </a:p>
          <a:p>
            <a:pPr lvl="1"/>
            <a:r>
              <a:rPr lang="pt-BR" dirty="0" smtClean="0"/>
              <a:t>As notas atribuídas, respectivamente, a </a:t>
            </a:r>
            <a:r>
              <a:rPr lang="pt-BR" b="1" dirty="0" smtClean="0">
                <a:solidFill>
                  <a:srgbClr val="0000FF"/>
                </a:solidFill>
              </a:rPr>
              <a:t>A1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0000FF"/>
                </a:solidFill>
              </a:rPr>
              <a:t>A2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NÃO SERÃO ARREDONDADAS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 média final (</a:t>
            </a:r>
            <a:r>
              <a:rPr lang="pt-BR" b="1" dirty="0" smtClean="0"/>
              <a:t>MF</a:t>
            </a:r>
            <a:r>
              <a:rPr lang="pt-BR" dirty="0" smtClean="0"/>
              <a:t>), resultado da soma das notas atribuídas a </a:t>
            </a:r>
            <a:r>
              <a:rPr lang="pt-BR" b="1" dirty="0" smtClean="0">
                <a:solidFill>
                  <a:srgbClr val="0000FF"/>
                </a:solidFill>
              </a:rPr>
              <a:t>A1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0000FF"/>
                </a:solidFill>
              </a:rPr>
              <a:t>A2</a:t>
            </a:r>
            <a:r>
              <a:rPr lang="pt-BR" dirty="0" smtClean="0"/>
              <a:t>, </a:t>
            </a:r>
            <a:r>
              <a:rPr lang="pt-BR" b="1" dirty="0" smtClean="0"/>
              <a:t>SERÁ ARREDONDADA</a:t>
            </a:r>
            <a:r>
              <a:rPr lang="pt-BR" dirty="0" smtClean="0"/>
              <a:t>, observando-se os seguintes critérios:</a:t>
            </a:r>
          </a:p>
          <a:p>
            <a:pPr lvl="2"/>
            <a:r>
              <a:rPr lang="pt-BR" b="1" dirty="0" smtClean="0"/>
              <a:t>Para 0,5</a:t>
            </a:r>
            <a:r>
              <a:rPr lang="pt-BR" dirty="0" smtClean="0"/>
              <a:t> se as casas decimais forem </a:t>
            </a:r>
            <a:r>
              <a:rPr lang="pt-BR" b="1" dirty="0" smtClean="0"/>
              <a:t>iguais ou superiores a 0,25</a:t>
            </a:r>
            <a:r>
              <a:rPr lang="pt-BR" dirty="0" smtClean="0"/>
              <a:t> e </a:t>
            </a:r>
            <a:r>
              <a:rPr lang="pt-BR" b="1" dirty="0"/>
              <a:t>inferiores a </a:t>
            </a:r>
            <a:r>
              <a:rPr lang="pt-BR" b="1" dirty="0" smtClean="0"/>
              <a:t>0,75:</a:t>
            </a:r>
          </a:p>
          <a:p>
            <a:pPr lvl="3"/>
            <a:r>
              <a:rPr lang="pt-BR" dirty="0" smtClean="0"/>
              <a:t>Exemplo: 5,25; 5,3; 5,4; 5,6; 5,7 </a:t>
            </a:r>
            <a:r>
              <a:rPr lang="pt-BR" dirty="0" smtClean="0">
                <a:sym typeface="Wingdings" panose="05000000000000000000" pitchFamily="2" charset="2"/>
              </a:rPr>
              <a:t> </a:t>
            </a:r>
            <a:r>
              <a:rPr lang="pt-BR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5,50</a:t>
            </a:r>
          </a:p>
          <a:p>
            <a:pPr lvl="2"/>
            <a:r>
              <a:rPr lang="pt-BR" b="1" dirty="0" smtClean="0">
                <a:sym typeface="Wingdings" panose="05000000000000000000" pitchFamily="2" charset="2"/>
              </a:rPr>
              <a:t>Para o inteiro imediatamente inferior</a:t>
            </a:r>
            <a:r>
              <a:rPr lang="pt-BR" dirty="0" smtClean="0">
                <a:sym typeface="Wingdings" panose="05000000000000000000" pitchFamily="2" charset="2"/>
              </a:rPr>
              <a:t> se as casas decimais forem </a:t>
            </a:r>
            <a:r>
              <a:rPr lang="pt-BR" b="1" dirty="0" smtClean="0">
                <a:sym typeface="Wingdings" panose="05000000000000000000" pitchFamily="2" charset="2"/>
              </a:rPr>
              <a:t>inferiores a 0,25</a:t>
            </a:r>
            <a:r>
              <a:rPr lang="pt-BR" dirty="0" smtClean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pt-BR" dirty="0" smtClean="0">
                <a:sym typeface="Wingdings" panose="05000000000000000000" pitchFamily="2" charset="2"/>
              </a:rPr>
              <a:t>Exemplo: 5,1; 5,2; 5,24  </a:t>
            </a:r>
            <a:r>
              <a:rPr lang="pt-BR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5,00</a:t>
            </a:r>
          </a:p>
          <a:p>
            <a:pPr lvl="2"/>
            <a:r>
              <a:rPr lang="pt-BR" b="1" dirty="0">
                <a:sym typeface="Wingdings" panose="05000000000000000000" pitchFamily="2" charset="2"/>
              </a:rPr>
              <a:t>Para o inteiro imediatamente </a:t>
            </a:r>
            <a:r>
              <a:rPr lang="pt-BR" b="1" dirty="0" smtClean="0">
                <a:sym typeface="Wingdings" panose="05000000000000000000" pitchFamily="2" charset="2"/>
              </a:rPr>
              <a:t>superior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se as casas decimais forem </a:t>
            </a:r>
            <a:r>
              <a:rPr lang="pt-BR" b="1" dirty="0" smtClean="0">
                <a:sym typeface="Wingdings" panose="05000000000000000000" pitchFamily="2" charset="2"/>
              </a:rPr>
              <a:t>superiores a 0,75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pt-BR" dirty="0">
                <a:sym typeface="Wingdings" panose="05000000000000000000" pitchFamily="2" charset="2"/>
              </a:rPr>
              <a:t>Exemplo: </a:t>
            </a:r>
            <a:r>
              <a:rPr lang="pt-BR" dirty="0" smtClean="0">
                <a:sym typeface="Wingdings" panose="05000000000000000000" pitchFamily="2" charset="2"/>
              </a:rPr>
              <a:t>5,75; 5,8; 5,9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6,00</a:t>
            </a:r>
            <a:endParaRPr lang="pt-BR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2"/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FORBELLONE, André Luiz Villar; EBERSPÄCHER, Henri Frederico</a:t>
            </a:r>
            <a:r>
              <a:rPr lang="pt-BR" dirty="0"/>
              <a:t>. Lógica de programação: a construção de algoritmos e estruturas de dados. 3.ed. São Paulo: Pearson Prentice Hall, 2005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PEREIRA, Silvio do Lago</a:t>
            </a:r>
            <a:r>
              <a:rPr lang="pt-BR" dirty="0"/>
              <a:t>. Estruturas de dados fundamentais: conceitos e aplicações. 12.ed. São Paulo: Érica, 2008.</a:t>
            </a:r>
          </a:p>
          <a:p>
            <a:endParaRPr lang="pt-BR" dirty="0" smtClean="0"/>
          </a:p>
          <a:p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ROCHA</a:t>
            </a:r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António Manuel Adrego da</a:t>
            </a:r>
            <a:r>
              <a:rPr lang="pt-BR" dirty="0"/>
              <a:t>. Estrutura de dados e algoritmos em C. 3.ed. Lisboa: FCA Editora, 2014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50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ASCÊNCIO, Ana Fernanda Gomes; ARAÚJO, Graziela Santos de</a:t>
            </a:r>
            <a:r>
              <a:rPr lang="pt-BR" dirty="0"/>
              <a:t>. Estruturas de Dados: algoritmos, análise da complexidade e implementações em JAVA e C/C . São Paulo: Pearson Prentice Hall, 2010. (e-Book BV)</a:t>
            </a:r>
          </a:p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CORMEN, Thomas H. et al</a:t>
            </a:r>
            <a:r>
              <a:rPr lang="pt-BR" dirty="0"/>
              <a:t>. Algoritmos: teoria e prática. 3.ed. Rio de Janeiro: </a:t>
            </a:r>
            <a:r>
              <a:rPr lang="pt-BR" dirty="0" err="1"/>
              <a:t>Elsevier</a:t>
            </a:r>
            <a:r>
              <a:rPr lang="pt-BR" dirty="0"/>
              <a:t>, Campus, 2012.</a:t>
            </a:r>
          </a:p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DEITEL, Harvey M.; DEITEL, Paul J</a:t>
            </a:r>
            <a:r>
              <a:rPr lang="pt-BR" dirty="0"/>
              <a:t>. C: como programar. 6. ed. São Paulo: Pearson Prentice Hall, 2011. (e-Book BV)</a:t>
            </a:r>
          </a:p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GERSTING, Judith</a:t>
            </a:r>
            <a:r>
              <a:rPr lang="pt-BR" dirty="0"/>
              <a:t>. Fundamentos matemáticos para a ciência da computação. 5.ed. Rio de Janeiro: LTC, 2004.</a:t>
            </a:r>
          </a:p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TENENBAUM, Aaron M; LANGSAM, </a:t>
            </a:r>
            <a:r>
              <a:rPr lang="pt-BR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Yedidyah</a:t>
            </a:r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; AUGENSTEIN, </a:t>
            </a:r>
            <a:r>
              <a:rPr lang="pt-BR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Moshe</a:t>
            </a:r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J</a:t>
            </a:r>
            <a:r>
              <a:rPr lang="pt-BR" dirty="0"/>
              <a:t>. Estruturas de dados usando C. São Paulo: Makron Books, 1995.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78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191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Algumas dicas para fazer uma boa disciplina: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/>
              <a:t>Não deixe passar nenhuma dúvida. Tente superar a vergonha de fazer perguntas;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/>
              <a:t>Faça os exercícios, preste atenção na correção e, novamente, pergunte se não entender;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/>
              <a:t>Seja participativo nas aulas;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/>
              <a:t>Seja comprometido com a disciplina.</a:t>
            </a:r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2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817400" y="1184399"/>
            <a:ext cx="8326600" cy="564483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Sobre a Disciplina</a:t>
            </a:r>
          </a:p>
          <a:p>
            <a:pPr lvl="1"/>
            <a:r>
              <a:rPr lang="pt-BR" dirty="0" smtClean="0"/>
              <a:t>Dados da disciplina</a:t>
            </a:r>
          </a:p>
          <a:p>
            <a:pPr lvl="1"/>
            <a:r>
              <a:rPr lang="pt-BR" dirty="0" smtClean="0"/>
              <a:t>Ementa</a:t>
            </a:r>
          </a:p>
          <a:p>
            <a:pPr lvl="1"/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Habilidades</a:t>
            </a:r>
          </a:p>
          <a:p>
            <a:r>
              <a:rPr lang="pt-BR" dirty="0" smtClean="0"/>
              <a:t>Conteúdo</a:t>
            </a:r>
          </a:p>
          <a:p>
            <a:r>
              <a:rPr lang="pt-BR" dirty="0" smtClean="0"/>
              <a:t>Estratégia de Ensino</a:t>
            </a:r>
          </a:p>
          <a:p>
            <a:r>
              <a:rPr lang="pt-BR" dirty="0" smtClean="0"/>
              <a:t>Avaliação e Freqüência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Observações</a:t>
            </a:r>
          </a:p>
          <a:p>
            <a:r>
              <a:rPr lang="pt-BR" dirty="0" smtClean="0"/>
              <a:t>Finalizações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6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dirty="0" smtClean="0"/>
              <a:t>DUVIDAS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5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r>
              <a:rPr lang="pt-BR" dirty="0" smtClean="0"/>
              <a:t>!</a:t>
            </a:r>
          </a:p>
          <a:p>
            <a:r>
              <a:rPr lang="pt-BR" dirty="0" smtClean="0"/>
              <a:t>Bom Carnaval!</a:t>
            </a:r>
            <a:endParaRPr lang="pt-BR" dirty="0" smtClean="0"/>
          </a:p>
          <a:p>
            <a:r>
              <a:rPr lang="pt-BR" dirty="0" smtClean="0"/>
              <a:t>Até a próxima aula!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2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Segoe UI Semibold" panose="020B0702040204020203" pitchFamily="34" charset="0"/>
              </a:rPr>
              <a:t>Professor: Almir Silva de Oliveira</a:t>
            </a:r>
          </a:p>
          <a:p>
            <a:r>
              <a:rPr lang="pt-BR" dirty="0" smtClean="0">
                <a:latin typeface="Segoe UI Semibold" panose="020B0702040204020203" pitchFamily="34" charset="0"/>
              </a:rPr>
              <a:t>Formação: </a:t>
            </a:r>
          </a:p>
          <a:p>
            <a:pPr lvl="1"/>
            <a:r>
              <a:rPr lang="pt-BR" dirty="0" smtClean="0"/>
              <a:t>Bacharel em Ciência da Computação – 2006</a:t>
            </a:r>
          </a:p>
          <a:p>
            <a:pPr lvl="2"/>
            <a:r>
              <a:rPr lang="pt-BR" dirty="0" smtClean="0"/>
              <a:t>Universidade Cidade de São Paulo – UNICID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Especialização em Engenharia de Software – 2012</a:t>
            </a:r>
          </a:p>
          <a:p>
            <a:pPr lvl="2"/>
            <a:r>
              <a:rPr lang="pt-BR" dirty="0" smtClean="0"/>
              <a:t>Universidade Cidade de São Paulo – UNICID</a:t>
            </a:r>
          </a:p>
          <a:p>
            <a:endParaRPr lang="pt-BR" u="sng" dirty="0" smtClean="0">
              <a:latin typeface="Segoe UI Semibold" panose="020B0702040204020203" pitchFamily="34" charset="0"/>
            </a:endParaRPr>
          </a:p>
          <a:p>
            <a:r>
              <a:rPr lang="pt-BR" dirty="0" smtClean="0">
                <a:latin typeface="Segoe UI Semibold" panose="020B0702040204020203" pitchFamily="34" charset="0"/>
              </a:rPr>
              <a:t>Contato</a:t>
            </a:r>
            <a:r>
              <a:rPr lang="pt-BR" dirty="0">
                <a:latin typeface="Segoe UI Semibold" panose="020B0702040204020203" pitchFamily="34" charset="0"/>
              </a:rPr>
              <a:t>:</a:t>
            </a:r>
          </a:p>
          <a:p>
            <a:pPr lvl="1"/>
            <a:r>
              <a:rPr lang="pt-BR" dirty="0"/>
              <a:t>Ambiente </a:t>
            </a:r>
            <a:r>
              <a:rPr lang="pt-BR" dirty="0" smtClean="0"/>
              <a:t>BlackBoard</a:t>
            </a:r>
            <a:endParaRPr lang="pt-BR" dirty="0"/>
          </a:p>
          <a:p>
            <a:pPr lvl="1"/>
            <a:r>
              <a:rPr lang="pt-BR" dirty="0"/>
              <a:t>E-mail: almir.so@gmail.com </a:t>
            </a:r>
            <a:r>
              <a:rPr lang="pt-BR" sz="2000" dirty="0">
                <a:solidFill>
                  <a:srgbClr val="C00000"/>
                </a:solidFill>
                <a:latin typeface="Segoe UI Semibold" panose="020B0702040204020203" pitchFamily="34" charset="0"/>
              </a:rPr>
              <a:t>(assuntos não-acadêmico</a:t>
            </a:r>
            <a:r>
              <a:rPr lang="pt-BR" sz="2000" dirty="0" smtClean="0">
                <a:solidFill>
                  <a:srgbClr val="C00000"/>
                </a:solidFill>
                <a:latin typeface="Segoe UI Semibold" panose="020B0702040204020203" pitchFamily="34" charset="0"/>
              </a:rPr>
              <a:t>)</a:t>
            </a:r>
            <a:endParaRPr lang="pt-BR" dirty="0">
              <a:solidFill>
                <a:srgbClr val="C0000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191000"/>
          </a:xfrm>
        </p:spPr>
        <p:txBody>
          <a:bodyPr>
            <a:normAutofit/>
          </a:bodyPr>
          <a:lstStyle/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Dados </a:t>
            </a:r>
            <a:r>
              <a:rPr lang="pt-BR" dirty="0"/>
              <a:t>da </a:t>
            </a:r>
            <a:r>
              <a:rPr lang="pt-BR" dirty="0" smtClean="0"/>
              <a:t>disciplina</a:t>
            </a:r>
            <a:endParaRPr lang="pt-BR" dirty="0"/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Ementa</a:t>
            </a:r>
            <a:endParaRPr lang="pt-BR" dirty="0"/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Disciplina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Disciplina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Segoe UI Semibold" panose="020B0702040204020203" pitchFamily="34" charset="0"/>
              </a:rPr>
              <a:t>Dados da Disciplina:</a:t>
            </a:r>
          </a:p>
          <a:p>
            <a:pPr lvl="1"/>
            <a:r>
              <a:rPr lang="pt-BR" dirty="0" smtClean="0">
                <a:latin typeface="Segoe UI Semibold" panose="020B0702040204020203" pitchFamily="34" charset="0"/>
              </a:rPr>
              <a:t>Nome: </a:t>
            </a:r>
            <a:r>
              <a:rPr lang="pt-BR" dirty="0" smtClean="0">
                <a:latin typeface="+mj-lt"/>
              </a:rPr>
              <a:t>Estruturas de Dados</a:t>
            </a:r>
            <a:endParaRPr lang="pt-BR" i="1" dirty="0" smtClean="0">
              <a:latin typeface="+mj-lt"/>
            </a:endParaRPr>
          </a:p>
          <a:p>
            <a:pPr lvl="1"/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Turno:</a:t>
            </a:r>
            <a:r>
              <a:rPr lang="pt-BR" dirty="0" smtClean="0"/>
              <a:t> Noturno</a:t>
            </a:r>
          </a:p>
          <a:p>
            <a:pPr lvl="1"/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Carga Horária Semestral:</a:t>
            </a:r>
            <a:r>
              <a:rPr lang="pt-BR" dirty="0" smtClean="0"/>
              <a:t> 40 horas</a:t>
            </a:r>
          </a:p>
          <a:p>
            <a:endParaRPr lang="pt-BR" dirty="0" smtClean="0">
              <a:latin typeface="Segoe UI Semibold" panose="020B0702040204020203" pitchFamily="34" charset="0"/>
            </a:endParaRPr>
          </a:p>
          <a:p>
            <a:r>
              <a:rPr lang="pt-BR" dirty="0" smtClean="0">
                <a:latin typeface="Segoe UI Semibold" panose="020B0702040204020203" pitchFamily="34" charset="0"/>
              </a:rPr>
              <a:t>Ementa:</a:t>
            </a:r>
          </a:p>
          <a:p>
            <a:pPr lvl="1"/>
            <a:r>
              <a:rPr lang="pt-BR" dirty="0"/>
              <a:t>Estudo das principais estruturas lineares de dados utilizadas no desenvolvimento de programas. Compreensão sobre algoritmos de busca, ordenação e recursividade.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Disciplina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Objetivos</a:t>
            </a:r>
          </a:p>
          <a:p>
            <a:pPr lvl="1"/>
            <a:r>
              <a:rPr lang="pt-BR" dirty="0"/>
              <a:t>Conhecer a importância das Estruturas de Dados (ED) no desenvolvimento de sistemas;</a:t>
            </a:r>
          </a:p>
          <a:p>
            <a:pPr lvl="1"/>
            <a:r>
              <a:rPr lang="pt-BR" dirty="0"/>
              <a:t>Conhecer técnicas algorítmicas;</a:t>
            </a:r>
          </a:p>
          <a:p>
            <a:pPr lvl="1"/>
            <a:r>
              <a:rPr lang="pt-BR" dirty="0"/>
              <a:t>Conhecer as principais estruturas de dados, entendendo as diferenças entre </a:t>
            </a:r>
            <a:r>
              <a:rPr lang="pt-BR" dirty="0" smtClean="0"/>
              <a:t>elas;</a:t>
            </a:r>
          </a:p>
          <a:p>
            <a:pPr lvl="1"/>
            <a:r>
              <a:rPr lang="pt-BR" dirty="0" smtClean="0"/>
              <a:t>Conhecer </a:t>
            </a:r>
            <a:r>
              <a:rPr lang="pt-BR" dirty="0"/>
              <a:t>algoritmos relevantes que resolvem problemas básicos </a:t>
            </a:r>
            <a:r>
              <a:rPr lang="pt-BR" dirty="0" smtClean="0"/>
              <a:t>para as estruturas de dados tais como ordenação, pesquisa;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/>
              <a:t>estruturas de dados para resolução de problemas.</a:t>
            </a:r>
            <a:endParaRPr lang="pt-BR" i="1" dirty="0" smtClean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F1EDF158-04DD-4047-B1C1-81B8E049461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6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191000"/>
          </a:xfrm>
        </p:spPr>
        <p:txBody>
          <a:bodyPr>
            <a:normAutofit/>
          </a:bodyPr>
          <a:lstStyle/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Revisão da Linguagem Java</a:t>
            </a:r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Estruturas de Dados</a:t>
            </a:r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Tipos de Estruturas de Dados</a:t>
            </a:r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Recursividade</a:t>
            </a:r>
          </a:p>
          <a:p>
            <a:pPr marL="457200" indent="-457200">
              <a:buFont typeface="Segoe UI" panose="020B0502040204020203" pitchFamily="34" charset="0"/>
              <a:buChar char="■"/>
            </a:pPr>
            <a:r>
              <a:rPr lang="pt-BR" dirty="0" smtClean="0"/>
              <a:t>Ordenação </a:t>
            </a:r>
            <a:r>
              <a:rPr lang="pt-BR" dirty="0"/>
              <a:t>e Pesquisa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Revisão da Linguagem </a:t>
            </a:r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Java</a:t>
            </a:r>
          </a:p>
          <a:p>
            <a:pPr lvl="1"/>
            <a:r>
              <a:rPr lang="pt-BR" dirty="0" smtClean="0">
                <a:latin typeface="+mj-lt"/>
              </a:rPr>
              <a:t>Tipos de dados e Variáveis;</a:t>
            </a:r>
          </a:p>
          <a:p>
            <a:pPr lvl="1"/>
            <a:r>
              <a:rPr lang="pt-BR" dirty="0" smtClean="0">
                <a:latin typeface="+mj-lt"/>
              </a:rPr>
              <a:t>Operadores;</a:t>
            </a:r>
          </a:p>
          <a:p>
            <a:pPr lvl="1"/>
            <a:r>
              <a:rPr lang="pt-BR" dirty="0" smtClean="0">
                <a:latin typeface="+mj-lt"/>
              </a:rPr>
              <a:t>Estruturas de Controle (decisão, seleção e repetição);</a:t>
            </a:r>
          </a:p>
          <a:p>
            <a:pPr lvl="1"/>
            <a:r>
              <a:rPr lang="pt-BR" dirty="0" smtClean="0">
                <a:latin typeface="+mj-lt"/>
              </a:rPr>
              <a:t>Vetores e Matrizes.</a:t>
            </a:r>
            <a:endParaRPr lang="pt-BR" dirty="0">
              <a:latin typeface="+mj-lt"/>
            </a:endParaRPr>
          </a:p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Estruturas de </a:t>
            </a:r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Dados</a:t>
            </a:r>
          </a:p>
          <a:p>
            <a:pPr lvl="1"/>
            <a:r>
              <a:rPr lang="pt-BR" dirty="0" smtClean="0">
                <a:latin typeface="+mj-lt"/>
              </a:rPr>
              <a:t>Introdução à Estrutura de dados;</a:t>
            </a:r>
          </a:p>
          <a:p>
            <a:pPr lvl="1"/>
            <a:r>
              <a:rPr lang="pt-BR" dirty="0" smtClean="0">
                <a:latin typeface="+mj-lt"/>
              </a:rPr>
              <a:t>Tipos Abstratos de dados;</a:t>
            </a:r>
          </a:p>
          <a:p>
            <a:pPr lvl="1"/>
            <a:r>
              <a:rPr lang="pt-BR" dirty="0" smtClean="0">
                <a:latin typeface="+mj-lt"/>
              </a:rPr>
              <a:t>Tipos Estáticos e Tipos Dinâmicos;</a:t>
            </a:r>
            <a:endParaRPr lang="pt-BR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9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Tipos </a:t>
            </a:r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 Estruturas de </a:t>
            </a:r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Dados</a:t>
            </a:r>
          </a:p>
          <a:p>
            <a:pPr lvl="1"/>
            <a:r>
              <a:rPr lang="pt-BR" dirty="0" smtClean="0">
                <a:latin typeface="+mj-lt"/>
              </a:rPr>
              <a:t>Implementações de Estruturas de dados em Java;</a:t>
            </a:r>
          </a:p>
          <a:p>
            <a:pPr lvl="1"/>
            <a:r>
              <a:rPr lang="pt-BR" dirty="0" smtClean="0"/>
              <a:t>Estrutura </a:t>
            </a:r>
            <a:r>
              <a:rPr lang="pt-BR" dirty="0"/>
              <a:t>do tipo </a:t>
            </a:r>
            <a:r>
              <a:rPr lang="pt-BR" dirty="0" smtClean="0"/>
              <a:t>Pilha;</a:t>
            </a:r>
            <a:endParaRPr lang="pt-BR" dirty="0"/>
          </a:p>
          <a:p>
            <a:pPr lvl="1"/>
            <a:r>
              <a:rPr lang="pt-BR" dirty="0"/>
              <a:t>Estrutura do tipo </a:t>
            </a:r>
            <a:r>
              <a:rPr lang="pt-BR" dirty="0" smtClean="0"/>
              <a:t>Fila;</a:t>
            </a:r>
            <a:endParaRPr lang="pt-BR" dirty="0"/>
          </a:p>
          <a:p>
            <a:pPr lvl="1"/>
            <a:r>
              <a:rPr lang="pt-BR" dirty="0"/>
              <a:t>Estrutura do tipo </a:t>
            </a:r>
            <a:r>
              <a:rPr lang="pt-BR" dirty="0" smtClean="0"/>
              <a:t>Lista;</a:t>
            </a:r>
            <a:endParaRPr lang="pt-BR" dirty="0"/>
          </a:p>
          <a:p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Recursividade</a:t>
            </a:r>
          </a:p>
          <a:p>
            <a:pPr lvl="1"/>
            <a:r>
              <a:rPr lang="pt-BR" dirty="0" smtClean="0">
                <a:latin typeface="+mj-lt"/>
              </a:rPr>
              <a:t>Introdução à Recursão;</a:t>
            </a:r>
          </a:p>
          <a:p>
            <a:pPr lvl="1"/>
            <a:r>
              <a:rPr lang="pt-BR" dirty="0"/>
              <a:t>Definições Recursivas e Processos;</a:t>
            </a:r>
          </a:p>
          <a:p>
            <a:pPr lvl="1"/>
            <a:r>
              <a:rPr lang="pt-BR" dirty="0"/>
              <a:t>Propriedades das Definições ou Algoritmos Recursivos;</a:t>
            </a:r>
          </a:p>
          <a:p>
            <a:pPr lvl="1"/>
            <a:r>
              <a:rPr lang="pt-BR" dirty="0"/>
              <a:t>Implementação de funções Recursivas</a:t>
            </a:r>
            <a:r>
              <a:rPr lang="pt-BR" dirty="0" smtClean="0"/>
              <a:t>.</a:t>
            </a:r>
            <a:endParaRPr lang="pt-BR" dirty="0">
              <a:latin typeface="+mj-lt"/>
            </a:endParaRPr>
          </a:p>
          <a:p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Ordenação e </a:t>
            </a:r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Pesquisa</a:t>
            </a:r>
          </a:p>
          <a:p>
            <a:pPr lvl="1"/>
            <a:r>
              <a:rPr lang="pt-BR" dirty="0"/>
              <a:t>Conceitos e implementações de Algoritmos de ordenação;</a:t>
            </a:r>
          </a:p>
          <a:p>
            <a:pPr lvl="1"/>
            <a:r>
              <a:rPr lang="pt-BR" dirty="0"/>
              <a:t>Conceitos e implementações de busca sequencial e binária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9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 2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ulas 2" id="{64A2BD90-801C-4F06-8A07-B88D2E148091}" vid="{7763D183-EAC9-4899-BB9C-F8138777892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Aulas 2</Template>
  <TotalTime>1086</TotalTime>
  <Words>967</Words>
  <Application>Microsoft Office PowerPoint</Application>
  <PresentationFormat>Apresentação na tela (4:3)</PresentationFormat>
  <Paragraphs>173</Paragraphs>
  <Slides>21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Calibri</vt:lpstr>
      <vt:lpstr>Comic Sans MS</vt:lpstr>
      <vt:lpstr>Consolas</vt:lpstr>
      <vt:lpstr>Georgia</vt:lpstr>
      <vt:lpstr>Segoe UI</vt:lpstr>
      <vt:lpstr>Segoe UI Semibold</vt:lpstr>
      <vt:lpstr>Times New Roman</vt:lpstr>
      <vt:lpstr>Wingdings</vt:lpstr>
      <vt:lpstr>Wingdings 2</vt:lpstr>
      <vt:lpstr>Aulas 2</vt:lpstr>
      <vt:lpstr>Estruturas de dados</vt:lpstr>
      <vt:lpstr>Sumário</vt:lpstr>
      <vt:lpstr>Apresentação</vt:lpstr>
      <vt:lpstr>Sobre a Disciplina</vt:lpstr>
      <vt:lpstr>Sobre a Disciplina</vt:lpstr>
      <vt:lpstr>Sobre a Disciplina</vt:lpstr>
      <vt:lpstr>Conteúdo</vt:lpstr>
      <vt:lpstr>Conteúdo</vt:lpstr>
      <vt:lpstr>Conteúdo</vt:lpstr>
      <vt:lpstr>Estratégia de Ensino</vt:lpstr>
      <vt:lpstr>Estratégia de Ensino</vt:lpstr>
      <vt:lpstr>Avaliação e Frequência</vt:lpstr>
      <vt:lpstr>Avaliação e Freqüência</vt:lpstr>
      <vt:lpstr>Avaliação e Freqüência</vt:lpstr>
      <vt:lpstr>Avaliação e Freqüência</vt:lpstr>
      <vt:lpstr>Bibliografias</vt:lpstr>
      <vt:lpstr>Bibliografia Básica</vt:lpstr>
      <vt:lpstr>Bibliografia Complementar</vt:lpstr>
      <vt:lpstr>Observações</vt:lpstr>
      <vt:lpstr>Finalizações</vt:lpstr>
      <vt:lpstr>Finalizações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Almir Oliveira</dc:creator>
  <cp:lastModifiedBy>Almir Oliveira</cp:lastModifiedBy>
  <cp:revision>35</cp:revision>
  <dcterms:created xsi:type="dcterms:W3CDTF">2015-08-04T14:31:13Z</dcterms:created>
  <dcterms:modified xsi:type="dcterms:W3CDTF">2016-02-02T21:12:33Z</dcterms:modified>
</cp:coreProperties>
</file>