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935" r:id="rId4"/>
    <p:sldId id="936" r:id="rId5"/>
    <p:sldId id="716" r:id="rId6"/>
    <p:sldId id="938" r:id="rId7"/>
    <p:sldId id="713" r:id="rId8"/>
    <p:sldId id="714" r:id="rId9"/>
    <p:sldId id="717" r:id="rId10"/>
    <p:sldId id="718" r:id="rId11"/>
    <p:sldId id="719" r:id="rId12"/>
    <p:sldId id="720" r:id="rId13"/>
    <p:sldId id="721" r:id="rId14"/>
    <p:sldId id="722" r:id="rId15"/>
    <p:sldId id="723" r:id="rId16"/>
    <p:sldId id="724" r:id="rId17"/>
    <p:sldId id="725" r:id="rId18"/>
    <p:sldId id="726" r:id="rId19"/>
    <p:sldId id="727" r:id="rId20"/>
    <p:sldId id="730" r:id="rId21"/>
    <p:sldId id="731" r:id="rId22"/>
    <p:sldId id="732" r:id="rId23"/>
    <p:sldId id="939" r:id="rId24"/>
    <p:sldId id="940" r:id="rId25"/>
    <p:sldId id="941" r:id="rId26"/>
    <p:sldId id="942" r:id="rId27"/>
    <p:sldId id="943" r:id="rId28"/>
    <p:sldId id="944" r:id="rId29"/>
    <p:sldId id="945" r:id="rId30"/>
    <p:sldId id="946" r:id="rId31"/>
    <p:sldId id="947" r:id="rId32"/>
    <p:sldId id="371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1" autoAdjust="0"/>
    <p:restoredTop sz="94434" autoAdjust="0"/>
  </p:normalViewPr>
  <p:slideViewPr>
    <p:cSldViewPr>
      <p:cViewPr varScale="1">
        <p:scale>
          <a:sx n="70" d="100"/>
          <a:sy n="70" d="100"/>
        </p:scale>
        <p:origin x="10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1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>
        <p:scale>
          <a:sx n="60" d="100"/>
          <a:sy n="60" d="100"/>
        </p:scale>
        <p:origin x="4428" y="91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6" y="123270"/>
            <a:ext cx="1818514" cy="46800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6215082" y="8699695"/>
            <a:ext cx="571504" cy="2841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7B946-5544-4FC5-92D9-8813A4685A6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1426" y="8610929"/>
            <a:ext cx="4941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200" b="1" dirty="0" smtClean="0">
                <a:solidFill>
                  <a:prstClr val="black"/>
                </a:solidFill>
              </a:rPr>
              <a:t>Prof. Herleson Pontes</a:t>
            </a:r>
          </a:p>
          <a:p>
            <a:pPr lvl="0"/>
            <a:r>
              <a:rPr lang="pt-BR" sz="12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http://www.herlesonpontes.com.br  - herleson@unifor.br</a:t>
            </a:r>
            <a:endParaRPr lang="pt-BR" sz="1200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110956" y="136339"/>
            <a:ext cx="464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 smtClean="0"/>
              <a:t>Estruturas </a:t>
            </a:r>
            <a:r>
              <a:rPr lang="pt-BR" sz="1200" dirty="0"/>
              <a:t>de Dados</a:t>
            </a:r>
            <a:endParaRPr lang="pt-BR" sz="1200" b="1" dirty="0"/>
          </a:p>
          <a:p>
            <a:pPr algn="r"/>
            <a:r>
              <a:rPr lang="pt-B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Módulo </a:t>
            </a:r>
            <a:r>
              <a:rPr lang="pt-B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Complementar </a:t>
            </a:r>
            <a:r>
              <a:rPr lang="pt-B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Introdução à Linguagem Java</a:t>
            </a:r>
          </a:p>
        </p:txBody>
      </p:sp>
    </p:spTree>
    <p:extLst>
      <p:ext uri="{BB962C8B-B14F-4D97-AF65-F5344CB8AC3E}">
        <p14:creationId xmlns:p14="http://schemas.microsoft.com/office/powerpoint/2010/main" val="2443723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14554" y="892942"/>
            <a:ext cx="2428892" cy="182167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214290" y="2928926"/>
            <a:ext cx="6429420" cy="55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0" name="Espaço Reservado para Número de Slide 4"/>
          <p:cNvSpPr>
            <a:spLocks noGrp="1"/>
          </p:cNvSpPr>
          <p:nvPr>
            <p:ph type="sldNum" sz="quarter" idx="5"/>
          </p:nvPr>
        </p:nvSpPr>
        <p:spPr>
          <a:xfrm>
            <a:off x="6215082" y="8699695"/>
            <a:ext cx="571504" cy="2841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7B946-5544-4FC5-92D9-8813A4685A6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110956" y="136339"/>
            <a:ext cx="464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 smtClean="0"/>
              <a:t>Estruturas de Dados</a:t>
            </a:r>
            <a:endParaRPr lang="pt-BR" sz="1200" b="1" baseline="0" dirty="0" smtClean="0"/>
          </a:p>
          <a:p>
            <a:pPr algn="r"/>
            <a:r>
              <a:rPr lang="pt-B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Módulo Complementar - Introdução à Linguagem Java</a:t>
            </a:r>
            <a:endParaRPr lang="pt-BR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6" y="123270"/>
            <a:ext cx="1818514" cy="46800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71426" y="8610929"/>
            <a:ext cx="4941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>
                <a:solidFill>
                  <a:prstClr val="black"/>
                </a:solidFill>
              </a:rPr>
              <a:t>Prof. Herleson Pontes</a:t>
            </a:r>
          </a:p>
          <a:p>
            <a:pPr lvl="0"/>
            <a:r>
              <a:rPr lang="pt-BR" sz="12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http://www.herlesonpontes.com.br  - herleson@unifor.br</a:t>
            </a:r>
            <a:endParaRPr lang="pt-BR" sz="1200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25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429857"/>
            <a:ext cx="864096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1387" y="4014184"/>
            <a:ext cx="6561226" cy="1143008"/>
          </a:xfrm>
        </p:spPr>
        <p:txBody>
          <a:bodyPr/>
          <a:lstStyle>
            <a:lvl1pPr marL="0" indent="0" algn="ctr">
              <a:buNone/>
              <a:defRPr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33" name="Retângulo 32"/>
          <p:cNvSpPr/>
          <p:nvPr userDrawn="1"/>
        </p:nvSpPr>
        <p:spPr>
          <a:xfrm>
            <a:off x="1938331" y="6057352"/>
            <a:ext cx="5267338" cy="75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8" name="Grupo 47"/>
          <p:cNvGrpSpPr/>
          <p:nvPr userDrawn="1"/>
        </p:nvGrpSpPr>
        <p:grpSpPr>
          <a:xfrm>
            <a:off x="1481805" y="6071848"/>
            <a:ext cx="1700596" cy="288000"/>
            <a:chOff x="6264766" y="1517883"/>
            <a:chExt cx="1700596" cy="288000"/>
          </a:xfrm>
        </p:grpSpPr>
        <p:pic>
          <p:nvPicPr>
            <p:cNvPr id="49" name="Imagem 4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766" y="1517883"/>
              <a:ext cx="288000" cy="288000"/>
            </a:xfrm>
            <a:prstGeom prst="rect">
              <a:avLst/>
            </a:prstGeom>
          </p:spPr>
        </p:pic>
        <p:sp>
          <p:nvSpPr>
            <p:cNvPr id="55" name="CaixaDeTexto 54"/>
            <p:cNvSpPr txBox="1"/>
            <p:nvPr userDrawn="1"/>
          </p:nvSpPr>
          <p:spPr>
            <a:xfrm>
              <a:off x="6504193" y="1523383"/>
              <a:ext cx="14611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0" i="1" dirty="0" smtClean="0"/>
                <a:t>almir.so@gmail.com</a:t>
              </a:r>
              <a:endParaRPr lang="pt-BR" sz="1200" b="0" i="1" dirty="0"/>
            </a:p>
          </p:txBody>
        </p:sp>
      </p:grpSp>
      <p:sp>
        <p:nvSpPr>
          <p:cNvPr id="59" name="Retângulo 58"/>
          <p:cNvSpPr/>
          <p:nvPr userDrawn="1"/>
        </p:nvSpPr>
        <p:spPr>
          <a:xfrm rot="5400000">
            <a:off x="8169241" y="6093256"/>
            <a:ext cx="360000" cy="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 userDrawn="1"/>
        </p:nvSpPr>
        <p:spPr>
          <a:xfrm rot="5400000">
            <a:off x="838328" y="5985569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 userDrawn="1"/>
        </p:nvSpPr>
        <p:spPr>
          <a:xfrm rot="5400000">
            <a:off x="387860" y="6147352"/>
            <a:ext cx="36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 userDrawn="1"/>
        </p:nvSpPr>
        <p:spPr>
          <a:xfrm rot="5400000">
            <a:off x="607675" y="6565677"/>
            <a:ext cx="224649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/>
          <p:cNvSpPr/>
          <p:nvPr userDrawn="1"/>
        </p:nvSpPr>
        <p:spPr>
          <a:xfrm rot="5400000">
            <a:off x="1505886" y="6465632"/>
            <a:ext cx="244738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 userDrawn="1"/>
        </p:nvSpPr>
        <p:spPr>
          <a:xfrm rot="5400000">
            <a:off x="8565537" y="6633376"/>
            <a:ext cx="1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/>
          <p:cNvSpPr/>
          <p:nvPr userDrawn="1"/>
        </p:nvSpPr>
        <p:spPr>
          <a:xfrm rot="5400000">
            <a:off x="1077298" y="6599179"/>
            <a:ext cx="18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/>
          <p:cNvSpPr/>
          <p:nvPr userDrawn="1"/>
        </p:nvSpPr>
        <p:spPr>
          <a:xfrm rot="5400000">
            <a:off x="7262567" y="6593590"/>
            <a:ext cx="168822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/>
          <p:cNvSpPr/>
          <p:nvPr userDrawn="1"/>
        </p:nvSpPr>
        <p:spPr>
          <a:xfrm rot="5400000">
            <a:off x="8038202" y="6503590"/>
            <a:ext cx="168821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 userDrawn="1"/>
        </p:nvSpPr>
        <p:spPr>
          <a:xfrm rot="5400000">
            <a:off x="7604132" y="6253263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/>
          <p:cNvSpPr/>
          <p:nvPr userDrawn="1"/>
        </p:nvSpPr>
        <p:spPr>
          <a:xfrm rot="5400000">
            <a:off x="7286234" y="6427374"/>
            <a:ext cx="18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4515197"/>
            <a:ext cx="80433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99592" y="4108801"/>
            <a:ext cx="8043380" cy="4063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grpSp>
        <p:nvGrpSpPr>
          <p:cNvPr id="42" name="Grupo 41"/>
          <p:cNvGrpSpPr/>
          <p:nvPr userDrawn="1"/>
        </p:nvGrpSpPr>
        <p:grpSpPr>
          <a:xfrm>
            <a:off x="-3" y="1719969"/>
            <a:ext cx="1151603" cy="5138032"/>
            <a:chOff x="-3" y="1719969"/>
            <a:chExt cx="1151603" cy="5138032"/>
          </a:xfrm>
        </p:grpSpPr>
        <p:sp>
          <p:nvSpPr>
            <p:cNvPr id="43" name="Retângulo 42"/>
            <p:cNvSpPr/>
            <p:nvPr userDrawn="1"/>
          </p:nvSpPr>
          <p:spPr>
            <a:xfrm rot="10800000">
              <a:off x="159135" y="3003692"/>
              <a:ext cx="54000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 userDrawn="1"/>
          </p:nvSpPr>
          <p:spPr>
            <a:xfrm rot="10800000">
              <a:off x="177352" y="2553224"/>
              <a:ext cx="360000" cy="36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 userDrawn="1"/>
          </p:nvSpPr>
          <p:spPr>
            <a:xfrm rot="10800000">
              <a:off x="-1" y="2705364"/>
              <a:ext cx="51351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 userDrawn="1"/>
          </p:nvSpPr>
          <p:spPr>
            <a:xfrm rot="10800000">
              <a:off x="0" y="3523619"/>
              <a:ext cx="71440" cy="54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 userDrawn="1"/>
          </p:nvSpPr>
          <p:spPr>
            <a:xfrm rot="10800000">
              <a:off x="430962" y="3605076"/>
              <a:ext cx="36000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 userDrawn="1"/>
          </p:nvSpPr>
          <p:spPr>
            <a:xfrm rot="10800000">
              <a:off x="142474" y="3928801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 userDrawn="1"/>
          </p:nvSpPr>
          <p:spPr>
            <a:xfrm rot="10800000">
              <a:off x="-1" y="1719969"/>
              <a:ext cx="231327" cy="54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 userDrawn="1"/>
          </p:nvSpPr>
          <p:spPr>
            <a:xfrm rot="10800000">
              <a:off x="287048" y="2064407"/>
              <a:ext cx="360000" cy="36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 userDrawn="1"/>
          </p:nvSpPr>
          <p:spPr>
            <a:xfrm rot="10800000">
              <a:off x="-1" y="2379540"/>
              <a:ext cx="141327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 userDrawn="1"/>
          </p:nvSpPr>
          <p:spPr>
            <a:xfrm rot="10800000">
              <a:off x="0" y="3242662"/>
              <a:ext cx="85524" cy="18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 userDrawn="1"/>
          </p:nvSpPr>
          <p:spPr>
            <a:xfrm>
              <a:off x="0" y="4759599"/>
              <a:ext cx="469112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/>
            <p:cNvSpPr/>
            <p:nvPr userDrawn="1"/>
          </p:nvSpPr>
          <p:spPr>
            <a:xfrm>
              <a:off x="90896" y="5390067"/>
              <a:ext cx="360000" cy="36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 userDrawn="1"/>
          </p:nvSpPr>
          <p:spPr>
            <a:xfrm>
              <a:off x="-3" y="4338215"/>
              <a:ext cx="197287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 userDrawn="1"/>
          </p:nvSpPr>
          <p:spPr>
            <a:xfrm>
              <a:off x="431600" y="6043321"/>
              <a:ext cx="540000" cy="54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 userDrawn="1"/>
          </p:nvSpPr>
          <p:spPr>
            <a:xfrm>
              <a:off x="486920" y="574375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 userDrawn="1"/>
          </p:nvSpPr>
          <p:spPr>
            <a:xfrm>
              <a:off x="542723" y="4880629"/>
              <a:ext cx="180000" cy="18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 userDrawn="1"/>
          </p:nvSpPr>
          <p:spPr>
            <a:xfrm>
              <a:off x="791600" y="6719339"/>
              <a:ext cx="360000" cy="13866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7504" y="1412776"/>
            <a:ext cx="4392488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4008" y="1412776"/>
            <a:ext cx="4392488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7504" y="1412776"/>
            <a:ext cx="4392488" cy="63976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7504" y="2052538"/>
            <a:ext cx="43924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4008" y="1412776"/>
            <a:ext cx="4392488" cy="63976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4008" y="2052538"/>
            <a:ext cx="43924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6872" y="2354957"/>
            <a:ext cx="80358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2219217" y="4244895"/>
            <a:ext cx="68687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DEMONSTRAÇÃO</a:t>
            </a:r>
            <a:endParaRPr lang="pt-BR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8" name="Grupo 7"/>
          <p:cNvGrpSpPr/>
          <p:nvPr userDrawn="1"/>
        </p:nvGrpSpPr>
        <p:grpSpPr>
          <a:xfrm>
            <a:off x="-3" y="1719969"/>
            <a:ext cx="1151603" cy="5138032"/>
            <a:chOff x="-3" y="1719969"/>
            <a:chExt cx="1151603" cy="5138032"/>
          </a:xfrm>
        </p:grpSpPr>
        <p:sp>
          <p:nvSpPr>
            <p:cNvPr id="9" name="Retângulo 8"/>
            <p:cNvSpPr/>
            <p:nvPr userDrawn="1"/>
          </p:nvSpPr>
          <p:spPr>
            <a:xfrm rot="10800000">
              <a:off x="159135" y="3003692"/>
              <a:ext cx="54000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 userDrawn="1"/>
          </p:nvSpPr>
          <p:spPr>
            <a:xfrm rot="10800000">
              <a:off x="177352" y="2553224"/>
              <a:ext cx="360000" cy="36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 userDrawn="1"/>
          </p:nvSpPr>
          <p:spPr>
            <a:xfrm rot="10800000">
              <a:off x="-1" y="2705364"/>
              <a:ext cx="51351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 userDrawn="1"/>
          </p:nvSpPr>
          <p:spPr>
            <a:xfrm rot="10800000">
              <a:off x="0" y="3523619"/>
              <a:ext cx="71440" cy="54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 userDrawn="1"/>
          </p:nvSpPr>
          <p:spPr>
            <a:xfrm rot="10800000">
              <a:off x="430962" y="3605076"/>
              <a:ext cx="36000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 userDrawn="1"/>
          </p:nvSpPr>
          <p:spPr>
            <a:xfrm rot="10800000">
              <a:off x="142474" y="3928801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 userDrawn="1"/>
          </p:nvSpPr>
          <p:spPr>
            <a:xfrm rot="10800000">
              <a:off x="-1" y="1719969"/>
              <a:ext cx="231327" cy="54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 userDrawn="1"/>
          </p:nvSpPr>
          <p:spPr>
            <a:xfrm rot="10800000">
              <a:off x="287048" y="2064407"/>
              <a:ext cx="360000" cy="36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 userDrawn="1"/>
          </p:nvSpPr>
          <p:spPr>
            <a:xfrm rot="10800000">
              <a:off x="-1" y="2379540"/>
              <a:ext cx="141327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 userDrawn="1"/>
          </p:nvSpPr>
          <p:spPr>
            <a:xfrm rot="10800000">
              <a:off x="0" y="3242662"/>
              <a:ext cx="85524" cy="18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 userDrawn="1"/>
          </p:nvSpPr>
          <p:spPr>
            <a:xfrm>
              <a:off x="0" y="4759599"/>
              <a:ext cx="469112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 userDrawn="1"/>
          </p:nvSpPr>
          <p:spPr>
            <a:xfrm>
              <a:off x="90896" y="5390067"/>
              <a:ext cx="360000" cy="36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 userDrawn="1"/>
          </p:nvSpPr>
          <p:spPr>
            <a:xfrm>
              <a:off x="-3" y="4338215"/>
              <a:ext cx="197287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 userDrawn="1"/>
          </p:nvSpPr>
          <p:spPr>
            <a:xfrm>
              <a:off x="431600" y="6043321"/>
              <a:ext cx="540000" cy="54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 userDrawn="1"/>
          </p:nvSpPr>
          <p:spPr>
            <a:xfrm>
              <a:off x="486920" y="574375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 userDrawn="1"/>
          </p:nvSpPr>
          <p:spPr>
            <a:xfrm>
              <a:off x="542723" y="4880629"/>
              <a:ext cx="180000" cy="18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 userDrawn="1"/>
          </p:nvSpPr>
          <p:spPr>
            <a:xfrm>
              <a:off x="791600" y="6719339"/>
              <a:ext cx="360000" cy="13866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21135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í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6872" y="2374532"/>
            <a:ext cx="80308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4448866" y="4244895"/>
            <a:ext cx="46390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EXERCÍCIOS</a:t>
            </a:r>
            <a:endParaRPr lang="pt-BR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96872" y="3742684"/>
            <a:ext cx="8030859" cy="4063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grpSp>
        <p:nvGrpSpPr>
          <p:cNvPr id="33" name="Grupo 32"/>
          <p:cNvGrpSpPr/>
          <p:nvPr userDrawn="1"/>
        </p:nvGrpSpPr>
        <p:grpSpPr>
          <a:xfrm>
            <a:off x="-3" y="1719969"/>
            <a:ext cx="1151603" cy="5138031"/>
            <a:chOff x="-3" y="1719969"/>
            <a:chExt cx="1151603" cy="5138031"/>
          </a:xfrm>
        </p:grpSpPr>
        <p:sp>
          <p:nvSpPr>
            <p:cNvPr id="34" name="Retângulo 33"/>
            <p:cNvSpPr/>
            <p:nvPr userDrawn="1"/>
          </p:nvSpPr>
          <p:spPr>
            <a:xfrm rot="10800000">
              <a:off x="159135" y="3003692"/>
              <a:ext cx="54000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/>
            <p:cNvSpPr/>
            <p:nvPr userDrawn="1"/>
          </p:nvSpPr>
          <p:spPr>
            <a:xfrm rot="10800000">
              <a:off x="177352" y="2553224"/>
              <a:ext cx="360000" cy="36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/>
            <p:cNvSpPr/>
            <p:nvPr userDrawn="1"/>
          </p:nvSpPr>
          <p:spPr>
            <a:xfrm rot="10800000">
              <a:off x="-1" y="2705364"/>
              <a:ext cx="51351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 userDrawn="1"/>
          </p:nvSpPr>
          <p:spPr>
            <a:xfrm rot="10800000">
              <a:off x="0" y="3523619"/>
              <a:ext cx="71440" cy="54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 userDrawn="1"/>
          </p:nvSpPr>
          <p:spPr>
            <a:xfrm rot="10800000">
              <a:off x="430962" y="3605076"/>
              <a:ext cx="36000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 userDrawn="1"/>
          </p:nvSpPr>
          <p:spPr>
            <a:xfrm rot="10800000">
              <a:off x="142474" y="3928801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 userDrawn="1"/>
          </p:nvSpPr>
          <p:spPr>
            <a:xfrm rot="10800000">
              <a:off x="-1" y="1719969"/>
              <a:ext cx="231327" cy="54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 userDrawn="1"/>
          </p:nvSpPr>
          <p:spPr>
            <a:xfrm rot="10800000">
              <a:off x="287048" y="2064407"/>
              <a:ext cx="360000" cy="36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 userDrawn="1"/>
          </p:nvSpPr>
          <p:spPr>
            <a:xfrm rot="10800000">
              <a:off x="-1" y="2379540"/>
              <a:ext cx="141327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 userDrawn="1"/>
          </p:nvSpPr>
          <p:spPr>
            <a:xfrm rot="10800000">
              <a:off x="0" y="3242662"/>
              <a:ext cx="85524" cy="18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 userDrawn="1"/>
          </p:nvSpPr>
          <p:spPr>
            <a:xfrm>
              <a:off x="0" y="4759599"/>
              <a:ext cx="469112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 userDrawn="1"/>
          </p:nvSpPr>
          <p:spPr>
            <a:xfrm>
              <a:off x="90896" y="5390067"/>
              <a:ext cx="360000" cy="36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 userDrawn="1"/>
          </p:nvSpPr>
          <p:spPr>
            <a:xfrm>
              <a:off x="-3" y="4338215"/>
              <a:ext cx="197287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 userDrawn="1"/>
          </p:nvSpPr>
          <p:spPr>
            <a:xfrm>
              <a:off x="431600" y="6043321"/>
              <a:ext cx="540000" cy="54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 userDrawn="1"/>
          </p:nvSpPr>
          <p:spPr>
            <a:xfrm>
              <a:off x="486920" y="574375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 userDrawn="1"/>
          </p:nvSpPr>
          <p:spPr>
            <a:xfrm>
              <a:off x="542723" y="4880629"/>
              <a:ext cx="180000" cy="18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 userDrawn="1"/>
          </p:nvSpPr>
          <p:spPr>
            <a:xfrm>
              <a:off x="791600" y="6719338"/>
              <a:ext cx="360000" cy="13866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25509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94176" y="116632"/>
            <a:ext cx="864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605" y="1386778"/>
            <a:ext cx="8941891" cy="5010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 rot="5400000">
            <a:off x="-114649" y="231280"/>
            <a:ext cx="360000" cy="130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-97561" y="674218"/>
            <a:ext cx="540000" cy="344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 rot="5400000">
            <a:off x="-114649" y="1280738"/>
            <a:ext cx="360000" cy="1307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 userDrawn="1"/>
        </p:nvSpPr>
        <p:spPr>
          <a:xfrm rot="5400000">
            <a:off x="395576" y="980768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8802256" y="6381632"/>
            <a:ext cx="360000" cy="323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 userDrawn="1"/>
        </p:nvSpPr>
        <p:spPr>
          <a:xfrm rot="5400000">
            <a:off x="8802276" y="5931532"/>
            <a:ext cx="540000" cy="1434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 userDrawn="1"/>
        </p:nvSpPr>
        <p:spPr>
          <a:xfrm rot="5400000">
            <a:off x="8838240" y="5371776"/>
            <a:ext cx="360000" cy="25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 userDrawn="1"/>
        </p:nvSpPr>
        <p:spPr>
          <a:xfrm rot="5400000">
            <a:off x="8565537" y="6633376"/>
            <a:ext cx="1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 userDrawn="1"/>
        </p:nvSpPr>
        <p:spPr>
          <a:xfrm rot="5400000">
            <a:off x="-155010" y="6608385"/>
            <a:ext cx="404624" cy="9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 userDrawn="1"/>
        </p:nvSpPr>
        <p:spPr>
          <a:xfrm rot="5400000">
            <a:off x="-50479" y="6088134"/>
            <a:ext cx="360000" cy="2590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 userDrawn="1"/>
        </p:nvSpPr>
        <p:spPr>
          <a:xfrm rot="5400000">
            <a:off x="214176" y="6543376"/>
            <a:ext cx="180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Linguagem Java - Revisão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Aprenda os fundamentos básicos para o desenvolvimento de programas utilizando esta linguagem orientada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346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Palavras Reservadas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94605" y="1386779"/>
            <a:ext cx="8941891" cy="2330254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São identificadores predefinidos pela linguagem e que possuem significados especiais para o interpretador do programa de computador.</a:t>
            </a:r>
          </a:p>
          <a:p>
            <a:pPr lvl="1"/>
            <a:r>
              <a:rPr lang="pt-BR" dirty="0"/>
              <a:t>Geralmente são funções, tipos de dados, entre outras estruturas particulares do interpretador do programa;</a:t>
            </a:r>
          </a:p>
          <a:p>
            <a:pPr lvl="1"/>
            <a:r>
              <a:rPr lang="pt-BR" dirty="0"/>
              <a:t>Esses nomes não podem ser utilizados em variáveis ou constantes.</a:t>
            </a:r>
          </a:p>
          <a:p>
            <a:endParaRPr lang="pt-BR" dirty="0"/>
          </a:p>
        </p:txBody>
      </p:sp>
      <p:graphicFrame>
        <p:nvGraphicFramePr>
          <p:cNvPr id="6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850159"/>
              </p:ext>
            </p:extLst>
          </p:nvPr>
        </p:nvGraphicFramePr>
        <p:xfrm>
          <a:off x="500034" y="3717032"/>
          <a:ext cx="8211538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4092"/>
                <a:gridCol w="1053592"/>
                <a:gridCol w="963486"/>
                <a:gridCol w="1338072"/>
                <a:gridCol w="1145794"/>
                <a:gridCol w="1451038"/>
                <a:gridCol w="12654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abstract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extends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implements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null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strictfp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true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assert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const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false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import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package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super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try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continue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final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instanceof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private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switch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void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break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default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finally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protected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synchronized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volatile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byte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float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interface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public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this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while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case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long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return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throw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catch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else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goto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native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short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throws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char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enum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if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new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static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transient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8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071934" y="1600200"/>
            <a:ext cx="4929222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Permite atribuir um valor a uma variável dentro de um programa.</a:t>
            </a:r>
          </a:p>
          <a:p>
            <a:pPr lvl="1"/>
            <a:r>
              <a:rPr lang="pt-BR" dirty="0"/>
              <a:t>Este valor deve atender o tipo de dado da variável.</a:t>
            </a:r>
          </a:p>
          <a:p>
            <a:r>
              <a:rPr lang="pt-BR" dirty="0"/>
              <a:t>Símbolo: </a:t>
            </a:r>
            <a:r>
              <a:rPr lang="pt-BR" b="1" dirty="0"/>
              <a:t>=</a:t>
            </a:r>
          </a:p>
          <a:p>
            <a:pPr lvl="1"/>
            <a:r>
              <a:rPr lang="pt-BR" dirty="0"/>
              <a:t>Pode gerar confusão com a operação de igualdade.</a:t>
            </a:r>
          </a:p>
          <a:p>
            <a:r>
              <a:rPr lang="pt-BR" dirty="0"/>
              <a:t>Exemplo:</a:t>
            </a:r>
          </a:p>
          <a:p>
            <a:pPr lvl="1">
              <a:buNone/>
            </a:pPr>
            <a:r>
              <a:rPr lang="pt-BR" i="1" dirty="0"/>
              <a:t>Num1</a:t>
            </a:r>
            <a:r>
              <a:rPr lang="pt-BR" dirty="0"/>
              <a:t> = 10 </a:t>
            </a:r>
            <a:r>
              <a:rPr lang="pt-BR" i="1" dirty="0"/>
              <a:t>(Leia-se: Num1 recebe 10)</a:t>
            </a:r>
          </a:p>
          <a:p>
            <a:pPr lvl="1">
              <a:buNone/>
            </a:pPr>
            <a:r>
              <a:rPr lang="pt-BR" i="1" dirty="0"/>
              <a:t>Sexo </a:t>
            </a:r>
            <a:r>
              <a:rPr lang="pt-BR" dirty="0"/>
              <a:t>= ‘M’ </a:t>
            </a:r>
            <a:r>
              <a:rPr lang="pt-BR" i="1" dirty="0"/>
              <a:t>(Leia-se: Sexo recebe M)</a:t>
            </a:r>
            <a:endParaRPr lang="pt-BR" dirty="0"/>
          </a:p>
          <a:p>
            <a:r>
              <a:rPr lang="pt-BR" dirty="0"/>
              <a:t>A linguagem </a:t>
            </a:r>
            <a:r>
              <a:rPr lang="pt-BR" i="1" dirty="0" smtClean="0"/>
              <a:t>Java</a:t>
            </a:r>
            <a:r>
              <a:rPr lang="pt-BR" dirty="0" smtClean="0"/>
              <a:t> </a:t>
            </a:r>
            <a:r>
              <a:rPr lang="pt-BR" dirty="0"/>
              <a:t>suporta encadeamento de atribuições.</a:t>
            </a:r>
            <a:endParaRPr lang="pt-BR" b="1" dirty="0"/>
          </a:p>
          <a:p>
            <a:pPr lvl="1"/>
            <a:r>
              <a:rPr lang="pt-BR" dirty="0"/>
              <a:t>Exemplo: m = n = o = p = 7</a:t>
            </a:r>
          </a:p>
        </p:txBody>
      </p:sp>
      <p:pic>
        <p:nvPicPr>
          <p:cNvPr id="6147" name="Picture 3" descr="C:\Users\Herleson\AppData\Local\Microsoft\Windows\Temporary Internet Files\Content.IE5\ZY8J9931\MCj02338380000[1].wm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082916"/>
            <a:ext cx="3587354" cy="1560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44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142875" y="1620838"/>
          <a:ext cx="885825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09"/>
                <a:gridCol w="4214842"/>
                <a:gridCol w="2500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Símbolo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Operação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Exemplo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+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Soma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a</a:t>
                      </a:r>
                      <a:r>
                        <a:rPr lang="pt-BR" sz="2400" baseline="0" dirty="0" smtClean="0"/>
                        <a:t> + 2</a:t>
                      </a:r>
                      <a:endParaRPr lang="pt-BR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-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Subtração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4 - b</a:t>
                      </a:r>
                      <a:endParaRPr lang="pt-BR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*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Multiplicação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 * a</a:t>
                      </a:r>
                      <a:endParaRPr lang="pt-BR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/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Divisão (Real)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 / 2</a:t>
                      </a:r>
                      <a:endParaRPr lang="pt-BR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%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Resto da Divisão (Inteira)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5 % 2</a:t>
                      </a:r>
                      <a:endParaRPr lang="pt-BR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( )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Agrupamento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 * (2 + 3)</a:t>
                      </a:r>
                      <a:endParaRPr lang="pt-BR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++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Incremento Unitário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++a ou a++</a:t>
                      </a:r>
                      <a:endParaRPr lang="pt-BR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--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Decremento Unitário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--a ou a--</a:t>
                      </a:r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9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 </a:t>
            </a:r>
            <a:r>
              <a:rPr lang="pt-BR" dirty="0"/>
              <a:t> – prática </a:t>
            </a:r>
            <a:r>
              <a:rPr lang="pt-BR" dirty="0" smtClean="0"/>
              <a:t>6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1620380"/>
            <a:ext cx="8858312" cy="47375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sz="24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Programa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pt-BR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  <a:endParaRPr lang="pt-BR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2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i = 1;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t-BR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2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24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24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24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(i</a:t>
            </a:r>
            <a:r>
              <a:rPr lang="pt-BR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++);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t-BR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2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j = 1;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t-BR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2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24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24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(++j);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t-BR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2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24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24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24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(i </a:t>
            </a:r>
            <a:r>
              <a:rPr lang="pt-BR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pt-BR" sz="2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| "</a:t>
            </a:r>
            <a:r>
              <a:rPr lang="pt-BR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j);</a:t>
            </a:r>
          </a:p>
          <a:p>
            <a:pPr marL="0" indent="0">
              <a:buNone/>
            </a:pPr>
            <a:r>
              <a:rPr lang="pt-BR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pt-BR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b="1" dirty="0"/>
          </a:p>
        </p:txBody>
      </p:sp>
      <p:cxnSp>
        <p:nvCxnSpPr>
          <p:cNvPr id="4" name="Conector de seta reta 3"/>
          <p:cNvCxnSpPr>
            <a:stCxn id="5" idx="1"/>
          </p:cNvCxnSpPr>
          <p:nvPr/>
        </p:nvCxnSpPr>
        <p:spPr>
          <a:xfrm flipH="1">
            <a:off x="5004048" y="2250273"/>
            <a:ext cx="1139588" cy="139475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de cantos arredondados 4"/>
          <p:cNvSpPr/>
          <p:nvPr/>
        </p:nvSpPr>
        <p:spPr>
          <a:xfrm>
            <a:off x="6143636" y="1857364"/>
            <a:ext cx="2857520" cy="78581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Neste caso, o incremento é realizado </a:t>
            </a:r>
            <a:r>
              <a:rPr lang="pt-BR" sz="1600" b="1" dirty="0" smtClean="0"/>
              <a:t>APÓS</a:t>
            </a:r>
            <a:r>
              <a:rPr lang="pt-BR" sz="1600" dirty="0" smtClean="0"/>
              <a:t> a execução desta instrução. </a:t>
            </a:r>
            <a:r>
              <a:rPr lang="pt-BR" sz="1600" i="1" dirty="0" smtClean="0"/>
              <a:t>(Saída: 1)</a:t>
            </a:r>
            <a:endParaRPr lang="pt-BR" sz="1600" i="1" dirty="0"/>
          </a:p>
        </p:txBody>
      </p:sp>
      <p:cxnSp>
        <p:nvCxnSpPr>
          <p:cNvPr id="15" name="Conector de seta reta 14"/>
          <p:cNvCxnSpPr>
            <a:stCxn id="16" idx="1"/>
          </p:cNvCxnSpPr>
          <p:nvPr/>
        </p:nvCxnSpPr>
        <p:spPr>
          <a:xfrm flipH="1">
            <a:off x="5292080" y="3464719"/>
            <a:ext cx="851556" cy="96441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de cantos arredondados 15"/>
          <p:cNvSpPr/>
          <p:nvPr/>
        </p:nvSpPr>
        <p:spPr>
          <a:xfrm>
            <a:off x="6143636" y="3071810"/>
            <a:ext cx="2857520" cy="78581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Neste caso, o incremento é realizado </a:t>
            </a:r>
            <a:r>
              <a:rPr lang="pt-BR" sz="1600" b="1" dirty="0" smtClean="0"/>
              <a:t>ANTES</a:t>
            </a:r>
            <a:r>
              <a:rPr lang="pt-BR" sz="1600" dirty="0" smtClean="0"/>
              <a:t> da execução desta instrução. </a:t>
            </a:r>
            <a:r>
              <a:rPr lang="pt-BR" sz="1600" i="1" dirty="0" smtClean="0"/>
              <a:t>(Saída: 2)</a:t>
            </a:r>
            <a:endParaRPr lang="pt-BR" sz="1600" dirty="0"/>
          </a:p>
        </p:txBody>
      </p:sp>
      <p:cxnSp>
        <p:nvCxnSpPr>
          <p:cNvPr id="34" name="Conector de seta reta 33"/>
          <p:cNvCxnSpPr>
            <a:stCxn id="35" idx="1"/>
          </p:cNvCxnSpPr>
          <p:nvPr/>
        </p:nvCxnSpPr>
        <p:spPr>
          <a:xfrm flipH="1">
            <a:off x="5292080" y="4542559"/>
            <a:ext cx="851556" cy="47061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de cantos arredondados 34"/>
          <p:cNvSpPr/>
          <p:nvPr/>
        </p:nvSpPr>
        <p:spPr>
          <a:xfrm>
            <a:off x="6143636" y="4221088"/>
            <a:ext cx="2857520" cy="64294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No final, o valor das variáveis é o mesmo.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4015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de 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7504" y="1412776"/>
            <a:ext cx="4562600" cy="496855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É possível realizar a conversão de valores para diferentes tipos de dados, permitindo mover um valor entre variáveis de diferentes tipos.</a:t>
            </a:r>
          </a:p>
          <a:p>
            <a:pPr lvl="1"/>
            <a:r>
              <a:rPr lang="pt-BR" dirty="0"/>
              <a:t>Por exemplo, é possível mover um valor armazenado como </a:t>
            </a:r>
            <a:r>
              <a:rPr lang="pt-BR" i="1" dirty="0" err="1"/>
              <a:t>double</a:t>
            </a:r>
            <a:r>
              <a:rPr lang="pt-BR" i="1" dirty="0"/>
              <a:t> </a:t>
            </a:r>
            <a:r>
              <a:rPr lang="pt-BR" dirty="0"/>
              <a:t>para uma variável do tipo </a:t>
            </a:r>
            <a:r>
              <a:rPr lang="pt-BR" i="1" dirty="0" err="1"/>
              <a:t>int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Sintaxe: </a:t>
            </a:r>
            <a:r>
              <a:rPr lang="pt-BR" i="1" dirty="0"/>
              <a:t>(</a:t>
            </a:r>
            <a:r>
              <a:rPr lang="pt-BR" i="1" dirty="0" err="1"/>
              <a:t>novo_tipo</a:t>
            </a:r>
            <a:r>
              <a:rPr lang="pt-BR" i="1" dirty="0"/>
              <a:t>) (</a:t>
            </a:r>
            <a:r>
              <a:rPr lang="pt-BR" i="1" dirty="0" err="1"/>
              <a:t>valor_a_ser_convertido</a:t>
            </a:r>
            <a:r>
              <a:rPr lang="pt-BR" i="1" dirty="0"/>
              <a:t>).</a:t>
            </a:r>
          </a:p>
          <a:p>
            <a:r>
              <a:rPr lang="pt-BR" dirty="0"/>
              <a:t>Quando o valor a ser convertido é para um tipo de dado mais abrangente, a conversão é </a:t>
            </a:r>
            <a:r>
              <a:rPr lang="pt-BR" i="1" dirty="0"/>
              <a:t>automática.</a:t>
            </a:r>
          </a:p>
          <a:p>
            <a:pPr lvl="1"/>
            <a:r>
              <a:rPr lang="pt-BR" dirty="0"/>
              <a:t>Exemplo: Converter de </a:t>
            </a:r>
            <a:r>
              <a:rPr lang="pt-BR" i="1" dirty="0" err="1"/>
              <a:t>int</a:t>
            </a:r>
            <a:r>
              <a:rPr lang="pt-BR" dirty="0"/>
              <a:t> para </a:t>
            </a:r>
            <a:r>
              <a:rPr lang="pt-BR" i="1" dirty="0" err="1"/>
              <a:t>double</a:t>
            </a:r>
            <a:r>
              <a:rPr lang="pt-BR" dirty="0"/>
              <a:t>, pois </a:t>
            </a:r>
            <a:r>
              <a:rPr lang="pt-BR" i="1" dirty="0" err="1"/>
              <a:t>double</a:t>
            </a:r>
            <a:r>
              <a:rPr lang="pt-BR" dirty="0"/>
              <a:t> contém todos os elementos de </a:t>
            </a:r>
            <a:r>
              <a:rPr lang="pt-BR" i="1" dirty="0"/>
              <a:t>int</a:t>
            </a:r>
            <a:r>
              <a:rPr lang="pt-BR" dirty="0"/>
              <a:t>.</a:t>
            </a:r>
          </a:p>
        </p:txBody>
      </p:sp>
      <p:pic>
        <p:nvPicPr>
          <p:cNvPr id="1026" name="Picture 2" descr="C:\Users\Herleson\AppData\Local\Microsoft\Windows\Temporary Internet Files\Content.IE5\IJTAYFP6\MCj02380240000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0104" y="2368536"/>
            <a:ext cx="4309118" cy="29892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675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Conversão de Valores </a:t>
            </a:r>
            <a:r>
              <a:rPr lang="pt-BR" dirty="0"/>
              <a:t> – prática </a:t>
            </a:r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1620380"/>
            <a:ext cx="8858312" cy="49518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Programa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short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i = 10;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byte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 = (</a:t>
            </a: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byte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i;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6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(i 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| 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j);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x = 1.5;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y = (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x;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6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(x 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| 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y);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short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 = 123;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 = a;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6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 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| 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b);</a:t>
            </a:r>
          </a:p>
          <a:p>
            <a:pPr marL="0" indent="0">
              <a:buNone/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b="1" dirty="0"/>
          </a:p>
        </p:txBody>
      </p:sp>
      <p:cxnSp>
        <p:nvCxnSpPr>
          <p:cNvPr id="4" name="Conector de seta reta 3"/>
          <p:cNvCxnSpPr>
            <a:stCxn id="5" idx="1"/>
          </p:cNvCxnSpPr>
          <p:nvPr/>
        </p:nvCxnSpPr>
        <p:spPr>
          <a:xfrm flipH="1">
            <a:off x="3275856" y="1781936"/>
            <a:ext cx="2867780" cy="12184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de cantos arredondados 4"/>
          <p:cNvSpPr/>
          <p:nvPr/>
        </p:nvSpPr>
        <p:spPr>
          <a:xfrm>
            <a:off x="6143636" y="1142984"/>
            <a:ext cx="2857520" cy="1277904"/>
          </a:xfrm>
          <a:prstGeom prst="roundRect">
            <a:avLst>
              <a:gd name="adj" fmla="val 820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Observe a sintaxe da conversão, que primeiro informa o novo tipo de dado do valor e em seguida o valor a ser convertido.</a:t>
            </a:r>
            <a:endParaRPr lang="pt-BR" sz="1600" i="1" dirty="0"/>
          </a:p>
        </p:txBody>
      </p:sp>
      <p:cxnSp>
        <p:nvCxnSpPr>
          <p:cNvPr id="15" name="Conector de seta reta 14"/>
          <p:cNvCxnSpPr>
            <a:stCxn id="16" idx="1"/>
          </p:cNvCxnSpPr>
          <p:nvPr/>
        </p:nvCxnSpPr>
        <p:spPr>
          <a:xfrm flipH="1">
            <a:off x="3203848" y="3464719"/>
            <a:ext cx="2939788" cy="7064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de cantos arredondados 15"/>
          <p:cNvSpPr/>
          <p:nvPr/>
        </p:nvSpPr>
        <p:spPr>
          <a:xfrm>
            <a:off x="6143636" y="3143248"/>
            <a:ext cx="2857520" cy="64294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Neste caso, as casas decimais do tipo </a:t>
            </a:r>
            <a:r>
              <a:rPr lang="pt-BR" sz="1600" i="1" dirty="0" err="1" smtClean="0"/>
              <a:t>double</a:t>
            </a:r>
            <a:r>
              <a:rPr lang="pt-BR" sz="1600" dirty="0" smtClean="0"/>
              <a:t> são removidas.</a:t>
            </a:r>
            <a:endParaRPr lang="pt-BR" sz="1600" dirty="0"/>
          </a:p>
        </p:txBody>
      </p:sp>
      <p:cxnSp>
        <p:nvCxnSpPr>
          <p:cNvPr id="34" name="Conector de seta reta 33"/>
          <p:cNvCxnSpPr>
            <a:stCxn id="35" idx="1"/>
          </p:cNvCxnSpPr>
          <p:nvPr/>
        </p:nvCxnSpPr>
        <p:spPr>
          <a:xfrm flipH="1">
            <a:off x="2483768" y="4750603"/>
            <a:ext cx="3659868" cy="53578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de cantos arredondados 34"/>
          <p:cNvSpPr/>
          <p:nvPr/>
        </p:nvSpPr>
        <p:spPr>
          <a:xfrm>
            <a:off x="6143636" y="4214818"/>
            <a:ext cx="2857520" cy="107157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Neste caso, o novo tipo de dado engloba o tipo de dado anterior, tornando a conversão implícita.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681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Relacionais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42875" y="1615440"/>
          <a:ext cx="885825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09"/>
                <a:gridCol w="4214842"/>
                <a:gridCol w="2500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Símbolo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Operação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Exemplo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&gt;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Maior que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10 &gt; 2</a:t>
                      </a:r>
                      <a:endParaRPr lang="pt-BR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&gt;=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Maior ou igual a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4 &gt;= b</a:t>
                      </a:r>
                      <a:endParaRPr lang="pt-BR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&lt;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Menor</a:t>
                      </a:r>
                      <a:r>
                        <a:rPr lang="pt-BR" sz="2800" baseline="0" dirty="0" smtClean="0"/>
                        <a:t> quer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3 &lt; a</a:t>
                      </a:r>
                      <a:endParaRPr lang="pt-BR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&lt;=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Menor ou igual a 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b &lt;= 2</a:t>
                      </a:r>
                      <a:endParaRPr lang="pt-BR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==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Igual a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a == 5</a:t>
                      </a:r>
                      <a:endParaRPr lang="pt-BR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!=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Diferente de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5 != 7</a:t>
                      </a:r>
                      <a:endParaRPr lang="pt-BR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1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Operadores Relacionais </a:t>
            </a:r>
            <a:r>
              <a:rPr lang="pt-BR" dirty="0"/>
              <a:t> – prática </a:t>
            </a:r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1620380"/>
            <a:ext cx="8858312" cy="4951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Programa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pt-BR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pt-BR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byte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a = 10;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t-BR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byte</a:t>
            </a:r>
            <a:r>
              <a:rPr lang="pt-BR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b = 15;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t-BR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8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8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8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 </a:t>
            </a:r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== b);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(a != b);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(a &lt; b);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(a &gt; b);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(a &lt;= b);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(a &gt;= b);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pt-BR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b="1" dirty="0"/>
          </a:p>
        </p:txBody>
      </p:sp>
      <p:cxnSp>
        <p:nvCxnSpPr>
          <p:cNvPr id="4" name="Conector de seta reta 3"/>
          <p:cNvCxnSpPr>
            <a:stCxn id="5" idx="1"/>
          </p:cNvCxnSpPr>
          <p:nvPr/>
        </p:nvCxnSpPr>
        <p:spPr>
          <a:xfrm flipH="1" flipV="1">
            <a:off x="4644008" y="3789040"/>
            <a:ext cx="1499628" cy="75180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1"/>
          </p:cNvCxnSpPr>
          <p:nvPr/>
        </p:nvCxnSpPr>
        <p:spPr>
          <a:xfrm flipH="1" flipV="1">
            <a:off x="4686300" y="4114800"/>
            <a:ext cx="1457336" cy="42604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1"/>
          </p:cNvCxnSpPr>
          <p:nvPr/>
        </p:nvCxnSpPr>
        <p:spPr>
          <a:xfrm flipH="1" flipV="1">
            <a:off x="4584700" y="4445000"/>
            <a:ext cx="1558936" cy="9584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" idx="1"/>
          </p:cNvCxnSpPr>
          <p:nvPr/>
        </p:nvCxnSpPr>
        <p:spPr>
          <a:xfrm flipH="1">
            <a:off x="4572000" y="4540849"/>
            <a:ext cx="1571636" cy="22165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5" idx="1"/>
          </p:cNvCxnSpPr>
          <p:nvPr/>
        </p:nvCxnSpPr>
        <p:spPr>
          <a:xfrm flipH="1">
            <a:off x="4644008" y="4540849"/>
            <a:ext cx="1499628" cy="53578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5" idx="1"/>
          </p:cNvCxnSpPr>
          <p:nvPr/>
        </p:nvCxnSpPr>
        <p:spPr>
          <a:xfrm flipH="1">
            <a:off x="4686300" y="4540849"/>
            <a:ext cx="1457336" cy="90437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de cantos arredondados 4"/>
          <p:cNvSpPr/>
          <p:nvPr/>
        </p:nvSpPr>
        <p:spPr>
          <a:xfrm>
            <a:off x="6143636" y="4005064"/>
            <a:ext cx="2857520" cy="107157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De acordo com os valores das variáveis acima, cada relação apresentada ao lado retornará </a:t>
            </a:r>
            <a:r>
              <a:rPr lang="pt-BR" sz="1600" b="1" dirty="0" smtClean="0"/>
              <a:t>TRUE</a:t>
            </a:r>
            <a:r>
              <a:rPr lang="pt-BR" sz="1600" dirty="0" smtClean="0"/>
              <a:t> ou </a:t>
            </a:r>
            <a:r>
              <a:rPr lang="pt-BR" sz="1600" b="1" dirty="0" smtClean="0"/>
              <a:t>FALSE</a:t>
            </a:r>
            <a:r>
              <a:rPr lang="pt-BR" sz="1600" dirty="0" smtClean="0"/>
              <a:t>.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65890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Atribuição Composta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142875" y="1615440"/>
          <a:ext cx="885825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09"/>
                <a:gridCol w="4214842"/>
                <a:gridCol w="2500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Símbolo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Operação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Exemplo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+=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Adição e Atribuição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a += valor</a:t>
                      </a:r>
                      <a:endParaRPr lang="pt-BR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-=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Subtração e Atribuição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a -= valor</a:t>
                      </a:r>
                      <a:endParaRPr lang="pt-BR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*=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Multiplicação e Atribuição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a *= valor</a:t>
                      </a:r>
                      <a:endParaRPr lang="pt-BR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/=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Divisão e Atribuição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a /= valor</a:t>
                      </a:r>
                      <a:endParaRPr lang="pt-BR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%=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Divisão Inteira</a:t>
                      </a:r>
                      <a:r>
                        <a:rPr lang="pt-BR" sz="2800" baseline="0" dirty="0" smtClean="0"/>
                        <a:t> </a:t>
                      </a:r>
                      <a:r>
                        <a:rPr lang="pt-BR" sz="2800" dirty="0" smtClean="0"/>
                        <a:t>e Atribuição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a %= valor</a:t>
                      </a:r>
                      <a:endParaRPr lang="pt-BR" sz="2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1" name="Picture 3" descr="C:\Users\Herleson\AppData\Local\Microsoft\Windows\Temporary Internet Files\Content.IE5\OHHW6ECY\MCj0149854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4911596"/>
            <a:ext cx="1677990" cy="1760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66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Atribuição Composta </a:t>
            </a:r>
            <a:r>
              <a:rPr lang="pt-BR" dirty="0"/>
              <a:t> – prática </a:t>
            </a:r>
            <a:r>
              <a:rPr lang="pt-BR" dirty="0" smtClean="0"/>
              <a:t>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1620380"/>
            <a:ext cx="8858312" cy="4951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Programa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pt-BR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pt-BR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sz="18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byte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a = 10;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a += 5;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byte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b = 5;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b -= (a – 2);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(b);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byte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c = 7;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c %= 4;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(c);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sz="1800" b="1" dirty="0"/>
          </a:p>
        </p:txBody>
      </p:sp>
      <p:cxnSp>
        <p:nvCxnSpPr>
          <p:cNvPr id="4" name="Conector de seta reta 3"/>
          <p:cNvCxnSpPr>
            <a:stCxn id="5" idx="1"/>
          </p:cNvCxnSpPr>
          <p:nvPr/>
        </p:nvCxnSpPr>
        <p:spPr>
          <a:xfrm flipH="1">
            <a:off x="1763688" y="2178835"/>
            <a:ext cx="4379948" cy="103414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de cantos arredondados 4"/>
          <p:cNvSpPr/>
          <p:nvPr/>
        </p:nvSpPr>
        <p:spPr>
          <a:xfrm>
            <a:off x="6143636" y="1785926"/>
            <a:ext cx="2857520" cy="78581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Neste exemplo, o valor informado é adicionado a variável.</a:t>
            </a:r>
            <a:endParaRPr lang="pt-BR" sz="1600" i="1" dirty="0"/>
          </a:p>
        </p:txBody>
      </p:sp>
      <p:cxnSp>
        <p:nvCxnSpPr>
          <p:cNvPr id="15" name="Conector de seta reta 14"/>
          <p:cNvCxnSpPr>
            <a:stCxn id="16" idx="1"/>
          </p:cNvCxnSpPr>
          <p:nvPr/>
        </p:nvCxnSpPr>
        <p:spPr>
          <a:xfrm flipH="1">
            <a:off x="2627784" y="3321843"/>
            <a:ext cx="3515852" cy="104326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de cantos arredondados 15"/>
          <p:cNvSpPr/>
          <p:nvPr/>
        </p:nvSpPr>
        <p:spPr>
          <a:xfrm>
            <a:off x="6143636" y="2786058"/>
            <a:ext cx="2857520" cy="107157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Observe que o valor a ser subtraído pode ser o resultado de uma expressão com outras variáveis.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198792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2844" y="1639341"/>
            <a:ext cx="5509276" cy="4525963"/>
          </a:xfrm>
        </p:spPr>
        <p:txBody>
          <a:bodyPr anchor="ctr">
            <a:normAutofit fontScale="92500" lnSpcReduction="20000"/>
          </a:bodyPr>
          <a:lstStyle/>
          <a:p>
            <a:r>
              <a:rPr lang="pt-BR" dirty="0" smtClean="0"/>
              <a:t>Variável e Constante</a:t>
            </a:r>
          </a:p>
          <a:p>
            <a:r>
              <a:rPr lang="pt-BR" dirty="0" smtClean="0"/>
              <a:t>Tipos de Dados</a:t>
            </a:r>
          </a:p>
          <a:p>
            <a:r>
              <a:rPr lang="pt-BR" dirty="0" smtClean="0"/>
              <a:t>Palavras Reservadas</a:t>
            </a:r>
          </a:p>
          <a:p>
            <a:r>
              <a:rPr lang="pt-BR" dirty="0" smtClean="0"/>
              <a:t>Atribuição</a:t>
            </a:r>
          </a:p>
          <a:p>
            <a:r>
              <a:rPr lang="pt-BR" dirty="0" smtClean="0"/>
              <a:t>Operadores Aritméticos</a:t>
            </a:r>
          </a:p>
          <a:p>
            <a:r>
              <a:rPr lang="pt-BR" dirty="0" smtClean="0"/>
              <a:t>Conversão de Valores</a:t>
            </a:r>
          </a:p>
          <a:p>
            <a:r>
              <a:rPr lang="pt-BR" dirty="0" smtClean="0"/>
              <a:t>Operadores Relacionais</a:t>
            </a:r>
          </a:p>
          <a:p>
            <a:r>
              <a:rPr lang="pt-BR" dirty="0" smtClean="0"/>
              <a:t>Atribuição Composta</a:t>
            </a:r>
          </a:p>
          <a:p>
            <a:r>
              <a:rPr lang="pt-BR" dirty="0" smtClean="0"/>
              <a:t>Operadores Lógicos</a:t>
            </a:r>
          </a:p>
          <a:p>
            <a:r>
              <a:rPr lang="pt-BR" dirty="0" smtClean="0"/>
              <a:t>Comentários</a:t>
            </a:r>
          </a:p>
          <a:p>
            <a:r>
              <a:rPr lang="pt-BR" dirty="0" smtClean="0"/>
              <a:t>Entrada e Saída</a:t>
            </a:r>
            <a:endParaRPr lang="pt-BR" dirty="0"/>
          </a:p>
        </p:txBody>
      </p:sp>
      <p:pic>
        <p:nvPicPr>
          <p:cNvPr id="5" name="Picture 2" descr="C:\Users\Herleson\AppData\Local\Microsoft\Windows\Temporary Internet Files\Content.IE5\O12GGTFK\MCj04326630000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9950" y="1939908"/>
            <a:ext cx="3846546" cy="3846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5377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42844" y="1620380"/>
            <a:ext cx="8858312" cy="2737314"/>
          </a:xfrm>
        </p:spPr>
        <p:txBody>
          <a:bodyPr/>
          <a:lstStyle/>
          <a:p>
            <a:r>
              <a:rPr lang="pt-BR" dirty="0" smtClean="0"/>
              <a:t>Utilizados especialmente para manipular dados booleanos (lógicos).</a:t>
            </a:r>
          </a:p>
          <a:p>
            <a:pPr lvl="1"/>
            <a:r>
              <a:rPr lang="pt-BR" dirty="0" smtClean="0"/>
              <a:t>Trabalham com duas ou mais afirmações (condições);</a:t>
            </a:r>
          </a:p>
          <a:p>
            <a:pPr lvl="1"/>
            <a:r>
              <a:rPr lang="pt-BR" dirty="0" smtClean="0"/>
              <a:t>Retornam sempre um valor </a:t>
            </a:r>
            <a:r>
              <a:rPr lang="pt-BR" i="1" dirty="0" smtClean="0"/>
              <a:t>booleano</a:t>
            </a:r>
            <a:r>
              <a:rPr lang="pt-BR" dirty="0" smtClean="0"/>
              <a:t>.</a:t>
            </a:r>
            <a:endParaRPr lang="pt-BR" dirty="0"/>
          </a:p>
        </p:txBody>
      </p:sp>
      <p:graphicFrame>
        <p:nvGraphicFramePr>
          <p:cNvPr id="7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184042"/>
              </p:ext>
            </p:extLst>
          </p:nvPr>
        </p:nvGraphicFramePr>
        <p:xfrm>
          <a:off x="1393025" y="3838596"/>
          <a:ext cx="635795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09"/>
                <a:gridCol w="4214842"/>
              </a:tblGrid>
              <a:tr h="42769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Símbolo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Operação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&amp;&amp; ou &amp;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E</a:t>
                      </a:r>
                      <a:r>
                        <a:rPr lang="pt-BR" sz="2800" baseline="0" dirty="0" smtClean="0"/>
                        <a:t> lógico</a:t>
                      </a:r>
                      <a:endParaRPr lang="pt-BR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|</a:t>
                      </a:r>
                      <a:r>
                        <a:rPr lang="pt-BR" sz="2800" dirty="0" err="1" smtClean="0"/>
                        <a:t>|</a:t>
                      </a:r>
                      <a:r>
                        <a:rPr lang="pt-BR" sz="2800" dirty="0" smtClean="0"/>
                        <a:t> ou |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OU lógico</a:t>
                      </a:r>
                      <a:endParaRPr lang="pt-BR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!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Negação Lógica</a:t>
                      </a:r>
                      <a:endParaRPr lang="pt-BR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Operadores Lógicos </a:t>
            </a:r>
            <a:r>
              <a:rPr lang="pt-BR" dirty="0"/>
              <a:t> – prática </a:t>
            </a:r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1620380"/>
            <a:ext cx="8858312" cy="4951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Aluno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nota1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nota2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nota3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falta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pt-BR" sz="18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resultado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it-IT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it-IT" sz="18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it-IT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media = (</a:t>
            </a:r>
            <a:r>
              <a:rPr lang="it-IT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nota1</a:t>
            </a: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it-IT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nota2</a:t>
            </a: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it-IT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nota3</a:t>
            </a: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)/3;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ES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ES" sz="18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s-ES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(media &gt;= 7 &amp;&amp; </a:t>
            </a:r>
            <a:r>
              <a:rPr lang="es-ES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falta</a:t>
            </a:r>
            <a:r>
              <a:rPr lang="es-E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5</a:t>
            </a:r>
            <a:r>
              <a:rPr lang="es-ES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pt-BR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pt-BR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8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8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8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"Aprovado!"</a:t>
            </a:r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pt-BR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8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pt-BR" sz="18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pt-BR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8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8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8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"Reprovado!"</a:t>
            </a:r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pt-BR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sz="1800" b="1" dirty="0"/>
          </a:p>
        </p:txBody>
      </p:sp>
      <p:cxnSp>
        <p:nvCxnSpPr>
          <p:cNvPr id="4" name="Conector de seta reta 3"/>
          <p:cNvCxnSpPr>
            <a:stCxn id="5" idx="1"/>
          </p:cNvCxnSpPr>
          <p:nvPr/>
        </p:nvCxnSpPr>
        <p:spPr>
          <a:xfrm flipH="1">
            <a:off x="3563888" y="3036091"/>
            <a:ext cx="2579748" cy="96897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de cantos arredondados 4"/>
          <p:cNvSpPr/>
          <p:nvPr/>
        </p:nvSpPr>
        <p:spPr>
          <a:xfrm>
            <a:off x="6143636" y="2571744"/>
            <a:ext cx="2857520" cy="92869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Observe a utilização do operador lógico </a:t>
            </a:r>
            <a:r>
              <a:rPr lang="pt-BR" sz="1600" b="1" dirty="0" smtClean="0"/>
              <a:t>E</a:t>
            </a:r>
            <a:r>
              <a:rPr lang="pt-BR" sz="1600" dirty="0" smtClean="0"/>
              <a:t>, analisando as duas condições.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2469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Comentário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comentários permitem aos desenvolvedores documentar o código-fonte desenvolvido, simplificando a compreensão das diversas partes que compõem o código.</a:t>
            </a:r>
          </a:p>
          <a:p>
            <a:pPr lvl="1"/>
            <a:r>
              <a:rPr lang="pt-BR" dirty="0"/>
              <a:t>Estas linhas não são executadas pelo computador.</a:t>
            </a:r>
          </a:p>
          <a:p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600999"/>
              </p:ext>
            </p:extLst>
          </p:nvPr>
        </p:nvGraphicFramePr>
        <p:xfrm>
          <a:off x="571473" y="4092664"/>
          <a:ext cx="800105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959"/>
                <a:gridCol w="5304097"/>
              </a:tblGrid>
              <a:tr h="42769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Símbolo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Descrição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//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Comentário</a:t>
                      </a:r>
                      <a:r>
                        <a:rPr lang="pt-BR" sz="2800" baseline="0" dirty="0" smtClean="0"/>
                        <a:t> de uma linha</a:t>
                      </a:r>
                      <a:endParaRPr lang="pt-BR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/* ... */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Comentário de bloco</a:t>
                      </a:r>
                      <a:endParaRPr lang="pt-BR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/** ... */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Comentário de documentação</a:t>
                      </a:r>
                      <a:endParaRPr lang="pt-BR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0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Conheça os recursos básicos de entrada e saída disponíveis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333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Como funciona os processos de entrada e saída em uma aplicação?</a:t>
            </a:r>
            <a:endParaRPr lang="pt-BR" dirty="0"/>
          </a:p>
        </p:txBody>
      </p:sp>
      <p:pic>
        <p:nvPicPr>
          <p:cNvPr id="2050" name="Picture 2" descr="C:\Users\Herleson\AppData\Local\Microsoft\Windows\Temporary Internet Files\Content.IE5\JDK96LD2\MCj0404263000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308" y="1978008"/>
            <a:ext cx="4129384" cy="3808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05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Todo programa precisa de dados nos quais o processamento irá atuar, além de gerar saída com os resultados desse processamento.</a:t>
            </a:r>
          </a:p>
          <a:p>
            <a:pPr lvl="1"/>
            <a:r>
              <a:rPr lang="pt-BR" dirty="0" smtClean="0"/>
              <a:t>Sem dados, o processamento de dados perde seu sentido.</a:t>
            </a:r>
          </a:p>
          <a:p>
            <a:r>
              <a:rPr lang="pt-BR" dirty="0" smtClean="0"/>
              <a:t>Entretanto, existem atualmente diversas fontes de dados de entrada e saída, dificultando a escrita de programas generalistas.</a:t>
            </a:r>
          </a:p>
          <a:p>
            <a:r>
              <a:rPr lang="pt-BR" dirty="0" smtClean="0"/>
              <a:t>Para gerenciar o envio e recebimento de dados oriundos dos dispositivos de </a:t>
            </a:r>
            <a:r>
              <a:rPr lang="pt-BR" i="1" dirty="0" smtClean="0"/>
              <a:t>E/S</a:t>
            </a:r>
            <a:r>
              <a:rPr lang="pt-BR" dirty="0" smtClean="0"/>
              <a:t>, os sistemas operacionais modernos implementam o conceito de </a:t>
            </a:r>
            <a:r>
              <a:rPr lang="pt-BR" i="1" dirty="0" smtClean="0"/>
              <a:t>driver do dispositivo.</a:t>
            </a:r>
          </a:p>
        </p:txBody>
      </p:sp>
    </p:spTree>
    <p:extLst>
      <p:ext uri="{BB962C8B-B14F-4D97-AF65-F5344CB8AC3E}">
        <p14:creationId xmlns:p14="http://schemas.microsoft.com/office/powerpoint/2010/main" val="27151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 garantir que os programas desenvolvidos operem com diferentes dispositivos de </a:t>
            </a:r>
            <a:r>
              <a:rPr lang="pt-BR" i="1" dirty="0" smtClean="0"/>
              <a:t>E/S</a:t>
            </a:r>
            <a:r>
              <a:rPr lang="pt-BR" dirty="0" smtClean="0"/>
              <a:t>, as linguagens de programação oferecem bibliotecas.</a:t>
            </a:r>
          </a:p>
          <a:p>
            <a:pPr lvl="1"/>
            <a:r>
              <a:rPr lang="pt-BR" dirty="0" smtClean="0"/>
              <a:t>Elas oferecem uma camada de </a:t>
            </a:r>
            <a:r>
              <a:rPr lang="pt-BR" i="1" dirty="0" smtClean="0"/>
              <a:t>abstração </a:t>
            </a:r>
            <a:r>
              <a:rPr lang="pt-BR" dirty="0" smtClean="0"/>
              <a:t>entre o programa e o </a:t>
            </a:r>
            <a:r>
              <a:rPr lang="pt-BR" i="1" dirty="0" smtClean="0"/>
              <a:t>driver.</a:t>
            </a:r>
          </a:p>
          <a:p>
            <a:r>
              <a:rPr lang="pt-BR" dirty="0" smtClean="0"/>
              <a:t>Quando esse modelo </a:t>
            </a:r>
            <a:r>
              <a:rPr lang="pt-BR" i="1" dirty="0" smtClean="0"/>
              <a:t>(dispositivo/driver/biblioteca)</a:t>
            </a:r>
            <a:r>
              <a:rPr lang="pt-BR" dirty="0" smtClean="0"/>
              <a:t> é utilizado, as entradas e saídas são vistas como </a:t>
            </a:r>
            <a:r>
              <a:rPr lang="pt-BR" i="1" dirty="0" smtClean="0"/>
              <a:t>fluxos de bytes.</a:t>
            </a:r>
          </a:p>
          <a:p>
            <a:pPr lvl="1"/>
            <a:r>
              <a:rPr lang="pt-BR" dirty="0" smtClean="0"/>
              <a:t>No inglês, conhecido como </a:t>
            </a:r>
            <a:r>
              <a:rPr lang="pt-BR" i="1" dirty="0" err="1" smtClean="0"/>
              <a:t>stream</a:t>
            </a:r>
            <a:r>
              <a:rPr lang="pt-BR" i="1" dirty="0" smtClean="0"/>
              <a:t>.</a:t>
            </a:r>
          </a:p>
          <a:p>
            <a:r>
              <a:rPr lang="pt-BR" dirty="0" smtClean="0"/>
              <a:t>O papel do desenvolvedor é, então, estabelecer fluxos de </a:t>
            </a:r>
            <a:r>
              <a:rPr lang="pt-BR" i="1" dirty="0" smtClean="0"/>
              <a:t>E/S</a:t>
            </a:r>
            <a:r>
              <a:rPr lang="pt-BR" dirty="0" smtClean="0"/>
              <a:t>, além de ler/gravar dados envolvidos.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2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ta para a esquerda 15"/>
          <p:cNvSpPr/>
          <p:nvPr/>
        </p:nvSpPr>
        <p:spPr>
          <a:xfrm rot="954602" flipH="1">
            <a:off x="1585802" y="4149040"/>
            <a:ext cx="5400600" cy="108012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esquerda 14"/>
          <p:cNvSpPr/>
          <p:nvPr/>
        </p:nvSpPr>
        <p:spPr>
          <a:xfrm rot="20645398">
            <a:off x="1964304" y="2519515"/>
            <a:ext cx="5400600" cy="108012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e Saída (cont.)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611560" y="3059575"/>
            <a:ext cx="1300593" cy="1669925"/>
            <a:chOff x="611560" y="3059575"/>
            <a:chExt cx="1300593" cy="1669925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059575"/>
              <a:ext cx="1300593" cy="1300593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622610" y="4360168"/>
              <a:ext cx="1278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APLICAÇÃO</a:t>
              </a:r>
              <a:endParaRPr lang="pt-BR" b="1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7031008" y="1786143"/>
            <a:ext cx="1219200" cy="1273432"/>
            <a:chOff x="6606746" y="2155475"/>
            <a:chExt cx="1219200" cy="1273432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746" y="2155475"/>
              <a:ext cx="1219200" cy="1219200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6660232" y="3059575"/>
              <a:ext cx="1112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ENTRADA</a:t>
              </a:r>
              <a:endParaRPr lang="pt-BR" b="1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6977522" y="4729500"/>
            <a:ext cx="1219200" cy="1588532"/>
            <a:chOff x="6804248" y="4768145"/>
            <a:chExt cx="1219200" cy="1588532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4768145"/>
              <a:ext cx="1219200" cy="1219200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7028262" y="5987345"/>
              <a:ext cx="771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SAÍDA</a:t>
              </a:r>
              <a:endParaRPr lang="pt-BR" b="1" dirty="0"/>
            </a:p>
          </p:txBody>
        </p:sp>
      </p:grpSp>
      <p:sp>
        <p:nvSpPr>
          <p:cNvPr id="17" name="Cubo 16"/>
          <p:cNvSpPr/>
          <p:nvPr/>
        </p:nvSpPr>
        <p:spPr>
          <a:xfrm>
            <a:off x="7334084" y="2042412"/>
            <a:ext cx="506075" cy="504012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ubo 17"/>
          <p:cNvSpPr/>
          <p:nvPr/>
        </p:nvSpPr>
        <p:spPr>
          <a:xfrm>
            <a:off x="7333704" y="2048148"/>
            <a:ext cx="506075" cy="504012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ubo 18"/>
          <p:cNvSpPr/>
          <p:nvPr/>
        </p:nvSpPr>
        <p:spPr>
          <a:xfrm>
            <a:off x="7333704" y="2048148"/>
            <a:ext cx="506075" cy="504012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ubo 19"/>
          <p:cNvSpPr/>
          <p:nvPr/>
        </p:nvSpPr>
        <p:spPr>
          <a:xfrm>
            <a:off x="7333704" y="2048148"/>
            <a:ext cx="506075" cy="504012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ubo 20"/>
          <p:cNvSpPr/>
          <p:nvPr/>
        </p:nvSpPr>
        <p:spPr>
          <a:xfrm>
            <a:off x="1071522" y="3644077"/>
            <a:ext cx="506075" cy="504012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ubo 21"/>
          <p:cNvSpPr/>
          <p:nvPr/>
        </p:nvSpPr>
        <p:spPr>
          <a:xfrm>
            <a:off x="1069008" y="3645024"/>
            <a:ext cx="506075" cy="504012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ubo 22"/>
          <p:cNvSpPr/>
          <p:nvPr/>
        </p:nvSpPr>
        <p:spPr>
          <a:xfrm>
            <a:off x="1066494" y="3645971"/>
            <a:ext cx="506075" cy="504012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ubo 23"/>
          <p:cNvSpPr/>
          <p:nvPr/>
        </p:nvSpPr>
        <p:spPr>
          <a:xfrm>
            <a:off x="1063980" y="3646918"/>
            <a:ext cx="506075" cy="504012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05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-7.40741E-7 L -0.69202 0.2393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601" y="1196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E-6 3.33333E-6 L -0.69202 0.239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601" y="119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5E-6 3.33333E-6 L -0.69202 0.2393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601" y="1196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5E-6 3.33333E-6 L -0.69202 0.2393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601" y="1196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4.44444E-6 L 0.68594 0.23958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88" y="1196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44444E-6 2.96296E-6 L 0.68594 0.23958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88" y="1196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44444E-6 2.96296E-6 L 0.68594 0.2395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88" y="11968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44444E-6 2.96296E-6 L 0.68594 0.23958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88" y="1196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5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e Saída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1639341"/>
            <a:ext cx="8858312" cy="4958011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As operações de entrada e saída podem </a:t>
            </a:r>
            <a:r>
              <a:rPr lang="pt-BR" dirty="0" smtClean="0"/>
              <a:t>ser divididas </a:t>
            </a:r>
            <a:r>
              <a:rPr lang="pt-BR" dirty="0"/>
              <a:t>em dois grandes grupos: </a:t>
            </a:r>
            <a:endParaRPr lang="pt-BR" dirty="0" smtClean="0"/>
          </a:p>
          <a:p>
            <a:pPr lvl="1"/>
            <a:r>
              <a:rPr lang="pt-BR" dirty="0" smtClean="0"/>
              <a:t>Entrada </a:t>
            </a:r>
            <a:r>
              <a:rPr lang="pt-BR" i="1" dirty="0"/>
              <a:t>(</a:t>
            </a:r>
            <a:r>
              <a:rPr lang="pt-BR" i="1" dirty="0" err="1" smtClean="0"/>
              <a:t>Read</a:t>
            </a:r>
            <a:r>
              <a:rPr lang="pt-BR" i="1" dirty="0" smtClean="0"/>
              <a:t>)</a:t>
            </a:r>
          </a:p>
          <a:p>
            <a:pPr lvl="1"/>
            <a:r>
              <a:rPr lang="pt-BR" dirty="0" smtClean="0"/>
              <a:t>Saída </a:t>
            </a:r>
            <a:r>
              <a:rPr lang="pt-BR" i="1" dirty="0"/>
              <a:t>(Write)</a:t>
            </a:r>
          </a:p>
          <a:p>
            <a:r>
              <a:rPr lang="pt-BR" dirty="0" smtClean="0"/>
              <a:t>Independente </a:t>
            </a:r>
            <a:r>
              <a:rPr lang="pt-BR" dirty="0"/>
              <a:t>da origem ou destino o processo </a:t>
            </a:r>
            <a:r>
              <a:rPr lang="pt-BR" dirty="0" smtClean="0"/>
              <a:t>de leitura </a:t>
            </a:r>
            <a:r>
              <a:rPr lang="pt-BR" dirty="0"/>
              <a:t>e escrita envolve os seguinte passos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O pacote </a:t>
            </a:r>
            <a:r>
              <a:rPr lang="pt-BR" i="1" dirty="0"/>
              <a:t>java.io</a:t>
            </a:r>
            <a:r>
              <a:rPr lang="pt-BR" dirty="0"/>
              <a:t> contém uma série de classes para a manipulação de entrada e saída.</a:t>
            </a:r>
          </a:p>
          <a:p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827584" y="3861048"/>
            <a:ext cx="3600400" cy="1584176"/>
            <a:chOff x="827584" y="4293096"/>
            <a:chExt cx="3600400" cy="1584176"/>
          </a:xfrm>
        </p:grpSpPr>
        <p:sp>
          <p:nvSpPr>
            <p:cNvPr id="4" name="Retângulo 3"/>
            <p:cNvSpPr/>
            <p:nvPr/>
          </p:nvSpPr>
          <p:spPr>
            <a:xfrm>
              <a:off x="827584" y="4653136"/>
              <a:ext cx="3600400" cy="12241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i="1" dirty="0"/>
                <a:t>Abre uma </a:t>
              </a:r>
              <a:r>
                <a:rPr lang="pt-BR" i="1" dirty="0" err="1"/>
                <a:t>Stream</a:t>
              </a:r>
              <a:endParaRPr lang="pt-BR" i="1" dirty="0"/>
            </a:p>
            <a:p>
              <a:r>
                <a:rPr lang="pt-BR" i="1" dirty="0" err="1"/>
                <a:t>while</a:t>
              </a:r>
              <a:r>
                <a:rPr lang="pt-BR" i="1" dirty="0"/>
                <a:t> (</a:t>
              </a:r>
              <a:r>
                <a:rPr lang="pt-BR" i="1" dirty="0" err="1"/>
                <a:t>existe_informação</a:t>
              </a:r>
              <a:r>
                <a:rPr lang="pt-BR" i="1" dirty="0"/>
                <a:t>)</a:t>
              </a:r>
            </a:p>
            <a:p>
              <a:r>
                <a:rPr lang="pt-BR" i="1" dirty="0" smtClean="0"/>
                <a:t>    </a:t>
              </a:r>
              <a:r>
                <a:rPr lang="pt-BR" i="1" dirty="0" err="1" smtClean="0"/>
                <a:t>le_informação</a:t>
              </a:r>
              <a:r>
                <a:rPr lang="pt-BR" i="1" dirty="0" smtClean="0"/>
                <a:t> </a:t>
              </a:r>
              <a:r>
                <a:rPr lang="pt-BR" i="1" dirty="0"/>
                <a:t>(</a:t>
              </a:r>
              <a:r>
                <a:rPr lang="pt-BR" i="1" dirty="0" err="1"/>
                <a:t>read</a:t>
              </a:r>
              <a:r>
                <a:rPr lang="pt-BR" i="1" dirty="0"/>
                <a:t>)</a:t>
              </a:r>
            </a:p>
            <a:p>
              <a:r>
                <a:rPr lang="pt-BR" i="1" dirty="0"/>
                <a:t>Fecha a </a:t>
              </a:r>
              <a:r>
                <a:rPr lang="pt-BR" i="1" dirty="0" err="1"/>
                <a:t>Stream</a:t>
              </a:r>
              <a:endParaRPr lang="pt-BR" i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27584" y="4293096"/>
              <a:ext cx="3600400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LEITURA (READ)</a:t>
              </a:r>
              <a:endParaRPr lang="pt-BR" b="1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4780638" y="3861048"/>
            <a:ext cx="3607786" cy="1584176"/>
            <a:chOff x="4780638" y="4293096"/>
            <a:chExt cx="3607786" cy="1584176"/>
          </a:xfrm>
        </p:grpSpPr>
        <p:sp>
          <p:nvSpPr>
            <p:cNvPr id="5" name="Retângulo 4"/>
            <p:cNvSpPr/>
            <p:nvPr/>
          </p:nvSpPr>
          <p:spPr>
            <a:xfrm>
              <a:off x="4788024" y="4653136"/>
              <a:ext cx="3600400" cy="12241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i="1" dirty="0"/>
                <a:t>Abre uma </a:t>
              </a:r>
              <a:r>
                <a:rPr lang="pt-BR" i="1" dirty="0" err="1"/>
                <a:t>Stream</a:t>
              </a:r>
              <a:endParaRPr lang="pt-BR" i="1" dirty="0"/>
            </a:p>
            <a:p>
              <a:r>
                <a:rPr lang="pt-BR" i="1" dirty="0" err="1"/>
                <a:t>while</a:t>
              </a:r>
              <a:r>
                <a:rPr lang="pt-BR" i="1" dirty="0"/>
                <a:t> (</a:t>
              </a:r>
              <a:r>
                <a:rPr lang="pt-BR" i="1" dirty="0" err="1"/>
                <a:t>existe_informação</a:t>
              </a:r>
              <a:r>
                <a:rPr lang="pt-BR" i="1" dirty="0"/>
                <a:t>)</a:t>
              </a:r>
            </a:p>
            <a:p>
              <a:r>
                <a:rPr lang="pt-BR" i="1" dirty="0" smtClean="0"/>
                <a:t>    </a:t>
              </a:r>
              <a:r>
                <a:rPr lang="pt-BR" i="1" dirty="0" err="1" smtClean="0"/>
                <a:t>escreve_informação</a:t>
              </a:r>
              <a:r>
                <a:rPr lang="pt-BR" i="1" dirty="0" smtClean="0"/>
                <a:t> (</a:t>
              </a:r>
              <a:r>
                <a:rPr lang="pt-BR" i="1" dirty="0" err="1" smtClean="0"/>
                <a:t>write</a:t>
              </a:r>
              <a:r>
                <a:rPr lang="pt-BR" i="1" dirty="0" smtClean="0"/>
                <a:t>)</a:t>
              </a:r>
            </a:p>
            <a:p>
              <a:r>
                <a:rPr lang="pt-BR" i="1" dirty="0" smtClean="0"/>
                <a:t>Fecha </a:t>
              </a:r>
              <a:r>
                <a:rPr lang="pt-BR" i="1" dirty="0"/>
                <a:t>a </a:t>
              </a:r>
              <a:r>
                <a:rPr lang="pt-BR" i="1" dirty="0" err="1"/>
                <a:t>Stream</a:t>
              </a:r>
              <a:endParaRPr lang="pt-BR" i="1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4780638" y="4293096"/>
              <a:ext cx="3600400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ESCRITA (WRITE)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23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Padrão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1639341"/>
            <a:ext cx="8858312" cy="5030019"/>
          </a:xfrm>
        </p:spPr>
        <p:txBody>
          <a:bodyPr>
            <a:normAutofit/>
          </a:bodyPr>
          <a:lstStyle/>
          <a:p>
            <a:r>
              <a:rPr lang="pt-BR" dirty="0"/>
              <a:t>Os dispositivos de entrada e saída padrões </a:t>
            </a:r>
            <a:r>
              <a:rPr lang="pt-BR" dirty="0" smtClean="0"/>
              <a:t>são mantidos </a:t>
            </a:r>
            <a:r>
              <a:rPr lang="pt-BR" dirty="0"/>
              <a:t>por variáveis estáticas da classe </a:t>
            </a:r>
            <a:r>
              <a:rPr lang="pt-BR" dirty="0" smtClean="0"/>
              <a:t>System e </a:t>
            </a:r>
            <a:r>
              <a:rPr lang="pt-BR" dirty="0"/>
              <a:t>podem ser referenciadas da seguinte forma:</a:t>
            </a:r>
          </a:p>
          <a:p>
            <a:pPr lvl="1"/>
            <a:r>
              <a:rPr lang="pt-BR" dirty="0" smtClean="0"/>
              <a:t>Entrada Padrão: </a:t>
            </a:r>
            <a:r>
              <a:rPr lang="pt-BR" i="1" dirty="0" smtClean="0"/>
              <a:t>System.in</a:t>
            </a:r>
          </a:p>
          <a:p>
            <a:pPr lvl="1"/>
            <a:r>
              <a:rPr lang="pt-BR" dirty="0" smtClean="0"/>
              <a:t>Saída Padrão: </a:t>
            </a:r>
            <a:r>
              <a:rPr lang="pt-BR" i="1" dirty="0" err="1" smtClean="0"/>
              <a:t>System.out</a:t>
            </a:r>
            <a:endParaRPr lang="pt-BR" i="1" dirty="0"/>
          </a:p>
          <a:p>
            <a:pPr lvl="1"/>
            <a:r>
              <a:rPr lang="pt-BR" dirty="0" smtClean="0"/>
              <a:t>Saída </a:t>
            </a:r>
            <a:r>
              <a:rPr lang="pt-BR" dirty="0"/>
              <a:t>de Erro </a:t>
            </a:r>
            <a:r>
              <a:rPr lang="pt-BR" dirty="0" smtClean="0"/>
              <a:t>Padrão: </a:t>
            </a:r>
            <a:r>
              <a:rPr lang="pt-BR" i="1" dirty="0" err="1" smtClean="0"/>
              <a:t>System.err</a:t>
            </a:r>
            <a:endParaRPr lang="pt-BR" i="1" dirty="0"/>
          </a:p>
          <a:p>
            <a:r>
              <a:rPr lang="pt-BR" dirty="0" smtClean="0"/>
              <a:t>Normalmente </a:t>
            </a:r>
            <a:r>
              <a:rPr lang="pt-BR" dirty="0"/>
              <a:t>as variáveis acima apontam para </a:t>
            </a:r>
            <a:r>
              <a:rPr lang="pt-BR" dirty="0" smtClean="0"/>
              <a:t>a console onde o programa está em execução.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0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Variável e Constante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Os programas de computador reservam espaços especiais na memória para guardar os dados de entrada e saída manipulados ao longo da execução desses programas.</a:t>
            </a:r>
          </a:p>
          <a:p>
            <a:r>
              <a:rPr lang="pt-BR" dirty="0" smtClean="0"/>
              <a:t>Existem duas formas para armazenar dados:</a:t>
            </a:r>
          </a:p>
          <a:p>
            <a:pPr lvl="1"/>
            <a:r>
              <a:rPr lang="pt-BR" i="1" dirty="0" smtClean="0"/>
              <a:t>Constante: </a:t>
            </a:r>
            <a:r>
              <a:rPr lang="pt-BR" dirty="0" smtClean="0"/>
              <a:t>É um espaço de memória que recebeu um nome, e que o valor nele armazenado não pode ser alterados pelas instruções do programa.</a:t>
            </a:r>
            <a:endParaRPr lang="pt-BR" b="1" dirty="0" smtClean="0"/>
          </a:p>
          <a:p>
            <a:pPr lvl="1"/>
            <a:r>
              <a:rPr lang="pt-BR" i="1" dirty="0" smtClean="0"/>
              <a:t>Variável: </a:t>
            </a:r>
            <a:r>
              <a:rPr lang="pt-BR" dirty="0" smtClean="0"/>
              <a:t>É um espaço de memória que recebeu um nome, e que o valor nele armazenado pode ser modificado durante a execução do programa.</a:t>
            </a:r>
          </a:p>
        </p:txBody>
      </p:sp>
    </p:spTree>
    <p:extLst>
      <p:ext uri="{BB962C8B-B14F-4D97-AF65-F5344CB8AC3E}">
        <p14:creationId xmlns:p14="http://schemas.microsoft.com/office/powerpoint/2010/main" val="375203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i="1" dirty="0" smtClean="0"/>
              <a:t>Scanner</a:t>
            </a:r>
            <a:endParaRPr lang="pt-BR" i="1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68" y="2168376"/>
            <a:ext cx="3714939" cy="3468986"/>
          </a:xfr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9992" y="1639341"/>
            <a:ext cx="4501164" cy="452596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Para tratar a entrada padrão </a:t>
            </a:r>
            <a:r>
              <a:rPr lang="pt-BR" i="1" dirty="0"/>
              <a:t>(System.in)</a:t>
            </a:r>
            <a:r>
              <a:rPr lang="pt-BR" dirty="0"/>
              <a:t>, a linguagem Java oferece em sua </a:t>
            </a:r>
            <a:r>
              <a:rPr lang="pt-BR" i="1" dirty="0"/>
              <a:t>API</a:t>
            </a:r>
            <a:r>
              <a:rPr lang="pt-BR" dirty="0"/>
              <a:t> a classe </a:t>
            </a:r>
            <a:r>
              <a:rPr lang="pt-BR" i="1" dirty="0" smtClean="0"/>
              <a:t>Scanner.</a:t>
            </a:r>
            <a:endParaRPr lang="pt-BR" i="1" dirty="0"/>
          </a:p>
          <a:p>
            <a:pPr lvl="1"/>
            <a:r>
              <a:rPr lang="pt-BR" dirty="0"/>
              <a:t>Localizada no pacote </a:t>
            </a:r>
            <a:r>
              <a:rPr lang="pt-BR" i="1" dirty="0" err="1" smtClean="0"/>
              <a:t>Java.util</a:t>
            </a:r>
            <a:r>
              <a:rPr lang="pt-BR" i="1" dirty="0" smtClean="0"/>
              <a:t>.</a:t>
            </a:r>
            <a:endParaRPr lang="pt-BR" i="1" dirty="0"/>
          </a:p>
          <a:p>
            <a:r>
              <a:rPr lang="pt-BR" dirty="0"/>
              <a:t>Para utilizar esta classe, deve-se importá-la para o programa através do comando </a:t>
            </a:r>
            <a:r>
              <a:rPr lang="pt-BR" i="1" dirty="0" err="1"/>
              <a:t>import</a:t>
            </a:r>
            <a:r>
              <a:rPr lang="pt-BR" i="1" dirty="0"/>
              <a:t> </a:t>
            </a:r>
            <a:r>
              <a:rPr lang="pt-BR" i="1" dirty="0" err="1" smtClean="0"/>
              <a:t>Java.util.Scanner</a:t>
            </a:r>
            <a:r>
              <a:rPr lang="pt-BR" i="1" dirty="0" smtClean="0"/>
              <a:t>.</a:t>
            </a:r>
            <a:endParaRPr lang="pt-BR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03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i="1" dirty="0"/>
              <a:t>Scanner </a:t>
            </a:r>
            <a:r>
              <a:rPr lang="pt-BR" dirty="0"/>
              <a:t>(cont</a:t>
            </a:r>
            <a:r>
              <a:rPr lang="pt-BR" dirty="0" smtClean="0"/>
              <a:t>.) – prática 16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java.util.Scanner</a:t>
            </a:r>
            <a:r>
              <a:rPr lang="pt-BR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pt-BR" sz="24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Programa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Scanner </a:t>
            </a: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teclado = </a:t>
            </a:r>
            <a:r>
              <a:rPr lang="pt-BR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Scanner(System.</a:t>
            </a:r>
            <a:r>
              <a:rPr lang="pt-BR" sz="2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pt-BR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pt-BR" sz="2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valor </a:t>
            </a: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teclado.nextInt</a:t>
            </a: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2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24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24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24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(valor);</a:t>
            </a:r>
            <a:endParaRPr lang="pt-BR" sz="24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 </a:t>
            </a:r>
            <a:endParaRPr lang="pt-BR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endParaRPr lang="pt-BR" sz="2000" b="1" dirty="0" smtClean="0">
              <a:solidFill>
                <a:srgbClr val="000000"/>
              </a:solidFill>
              <a:latin typeface="Courier New"/>
            </a:endParaRPr>
          </a:p>
        </p:txBody>
      </p:sp>
      <p:cxnSp>
        <p:nvCxnSpPr>
          <p:cNvPr id="10" name="Conector de seta reta 9"/>
          <p:cNvCxnSpPr>
            <a:stCxn id="11" idx="1"/>
          </p:cNvCxnSpPr>
          <p:nvPr/>
        </p:nvCxnSpPr>
        <p:spPr>
          <a:xfrm flipH="1">
            <a:off x="4283968" y="830013"/>
            <a:ext cx="1859668" cy="79878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/>
          <p:cNvSpPr/>
          <p:nvPr/>
        </p:nvSpPr>
        <p:spPr>
          <a:xfrm>
            <a:off x="6143636" y="397965"/>
            <a:ext cx="2857520" cy="8640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Observe a importação do pacote </a:t>
            </a:r>
            <a:r>
              <a:rPr lang="pt-BR" sz="1600" i="1" dirty="0" err="1" smtClean="0"/>
              <a:t>Java.util</a:t>
            </a:r>
            <a:r>
              <a:rPr lang="pt-BR" sz="1600" dirty="0" smtClean="0"/>
              <a:t>, para disponibilizar a classe </a:t>
            </a:r>
            <a:r>
              <a:rPr lang="pt-BR" sz="1600" i="1" dirty="0" smtClean="0"/>
              <a:t>Scanner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cxnSp>
        <p:nvCxnSpPr>
          <p:cNvPr id="9" name="Conector de seta reta 8"/>
          <p:cNvCxnSpPr>
            <a:stCxn id="12" idx="1"/>
          </p:cNvCxnSpPr>
          <p:nvPr/>
        </p:nvCxnSpPr>
        <p:spPr>
          <a:xfrm flipH="1">
            <a:off x="3995936" y="2011142"/>
            <a:ext cx="2147319" cy="8417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>
            <a:off x="6143255" y="1457380"/>
            <a:ext cx="2857520" cy="110752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Um objeto é criado a partir da classe </a:t>
            </a:r>
            <a:r>
              <a:rPr lang="pt-BR" sz="1600" i="1" dirty="0" smtClean="0"/>
              <a:t>Scanner</a:t>
            </a:r>
            <a:r>
              <a:rPr lang="pt-BR" sz="1600" dirty="0" smtClean="0"/>
              <a:t>. Ele será responsável por receber o fluxo de entrada padrão.</a:t>
            </a:r>
            <a:endParaRPr lang="pt-BR" sz="1600" dirty="0"/>
          </a:p>
        </p:txBody>
      </p:sp>
      <p:cxnSp>
        <p:nvCxnSpPr>
          <p:cNvPr id="13" name="Conector de seta reta 12"/>
          <p:cNvCxnSpPr>
            <a:stCxn id="14" idx="1"/>
          </p:cNvCxnSpPr>
          <p:nvPr/>
        </p:nvCxnSpPr>
        <p:spPr>
          <a:xfrm flipH="1" flipV="1">
            <a:off x="4644008" y="3861048"/>
            <a:ext cx="1499247" cy="146246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de cantos arredondados 13"/>
          <p:cNvSpPr/>
          <p:nvPr/>
        </p:nvSpPr>
        <p:spPr>
          <a:xfrm>
            <a:off x="6143255" y="4769748"/>
            <a:ext cx="2857520" cy="110752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A partir desse objeto, métodos são chamados para receber e tratar as entradas informadas na console pelo usuário.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6808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 e até a próxima!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Bons estudos!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5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e </a:t>
            </a:r>
            <a:r>
              <a:rPr lang="pt-BR" dirty="0" smtClean="0"/>
              <a:t>Constante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nome de uma variável ou de uma constante (identificador) pode ser formado por uma sequência de uma ou mais caracteres alfabéticos e numéricos, iniciados por uma letra ou ainda pelos caracteres </a:t>
            </a:r>
            <a:r>
              <a:rPr lang="pt-BR" i="1" dirty="0" smtClean="0"/>
              <a:t>“_” ou “$”.</a:t>
            </a:r>
            <a:endParaRPr lang="pt-BR" dirty="0" smtClean="0"/>
          </a:p>
          <a:p>
            <a:pPr lvl="1"/>
            <a:r>
              <a:rPr lang="pt-BR" dirty="0" smtClean="0"/>
              <a:t>Os nomes não podem conter outros símbolos gráficos, operadores ou espaços em branco;</a:t>
            </a:r>
          </a:p>
          <a:p>
            <a:pPr lvl="1"/>
            <a:r>
              <a:rPr lang="pt-BR" dirty="0" smtClean="0"/>
              <a:t>Na linguagem </a:t>
            </a:r>
            <a:r>
              <a:rPr lang="pt-BR" i="1" dirty="0" smtClean="0"/>
              <a:t>Java</a:t>
            </a:r>
            <a:r>
              <a:rPr lang="pt-BR" dirty="0" smtClean="0"/>
              <a:t>, letras maiúsculas e minúsculas são DIFERENTES.</a:t>
            </a:r>
          </a:p>
        </p:txBody>
      </p:sp>
    </p:spTree>
    <p:extLst>
      <p:ext uri="{BB962C8B-B14F-4D97-AF65-F5344CB8AC3E}">
        <p14:creationId xmlns:p14="http://schemas.microsoft.com/office/powerpoint/2010/main" val="701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Variável e Constante (cont</a:t>
            </a:r>
            <a:r>
              <a:rPr lang="pt-BR" dirty="0"/>
              <a:t>.) – prática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1620380"/>
            <a:ext cx="8858312" cy="4737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Programa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 = 123;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$var = 456;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_var = 789;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1var = 123;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!var = 456;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.var = 789;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(var + </a:t>
            </a:r>
            <a:r>
              <a:rPr lang="pt-B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 | "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$var + </a:t>
            </a:r>
            <a:r>
              <a:rPr lang="pt-B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 | "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_var); </a:t>
            </a:r>
          </a:p>
          <a:p>
            <a:pPr marL="0" indent="0">
              <a:buNone/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b="1" dirty="0"/>
          </a:p>
        </p:txBody>
      </p:sp>
      <p:cxnSp>
        <p:nvCxnSpPr>
          <p:cNvPr id="4" name="Conector de seta reta 3"/>
          <p:cNvCxnSpPr>
            <a:stCxn id="5" idx="1"/>
          </p:cNvCxnSpPr>
          <p:nvPr/>
        </p:nvCxnSpPr>
        <p:spPr>
          <a:xfrm flipH="1">
            <a:off x="2717800" y="2893215"/>
            <a:ext cx="3425836" cy="5318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1"/>
          </p:cNvCxnSpPr>
          <p:nvPr/>
        </p:nvCxnSpPr>
        <p:spPr>
          <a:xfrm flipH="1">
            <a:off x="2771800" y="2893215"/>
            <a:ext cx="3371836" cy="31976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1"/>
          </p:cNvCxnSpPr>
          <p:nvPr/>
        </p:nvCxnSpPr>
        <p:spPr>
          <a:xfrm flipH="1">
            <a:off x="2771800" y="2893215"/>
            <a:ext cx="3371836" cy="67866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21" idx="1"/>
          </p:cNvCxnSpPr>
          <p:nvPr/>
        </p:nvCxnSpPr>
        <p:spPr>
          <a:xfrm flipH="1">
            <a:off x="2771800" y="4036223"/>
            <a:ext cx="3371836" cy="11285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21" idx="1"/>
          </p:cNvCxnSpPr>
          <p:nvPr/>
        </p:nvCxnSpPr>
        <p:spPr>
          <a:xfrm flipH="1">
            <a:off x="2771800" y="4036223"/>
            <a:ext cx="3371836" cy="32888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21" idx="1"/>
          </p:cNvCxnSpPr>
          <p:nvPr/>
        </p:nvCxnSpPr>
        <p:spPr>
          <a:xfrm flipH="1">
            <a:off x="2771800" y="4036223"/>
            <a:ext cx="3371836" cy="68892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6143636" y="3571876"/>
            <a:ext cx="2857520" cy="92869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Estes são exemplos </a:t>
            </a:r>
            <a:r>
              <a:rPr lang="pt-BR" sz="1600" b="1" dirty="0" smtClean="0"/>
              <a:t>NÃO</a:t>
            </a:r>
            <a:r>
              <a:rPr lang="pt-BR" sz="1600" dirty="0" smtClean="0"/>
              <a:t> </a:t>
            </a:r>
            <a:r>
              <a:rPr lang="pt-BR" sz="1600" b="1" dirty="0" smtClean="0"/>
              <a:t>VÁLIDOS</a:t>
            </a:r>
            <a:r>
              <a:rPr lang="pt-BR" sz="1600" dirty="0" smtClean="0"/>
              <a:t> para nomes de variáveis.</a:t>
            </a:r>
            <a:endParaRPr lang="pt-BR" sz="16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143636" y="2428868"/>
            <a:ext cx="2857520" cy="92869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Estes são exemplos </a:t>
            </a:r>
            <a:r>
              <a:rPr lang="pt-BR" sz="1600" b="1" dirty="0" smtClean="0"/>
              <a:t>VÁLIDOS</a:t>
            </a:r>
            <a:r>
              <a:rPr lang="pt-BR" sz="1600" dirty="0" smtClean="0"/>
              <a:t> para nomes de variáveis.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30936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Permitem restringir o formato do dado a ser manipulado dentro do programa.</a:t>
            </a:r>
          </a:p>
          <a:p>
            <a:pPr lvl="1"/>
            <a:r>
              <a:rPr lang="pt-BR" dirty="0" smtClean="0"/>
              <a:t>Define as operações e funções suportadas por este dado.</a:t>
            </a:r>
          </a:p>
          <a:p>
            <a:r>
              <a:rPr lang="pt-BR" dirty="0" smtClean="0"/>
              <a:t>Evita a geração acidental de inconsistência dos dados.</a:t>
            </a:r>
          </a:p>
          <a:p>
            <a:pPr lvl="1"/>
            <a:r>
              <a:rPr lang="pt-BR" dirty="0" smtClean="0"/>
              <a:t>Tanto pelo usuário quanto pelo programa.</a:t>
            </a:r>
          </a:p>
          <a:p>
            <a:r>
              <a:rPr lang="pt-BR" dirty="0" smtClean="0"/>
              <a:t>Informado na criação de variáveis e constantes.</a:t>
            </a:r>
            <a:endParaRPr lang="pt-BR" dirty="0"/>
          </a:p>
        </p:txBody>
      </p:sp>
      <p:pic>
        <p:nvPicPr>
          <p:cNvPr id="2050" name="Picture 2" descr="C:\Users\Herleson\AppData\Local\Microsoft\Windows\Temporary Internet Files\Content.IE5\G66CO97R\MPj03155460000[1]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357430"/>
            <a:ext cx="4324684" cy="3084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3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142875" y="1620838"/>
          <a:ext cx="8858252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29"/>
                <a:gridCol w="1928826"/>
                <a:gridCol w="1500198"/>
                <a:gridCol w="40004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Categoria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Intervalo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Inteiros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byte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-128 a +127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short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-32.768 a +32.767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-2.147.483.648 a +2.147.483.637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long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-9.223.372.036.854.775.808 a +9.223.372.036.854.775.807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Real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float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+1.40239846e-46 a +3.40282347e+38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+4.94065645841246544e-324 a</a:t>
                      </a:r>
                    </a:p>
                    <a:p>
                      <a:pPr algn="ctr"/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+1.7976931348623157e+308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Caractere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char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\u0000 a \</a:t>
                      </a:r>
                      <a:r>
                        <a:rPr lang="pt-BR" smtClean="0"/>
                        <a:t>uFFFF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Lógico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True</a:t>
                      </a:r>
                      <a:r>
                        <a:rPr lang="pt-BR" dirty="0" smtClean="0"/>
                        <a:t> e </a:t>
                      </a:r>
                      <a:r>
                        <a:rPr lang="pt-BR" dirty="0" err="1" smtClean="0"/>
                        <a:t>False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8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de Dados (cont</a:t>
            </a:r>
            <a:r>
              <a:rPr lang="pt-BR" dirty="0"/>
              <a:t>.) – prática </a:t>
            </a:r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1620380"/>
            <a:ext cx="8858312" cy="47375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Programa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</a:t>
            </a:r>
            <a:r>
              <a:rPr lang="pt-B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rg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963963;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altura = 1.74f;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temcasa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letra = </a:t>
            </a:r>
            <a:r>
              <a:rPr lang="pt-B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'H'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byte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idade = 27;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short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quantidade = 1500;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long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valor = 123456789;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saldo = 450.35;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6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rg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| 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altura + 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| 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pt-BR" sz="16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temcasa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| 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letra + 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| 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idade + 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| 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 quantidade + 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| 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valor  + 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| 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saldo); </a:t>
            </a:r>
          </a:p>
          <a:p>
            <a:pPr marL="0" indent="0">
              <a:buNone/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b="1" dirty="0"/>
          </a:p>
        </p:txBody>
      </p:sp>
      <p:cxnSp>
        <p:nvCxnSpPr>
          <p:cNvPr id="4" name="Conector de seta reta 3"/>
          <p:cNvCxnSpPr>
            <a:stCxn id="5" idx="1"/>
          </p:cNvCxnSpPr>
          <p:nvPr/>
        </p:nvCxnSpPr>
        <p:spPr>
          <a:xfrm flipH="1" flipV="1">
            <a:off x="2928926" y="2564904"/>
            <a:ext cx="3214710" cy="46434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1"/>
          </p:cNvCxnSpPr>
          <p:nvPr/>
        </p:nvCxnSpPr>
        <p:spPr>
          <a:xfrm flipH="1" flipV="1">
            <a:off x="3635896" y="2852936"/>
            <a:ext cx="2507740" cy="17631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1"/>
          </p:cNvCxnSpPr>
          <p:nvPr/>
        </p:nvCxnSpPr>
        <p:spPr>
          <a:xfrm flipH="1">
            <a:off x="3923928" y="3029251"/>
            <a:ext cx="2219708" cy="11171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5" idx="1"/>
          </p:cNvCxnSpPr>
          <p:nvPr/>
        </p:nvCxnSpPr>
        <p:spPr>
          <a:xfrm flipH="1">
            <a:off x="3214677" y="3029251"/>
            <a:ext cx="2928959" cy="32774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5" idx="1"/>
          </p:cNvCxnSpPr>
          <p:nvPr/>
        </p:nvCxnSpPr>
        <p:spPr>
          <a:xfrm flipH="1">
            <a:off x="2928926" y="3029251"/>
            <a:ext cx="3214710" cy="61577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5" idx="1"/>
          </p:cNvCxnSpPr>
          <p:nvPr/>
        </p:nvCxnSpPr>
        <p:spPr>
          <a:xfrm flipH="1">
            <a:off x="3995936" y="3029251"/>
            <a:ext cx="2147700" cy="90380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5" idx="1"/>
          </p:cNvCxnSpPr>
          <p:nvPr/>
        </p:nvCxnSpPr>
        <p:spPr>
          <a:xfrm flipH="1">
            <a:off x="3923928" y="3029251"/>
            <a:ext cx="2219708" cy="111982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5" idx="1"/>
          </p:cNvCxnSpPr>
          <p:nvPr/>
        </p:nvCxnSpPr>
        <p:spPr>
          <a:xfrm flipH="1">
            <a:off x="3779912" y="3029251"/>
            <a:ext cx="2363724" cy="140786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de cantos arredondados 4"/>
          <p:cNvSpPr/>
          <p:nvPr/>
        </p:nvSpPr>
        <p:spPr>
          <a:xfrm>
            <a:off x="6143636" y="2564904"/>
            <a:ext cx="2857520" cy="92869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Neste exemplo, cada variável possui um tipo de dado primitivo associado.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141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de </a:t>
            </a:r>
            <a:r>
              <a:rPr lang="pt-BR" dirty="0"/>
              <a:t>Variável – prática </a:t>
            </a:r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1620380"/>
            <a:ext cx="8858312" cy="4737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Programa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pt-B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i = 7;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{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 = 3;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6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(i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6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(j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6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(i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6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(j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b="1" dirty="0"/>
          </a:p>
        </p:txBody>
      </p:sp>
      <p:cxnSp>
        <p:nvCxnSpPr>
          <p:cNvPr id="4" name="Conector de seta reta 3"/>
          <p:cNvCxnSpPr>
            <a:stCxn id="5" idx="1"/>
          </p:cNvCxnSpPr>
          <p:nvPr/>
        </p:nvCxnSpPr>
        <p:spPr>
          <a:xfrm flipH="1">
            <a:off x="2483768" y="1678769"/>
            <a:ext cx="3659868" cy="124617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21" idx="1"/>
          </p:cNvCxnSpPr>
          <p:nvPr/>
        </p:nvCxnSpPr>
        <p:spPr>
          <a:xfrm flipH="1">
            <a:off x="4427984" y="3750471"/>
            <a:ext cx="1715652" cy="11057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21" idx="1"/>
          </p:cNvCxnSpPr>
          <p:nvPr/>
        </p:nvCxnSpPr>
        <p:spPr>
          <a:xfrm flipH="1">
            <a:off x="4427984" y="3750471"/>
            <a:ext cx="1715652" cy="39860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6143636" y="3286124"/>
            <a:ext cx="2857520" cy="92869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Como estes comandos estão no escopo interno, as duas variáveis estão disponíveis.</a:t>
            </a:r>
            <a:endParaRPr lang="pt-BR" sz="16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143636" y="1357298"/>
            <a:ext cx="2857520" cy="64294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Esta variável está dentro do escopo </a:t>
            </a:r>
            <a:r>
              <a:rPr lang="pt-BR" sz="1600" b="1" dirty="0" smtClean="0"/>
              <a:t>PRINCIPAL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cxnSp>
        <p:nvCxnSpPr>
          <p:cNvPr id="15" name="Conector de seta reta 14"/>
          <p:cNvCxnSpPr>
            <a:stCxn id="16" idx="1"/>
          </p:cNvCxnSpPr>
          <p:nvPr/>
        </p:nvCxnSpPr>
        <p:spPr>
          <a:xfrm flipH="1">
            <a:off x="2915816" y="2464587"/>
            <a:ext cx="3227820" cy="103642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de cantos arredondados 15"/>
          <p:cNvSpPr/>
          <p:nvPr/>
        </p:nvSpPr>
        <p:spPr>
          <a:xfrm>
            <a:off x="6143636" y="2143116"/>
            <a:ext cx="2857520" cy="64294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Esta variável está dentro do escopo mais </a:t>
            </a:r>
            <a:r>
              <a:rPr lang="pt-BR" sz="1600" b="1" dirty="0" smtClean="0"/>
              <a:t>INTERNO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cxnSp>
        <p:nvCxnSpPr>
          <p:cNvPr id="27" name="Conector de seta reta 26"/>
          <p:cNvCxnSpPr>
            <a:stCxn id="28" idx="1"/>
          </p:cNvCxnSpPr>
          <p:nvPr/>
        </p:nvCxnSpPr>
        <p:spPr>
          <a:xfrm flipH="1" flipV="1">
            <a:off x="3779912" y="5286388"/>
            <a:ext cx="2363724" cy="7143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6143636" y="5357826"/>
            <a:ext cx="2857520" cy="128588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Como este comando está chamando uma variável definida no escopo interno, o esta variável </a:t>
            </a:r>
            <a:r>
              <a:rPr lang="pt-BR" sz="1600" b="1" dirty="0" smtClean="0"/>
              <a:t>NÃO</a:t>
            </a:r>
            <a:r>
              <a:rPr lang="pt-BR" sz="1600" dirty="0" smtClean="0"/>
              <a:t> estará disponível.</a:t>
            </a:r>
            <a:endParaRPr lang="pt-BR" sz="1600" dirty="0"/>
          </a:p>
        </p:txBody>
      </p:sp>
      <p:cxnSp>
        <p:nvCxnSpPr>
          <p:cNvPr id="34" name="Conector de seta reta 33"/>
          <p:cNvCxnSpPr>
            <a:stCxn id="35" idx="1"/>
          </p:cNvCxnSpPr>
          <p:nvPr/>
        </p:nvCxnSpPr>
        <p:spPr>
          <a:xfrm flipH="1">
            <a:off x="3779912" y="4750603"/>
            <a:ext cx="2363724" cy="24775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de cantos arredondados 34"/>
          <p:cNvSpPr/>
          <p:nvPr/>
        </p:nvSpPr>
        <p:spPr>
          <a:xfrm>
            <a:off x="6143636" y="4429132"/>
            <a:ext cx="2857520" cy="64294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Este comando chama a variável definida no escopo principal.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3875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16" grpId="0" animBg="1"/>
      <p:bldP spid="28" grpId="0" animBg="1"/>
      <p:bldP spid="35" grpId="0" animBg="1"/>
    </p:bldLst>
  </p:timing>
</p:sld>
</file>

<file path=ppt/theme/theme1.xml><?xml version="1.0" encoding="utf-8"?>
<a:theme xmlns:a="http://schemas.openxmlformats.org/drawingml/2006/main" name="Slide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- UNIFOR.potx" id="{FED4DD7E-7378-4F95-8E35-19575FE2AFEC}" vid="{8E0A1278-BFF4-4007-891C-D65BEA9C1AEF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- UNIFOR</Template>
  <TotalTime>1530</TotalTime>
  <Words>2182</Words>
  <Application>Microsoft Office PowerPoint</Application>
  <PresentationFormat>Apresentação na tela (4:3)</PresentationFormat>
  <Paragraphs>438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Slides</vt:lpstr>
      <vt:lpstr>Linguagem Java - Revisão</vt:lpstr>
      <vt:lpstr>Agenda</vt:lpstr>
      <vt:lpstr>Variável e Constante</vt:lpstr>
      <vt:lpstr>Variável e Constante (cont.)</vt:lpstr>
      <vt:lpstr>Variável e Constante (cont.) – prática 3</vt:lpstr>
      <vt:lpstr>Tipos de Dados</vt:lpstr>
      <vt:lpstr>Tipos de Dados</vt:lpstr>
      <vt:lpstr>Tipo de Dados (cont.) – prática 4</vt:lpstr>
      <vt:lpstr>Escopo de Variável – prática 5</vt:lpstr>
      <vt:lpstr>Palavras Reservadas</vt:lpstr>
      <vt:lpstr>Atribuição</vt:lpstr>
      <vt:lpstr>Operadores Aritméticos</vt:lpstr>
      <vt:lpstr>Operadores Aritméticos  – prática 6 </vt:lpstr>
      <vt:lpstr>Conversão de Valores</vt:lpstr>
      <vt:lpstr>Conversão de Valores  – prática 7</vt:lpstr>
      <vt:lpstr>Operadores Relacionais</vt:lpstr>
      <vt:lpstr>Operadores Relacionais  – prática 8</vt:lpstr>
      <vt:lpstr>Atribuição Composta</vt:lpstr>
      <vt:lpstr>Atribuição Composta  – prática 9</vt:lpstr>
      <vt:lpstr>Operadores Lógicos</vt:lpstr>
      <vt:lpstr>Operadores Lógicos  – prática 10</vt:lpstr>
      <vt:lpstr>Comentário</vt:lpstr>
      <vt:lpstr>Entrada e Saída</vt:lpstr>
      <vt:lpstr>Como funciona os processos de entrada e saída em uma aplicação?</vt:lpstr>
      <vt:lpstr>Entrada e Saída</vt:lpstr>
      <vt:lpstr>Entrada e Saída (cont.)</vt:lpstr>
      <vt:lpstr>Entrada e Saída (cont.)</vt:lpstr>
      <vt:lpstr>Entrada e Saída (cont.)</vt:lpstr>
      <vt:lpstr>Entrada e Saída Padrão</vt:lpstr>
      <vt:lpstr>Classe Scanner</vt:lpstr>
      <vt:lpstr>Classe Scanner (cont.) – prática 16</vt:lpstr>
      <vt:lpstr>Obrigado e até a próxima!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Linguagem Java</dc:title>
  <dc:subject>Curso Online</dc:subject>
  <dc:creator>Herleson Pontes</dc:creator>
  <cp:keywords>UNIFOR</cp:keywords>
  <cp:lastModifiedBy>Almir Oliveira</cp:lastModifiedBy>
  <cp:revision>56</cp:revision>
  <dcterms:created xsi:type="dcterms:W3CDTF">2013-07-10T03:26:47Z</dcterms:created>
  <dcterms:modified xsi:type="dcterms:W3CDTF">2016-03-15T13:51:15Z</dcterms:modified>
</cp:coreProperties>
</file>