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p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6068997"/>
            <a:ext cx="9144000" cy="78900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2296713" y="4168424"/>
            <a:ext cx="6790137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dirty="0" smtClean="0"/>
              <a:t>Clique para editar o nome da disciplina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2296713" y="6120598"/>
            <a:ext cx="6790137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 smtClean="0"/>
              <a:t>Clique para editar o nome do professor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" y="6120598"/>
            <a:ext cx="2195113" cy="685800"/>
          </a:xfrm>
          <a:solidFill>
            <a:schemeClr val="accent2"/>
          </a:solidFill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pt-BR" dirty="0" smtClean="0"/>
              <a:t>Nº da Aula</a:t>
            </a:r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20" name="Espaço Reservado para Conteúdo 8"/>
          <p:cNvSpPr>
            <a:spLocks noGrp="1"/>
          </p:cNvSpPr>
          <p:nvPr>
            <p:ph sz="quarter" idx="18"/>
          </p:nvPr>
        </p:nvSpPr>
        <p:spPr>
          <a:xfrm>
            <a:off x="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5BBC04-2E16-40E7-8A41-0DAF8E1027BE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0" y="1183640"/>
            <a:ext cx="45288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615200" y="1183640"/>
            <a:ext cx="45288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e área em branc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em branc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11560" cy="35661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6" name="Retângulo 5"/>
          <p:cNvSpPr/>
          <p:nvPr/>
        </p:nvSpPr>
        <p:spPr>
          <a:xfrm>
            <a:off x="683568" y="0"/>
            <a:ext cx="8460432" cy="3566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-5060"/>
            <a:ext cx="8460432" cy="361676"/>
          </a:xfrm>
        </p:spPr>
        <p:txBody>
          <a:bodyPr anchor="ctr">
            <a:noAutofit/>
          </a:bodyPr>
          <a:lstStyle>
            <a:lvl1pPr algn="l">
              <a:buNone/>
              <a:defRPr sz="25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604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3011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de códig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539999"/>
            <a:ext cx="9144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263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de códig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-12" y="539999"/>
            <a:ext cx="4572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571988" y="539999"/>
            <a:ext cx="4572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66879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de 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9144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3807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de códig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4572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571999" y="1138578"/>
            <a:ext cx="4572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879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Diálog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0" y="1184400"/>
            <a:ext cx="9144000" cy="52092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14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Diálogo de Question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50" y="1516698"/>
            <a:ext cx="4881950" cy="5341302"/>
          </a:xfrm>
          <a:prstGeom prst="rect">
            <a:avLst/>
          </a:prstGeom>
          <a:ln>
            <a:noFill/>
          </a:ln>
        </p:spPr>
      </p:pic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0" y="1184400"/>
            <a:ext cx="4965700" cy="56736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3442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92000" cy="1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6D31-3CF0-4484-B1B3-00D9505DD72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817400" y="6464106"/>
            <a:ext cx="54827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25400" y="25400"/>
            <a:ext cx="720000" cy="680383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lIns="137160" tIns="182880" rIns="137160" bIns="91440" anchor="ctr" anchorCtr="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7400" y="1184400"/>
            <a:ext cx="832660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Título 21"/>
          <p:cNvSpPr>
            <a:spLocks noGrp="1"/>
          </p:cNvSpPr>
          <p:nvPr>
            <p:ph type="title"/>
          </p:nvPr>
        </p:nvSpPr>
        <p:spPr>
          <a:xfrm>
            <a:off x="817400" y="0"/>
            <a:ext cx="83266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3834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Diálogo de Question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5"/>
          <a:stretch/>
        </p:blipFill>
        <p:spPr>
          <a:xfrm>
            <a:off x="0" y="1651218"/>
            <a:ext cx="9144000" cy="52067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4178300" y="1184400"/>
            <a:ext cx="4965700" cy="56736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5742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26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480624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684020" cy="1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6D31-3CF0-4484-B1B3-00D9505DD72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684020" y="6464106"/>
            <a:ext cx="461617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25400" y="25400"/>
            <a:ext cx="1600200" cy="680383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1684020" y="1184400"/>
            <a:ext cx="745998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Título 21"/>
          <p:cNvSpPr>
            <a:spLocks noGrp="1"/>
          </p:cNvSpPr>
          <p:nvPr>
            <p:ph type="title"/>
          </p:nvPr>
        </p:nvSpPr>
        <p:spPr>
          <a:xfrm>
            <a:off x="1684020" y="0"/>
            <a:ext cx="745998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A3A31F-E89E-4AEB-A747-DAECA3AC2C08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A4DF-9664-4F9E-89E9-DC8EF3C3F81B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72C99D-F3DB-4A9C-A608-9D4E3330FDC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23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674043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6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4667318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5134044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70908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 (Modelo 1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3317-9BAD-4121-95BC-E449FFBB07B6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60020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 (Modelo 2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32028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2320280"/>
            <a:ext cx="7772400" cy="233285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320280"/>
            <a:ext cx="7772400" cy="2332856"/>
          </a:xfrm>
        </p:spPr>
        <p:txBody>
          <a:bodyPr>
            <a:normAutofit/>
          </a:bodyPr>
          <a:lstStyle>
            <a:lvl1pPr algn="ctr">
              <a:buNone/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232028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4760685"/>
            <a:ext cx="7772400" cy="1988458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3944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EF0ED7-2BFB-45DE-BCFD-D6C80C29D99F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369496" y="6464106"/>
            <a:ext cx="277450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8A64E4-208E-4140-B44C-110FC0D90659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0" y="6464106"/>
            <a:ext cx="6300192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118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590550" y="9118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78" r:id="rId3"/>
    <p:sldLayoutId id="2147483679" r:id="rId4"/>
    <p:sldLayoutId id="2147483662" r:id="rId5"/>
    <p:sldLayoutId id="2147483673" r:id="rId6"/>
    <p:sldLayoutId id="2147483663" r:id="rId7"/>
    <p:sldLayoutId id="2147483674" r:id="rId8"/>
    <p:sldLayoutId id="2147483664" r:id="rId9"/>
    <p:sldLayoutId id="2147483665" r:id="rId10"/>
    <p:sldLayoutId id="2147483666" r:id="rId11"/>
    <p:sldLayoutId id="2147483672" r:id="rId12"/>
    <p:sldLayoutId id="2147483677" r:id="rId13"/>
    <p:sldLayoutId id="2147483683" r:id="rId14"/>
    <p:sldLayoutId id="2147483684" r:id="rId15"/>
    <p:sldLayoutId id="2147483680" r:id="rId16"/>
    <p:sldLayoutId id="2147483685" r:id="rId17"/>
    <p:sldLayoutId id="2147483676" r:id="rId18"/>
    <p:sldLayoutId id="2147483682" r:id="rId19"/>
    <p:sldLayoutId id="2147483687" r:id="rId20"/>
    <p:sldLayoutId id="2147483681" r:id="rId21"/>
    <p:sldLayoutId id="2147483667" r:id="rId22"/>
    <p:sldLayoutId id="2147483668" r:id="rId23"/>
    <p:sldLayoutId id="2147483669" r:id="rId24"/>
    <p:sldLayoutId id="2147483670" r:id="rId25"/>
    <p:sldLayoutId id="2147483671" r:id="rId2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Almir Silva de Oliveira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pt-BR" dirty="0" smtClean="0"/>
              <a:t>AULA 05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0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– Exemplo 02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pt-BR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Teste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nomeSO</a:t>
            </a:r>
            <a:r>
              <a:rPr lang="pt-BR" sz="2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;</a:t>
            </a:r>
            <a:endParaRPr lang="pt-BR" sz="2400" dirty="0" smtClean="0">
              <a:latin typeface="Courier New" panose="02070309020205020404" pitchFamily="49" charset="0"/>
            </a:endParaRPr>
          </a:p>
          <a:p>
            <a:r>
              <a:rPr lang="pt-BR" sz="2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pt-BR" sz="2400" dirty="0">
                <a:solidFill>
                  <a:srgbClr val="6A3E3E"/>
                </a:solidFill>
                <a:latin typeface="Courier New" panose="02070309020205020404" pitchFamily="49" charset="0"/>
              </a:rPr>
              <a:t> </a:t>
            </a:r>
            <a:r>
              <a:rPr lang="pt-BR" sz="2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</a:t>
            </a:r>
            <a:r>
              <a:rPr lang="pt-BR" sz="2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nomeSO</a:t>
            </a:r>
            <a:r>
              <a:rPr lang="pt-B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2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getSistOperacional</a:t>
            </a:r>
            <a:r>
              <a:rPr lang="pt-BR" sz="24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pt-BR" sz="2400" dirty="0">
              <a:latin typeface="Courier New" panose="02070309020205020404" pitchFamily="49" charset="0"/>
            </a:endParaRPr>
          </a:p>
          <a:p>
            <a:r>
              <a:rPr lang="pt-B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24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24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24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nomeSO</a:t>
            </a:r>
            <a:r>
              <a:rPr lang="pt-BR" sz="24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pt-BR" sz="24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sz="2400" u="sng" dirty="0">
              <a:latin typeface="Courier New" panose="02070309020205020404" pitchFamily="49" charset="0"/>
            </a:endParaRPr>
          </a:p>
          <a:p>
            <a:r>
              <a:rPr lang="pt-BR" sz="2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pt-BR" sz="2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getSistOperacional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so</a:t>
            </a:r>
            <a:r>
              <a:rPr lang="pt-BR" sz="2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= </a:t>
            </a:r>
            <a:r>
              <a:rPr lang="pt-B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getProperty</a:t>
            </a:r>
            <a:r>
              <a:rPr lang="pt-BR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"os.name"</a:t>
            </a:r>
            <a:r>
              <a:rPr lang="pt-BR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pt-BR" sz="2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pt-BR" sz="2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pt-BR" sz="2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sz="2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pt-BR" sz="2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so</a:t>
            </a:r>
            <a:r>
              <a:rPr lang="pt-BR" sz="2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;</a:t>
            </a:r>
            <a:endParaRPr lang="pt-BR" sz="24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312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pt-BR" sz="5700" dirty="0" smtClean="0"/>
              <a:t>O que é um Método</a:t>
            </a:r>
            <a:endParaRPr lang="pt-BR" sz="5700" dirty="0"/>
          </a:p>
        </p:txBody>
      </p:sp>
    </p:spTree>
    <p:extLst>
      <p:ext uri="{BB962C8B-B14F-4D97-AF65-F5344CB8AC3E}">
        <p14:creationId xmlns:p14="http://schemas.microsoft.com/office/powerpoint/2010/main" val="333156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É </a:t>
            </a:r>
            <a:r>
              <a:rPr lang="pt-BR" sz="3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 mesmo</a:t>
            </a:r>
            <a:r>
              <a:rPr lang="pt-BR" sz="3000" dirty="0"/>
              <a:t> que um </a:t>
            </a:r>
            <a:r>
              <a:rPr lang="pt-BR" sz="3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procedimento</a:t>
            </a:r>
            <a:r>
              <a:rPr lang="pt-BR" sz="3000" dirty="0"/>
              <a:t> ou uma </a:t>
            </a:r>
            <a:r>
              <a:rPr lang="pt-BR" sz="3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função</a:t>
            </a:r>
            <a:r>
              <a:rPr lang="pt-BR" sz="3000" dirty="0"/>
              <a:t>, o detalhe é que um método é o nome dado para um destes, </a:t>
            </a:r>
            <a:r>
              <a:rPr lang="pt-BR" sz="3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quando estamos programando classes, em orientação a objetos</a:t>
            </a:r>
            <a:r>
              <a:rPr lang="pt-BR" sz="3000" dirty="0"/>
              <a:t>.</a:t>
            </a:r>
            <a:endParaRPr lang="pt-BR" sz="3000" dirty="0" smtClean="0"/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i="1" dirty="0" smtClean="0"/>
              <a:t>Os métodos </a:t>
            </a:r>
            <a:r>
              <a:rPr lang="pt-B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Getters</a:t>
            </a:r>
            <a:r>
              <a:rPr lang="pt-BR" i="1" dirty="0" smtClean="0"/>
              <a:t> e </a:t>
            </a:r>
            <a:r>
              <a:rPr lang="pt-B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Setters</a:t>
            </a:r>
            <a:r>
              <a:rPr lang="pt-BR" i="1" dirty="0" smtClean="0"/>
              <a:t> de uma classe;</a:t>
            </a:r>
            <a:endParaRPr lang="pt-BR" i="1" dirty="0"/>
          </a:p>
          <a:p>
            <a:pPr lvl="1"/>
            <a:r>
              <a:rPr lang="pt-BR" i="1" dirty="0" smtClean="0"/>
              <a:t>O método </a:t>
            </a:r>
            <a:r>
              <a:rPr lang="pt-B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imprimeSaldo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i="1" dirty="0" smtClean="0"/>
              <a:t> de uma classe </a:t>
            </a:r>
            <a:r>
              <a:rPr lang="pt-B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ContaCorrente</a:t>
            </a:r>
            <a:r>
              <a:rPr lang="pt-BR" i="1" dirty="0"/>
              <a:t>;</a:t>
            </a:r>
          </a:p>
          <a:p>
            <a:pPr lvl="1"/>
            <a:r>
              <a:rPr lang="pt-BR" i="1" dirty="0" smtClean="0"/>
              <a:t>O método de conversão </a:t>
            </a:r>
            <a:r>
              <a:rPr lang="pt-B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i="1" dirty="0" smtClean="0"/>
              <a:t> da classe </a:t>
            </a:r>
            <a:r>
              <a:rPr lang="pt-B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i="1" dirty="0" smtClean="0"/>
              <a:t>;</a:t>
            </a:r>
            <a:endParaRPr lang="pt-BR" i="1" dirty="0"/>
          </a:p>
          <a:p>
            <a:pPr lvl="1"/>
            <a:r>
              <a:rPr lang="pt-BR" i="1" dirty="0" smtClean="0"/>
              <a:t>O método </a:t>
            </a:r>
            <a:r>
              <a:rPr lang="pt-B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i="1" dirty="0" smtClean="0"/>
              <a:t> da classe 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pt-BR" i="1" dirty="0" smtClean="0"/>
              <a:t>;</a:t>
            </a:r>
          </a:p>
          <a:p>
            <a:pPr lvl="1"/>
            <a:r>
              <a:rPr lang="pt-BR" i="1" dirty="0" smtClean="0"/>
              <a:t>Entre outros.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25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– Exemplo de uma classe Aluno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-12" y="539999"/>
            <a:ext cx="3966705" cy="63180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Aluno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rgm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nome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pt-BR" sz="160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getRgm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rgm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setRgm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rgm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BR" sz="16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rgm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rgm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getNome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nome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>
          <a:xfrm>
            <a:off x="3966693" y="539999"/>
            <a:ext cx="5177295" cy="6318001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...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endParaRPr lang="pt-BR" sz="16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setNome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nome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BR" sz="16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nome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nome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getEmail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setEmail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email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BR" sz="16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email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imprimeAluno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email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imprimeAluno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endParaRPr lang="pt-BR" sz="1600" b="1" i="1" dirty="0" smtClean="0">
              <a:solidFill>
                <a:srgbClr val="0000C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6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</a:t>
            </a:r>
            <a:r>
              <a:rPr lang="pt-BR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BR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"RGM: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rgm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endParaRPr lang="pt-BR" sz="1600" b="1" i="1" dirty="0" smtClean="0">
              <a:solidFill>
                <a:srgbClr val="0000C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6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</a:t>
            </a:r>
            <a:r>
              <a:rPr lang="pt-BR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BR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sz="16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nome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endParaRPr lang="pt-BR" sz="1600" b="1" i="1" dirty="0" smtClean="0">
              <a:solidFill>
                <a:srgbClr val="0000C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6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</a:t>
            </a:r>
            <a:r>
              <a:rPr lang="pt-BR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BR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"EMAIL: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sz="16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email</a:t>
            </a:r>
            <a:r>
              <a:rPr lang="pt-BR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spcBef>
                <a:spcPts val="0"/>
              </a:spcBef>
              <a:buClr>
                <a:srgbClr val="DD8047"/>
              </a:buClr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7886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– Usando a classe Aluno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pt-BR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Teste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Aluno </a:t>
            </a:r>
            <a:r>
              <a:rPr lang="pt-BR" sz="2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aluno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Aluno();</a:t>
            </a:r>
          </a:p>
          <a:p>
            <a:endParaRPr lang="pt-BR" sz="2400" dirty="0">
              <a:latin typeface="Courier New" panose="02070309020205020404" pitchFamily="49" charset="0"/>
            </a:endParaRPr>
          </a:p>
          <a:p>
            <a:r>
              <a:rPr lang="pt-BR" sz="2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  <a:r>
              <a:rPr lang="pt-BR" sz="2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aluno</a:t>
            </a:r>
            <a:r>
              <a:rPr lang="pt-BR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.setRgm</a:t>
            </a:r>
            <a:r>
              <a:rPr lang="pt-B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(22544167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2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  <a:r>
              <a:rPr lang="pt-BR" sz="2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aluno</a:t>
            </a:r>
            <a:r>
              <a:rPr lang="pt-BR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.setNome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2A00FF"/>
                </a:solidFill>
                <a:latin typeface="Courier New" panose="02070309020205020404" pitchFamily="49" charset="0"/>
              </a:rPr>
              <a:t>"Fulano de Tal"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2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  <a:r>
              <a:rPr lang="pt-BR" sz="2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aluno</a:t>
            </a:r>
            <a:r>
              <a:rPr lang="pt-BR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.setEmail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2A00FF"/>
                </a:solidFill>
                <a:latin typeface="Courier New" panose="02070309020205020404" pitchFamily="49" charset="0"/>
              </a:rPr>
              <a:t>"fulano@tal.com.br"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2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  <a:r>
              <a:rPr lang="pt-BR" sz="2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aluno</a:t>
            </a:r>
            <a:r>
              <a:rPr lang="pt-BR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.imprimeDados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9724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ser utilizados tanto em procedimentos quanto em funções</a:t>
            </a:r>
            <a:r>
              <a:rPr lang="pt-BR" dirty="0" smtClean="0"/>
              <a:t>;</a:t>
            </a:r>
          </a:p>
          <a:p>
            <a:r>
              <a:rPr lang="pt-BR" dirty="0"/>
              <a:t>Servem para informar valores de dados que serão necessários para executar a tarefa solicitada</a:t>
            </a:r>
            <a:r>
              <a:rPr lang="pt-BR" dirty="0" smtClean="0"/>
              <a:t>;</a:t>
            </a:r>
          </a:p>
          <a:p>
            <a:r>
              <a:rPr lang="pt-BR" dirty="0" smtClean="0"/>
              <a:t>Exemplo:</a:t>
            </a:r>
            <a:br>
              <a:rPr lang="pt-BR" dirty="0" smtClean="0"/>
            </a:br>
            <a:r>
              <a:rPr lang="pt-BR" dirty="0" smtClean="0"/>
              <a:t>	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("Olá Mundo");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15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98890"/>
              </p:ext>
            </p:extLst>
          </p:nvPr>
        </p:nvGraphicFramePr>
        <p:xfrm>
          <a:off x="148107" y="5015964"/>
          <a:ext cx="884778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9262"/>
                <a:gridCol w="2472745"/>
                <a:gridCol w="34257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Chamada a método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Parâmetro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Fechamento da </a:t>
                      </a:r>
                      <a:r>
                        <a:rPr lang="pt-BR" dirty="0" err="1" smtClean="0"/>
                        <a:t>chamanda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endParaRPr lang="pt-BR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"Olá</a:t>
                      </a:r>
                      <a:r>
                        <a:rPr lang="pt-BR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Mundo"</a:t>
                      </a:r>
                      <a:endParaRPr lang="pt-BR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pt-BR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24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ser utilizados tanto em procedimentos quanto em funções</a:t>
            </a:r>
            <a:r>
              <a:rPr lang="pt-BR" dirty="0" smtClean="0"/>
              <a:t>;</a:t>
            </a:r>
          </a:p>
          <a:p>
            <a:r>
              <a:rPr lang="pt-BR" dirty="0"/>
              <a:t>Servem para informar valores de dados que serão necessários para executar a tarefa solicitada</a:t>
            </a:r>
            <a:r>
              <a:rPr lang="pt-BR" dirty="0" smtClean="0"/>
              <a:t>;</a:t>
            </a:r>
          </a:p>
          <a:p>
            <a:r>
              <a:rPr lang="pt-BR" dirty="0" smtClean="0"/>
              <a:t>Exemplo:</a:t>
            </a:r>
            <a:br>
              <a:rPr lang="pt-BR" dirty="0" smtClean="0"/>
            </a:br>
            <a:r>
              <a:rPr lang="pt-BR" dirty="0" smtClean="0"/>
              <a:t>	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imprimeSoma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(2, 4);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16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41107"/>
              </p:ext>
            </p:extLst>
          </p:nvPr>
        </p:nvGraphicFramePr>
        <p:xfrm>
          <a:off x="148107" y="5015964"/>
          <a:ext cx="884778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9262"/>
                <a:gridCol w="2472745"/>
                <a:gridCol w="34257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Chamada a método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Parâmetros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Fechamento da </a:t>
                      </a:r>
                      <a:r>
                        <a:rPr lang="pt-BR" dirty="0" err="1" smtClean="0"/>
                        <a:t>chamanda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imprimeSoma</a:t>
                      </a:r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endParaRPr lang="pt-BR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2, 4</a:t>
                      </a:r>
                      <a:endParaRPr lang="pt-BR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pt-BR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94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/>
              <a:t>Procedimentos, Funções 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Definição de:</a:t>
            </a:r>
          </a:p>
          <a:p>
            <a:pPr lvl="1"/>
            <a:r>
              <a:rPr lang="pt-BR" dirty="0" smtClean="0"/>
              <a:t>Procedimentos</a:t>
            </a:r>
          </a:p>
          <a:p>
            <a:pPr lvl="1"/>
            <a:r>
              <a:rPr lang="pt-BR" dirty="0" smtClean="0"/>
              <a:t>Funções</a:t>
            </a:r>
          </a:p>
          <a:p>
            <a:pPr lvl="1"/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7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pt-BR" sz="5700" dirty="0" smtClean="0"/>
              <a:t>O que é um Procedimento</a:t>
            </a:r>
            <a:endParaRPr lang="pt-BR" sz="5700" dirty="0"/>
          </a:p>
        </p:txBody>
      </p:sp>
    </p:spTree>
    <p:extLst>
      <p:ext uri="{BB962C8B-B14F-4D97-AF65-F5344CB8AC3E}">
        <p14:creationId xmlns:p14="http://schemas.microsoft.com/office/powerpoint/2010/main" val="42264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smtClean="0"/>
              <a:t>Algo </a:t>
            </a:r>
            <a:r>
              <a:rPr lang="pt-BR" sz="3000" dirty="0"/>
              <a:t>que deve ser feito uma ou várias vezes, sempre que for </a:t>
            </a:r>
            <a:r>
              <a:rPr lang="pt-BR" sz="3000" dirty="0" smtClean="0"/>
              <a:t>necessário.</a:t>
            </a:r>
          </a:p>
          <a:p>
            <a:r>
              <a:rPr lang="pt-BR" dirty="0" smtClean="0"/>
              <a:t>Pode, ou não, receber parâmetros;</a:t>
            </a:r>
          </a:p>
          <a:p>
            <a:r>
              <a:rPr lang="pt-B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NÃO</a:t>
            </a:r>
            <a:r>
              <a:rPr lang="pt-BR" dirty="0" smtClean="0"/>
              <a:t> retorna um resultado.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i="1" dirty="0" smtClean="0"/>
              <a:t>Gravar </a:t>
            </a:r>
            <a:r>
              <a:rPr lang="pt-BR" i="1" dirty="0"/>
              <a:t>dados em arquivo no disco;</a:t>
            </a:r>
          </a:p>
          <a:p>
            <a:pPr lvl="1"/>
            <a:r>
              <a:rPr lang="pt-BR" i="1" dirty="0" smtClean="0"/>
              <a:t>Enviar </a:t>
            </a:r>
            <a:r>
              <a:rPr lang="pt-BR" i="1" dirty="0"/>
              <a:t>documento para a impressora;</a:t>
            </a:r>
          </a:p>
          <a:p>
            <a:pPr lvl="1"/>
            <a:r>
              <a:rPr lang="pt-BR" i="1" dirty="0" smtClean="0"/>
              <a:t>Ordenar </a:t>
            </a:r>
            <a:r>
              <a:rPr lang="pt-BR" i="1" dirty="0"/>
              <a:t>que o computador </a:t>
            </a:r>
            <a:r>
              <a:rPr lang="pt-BR" i="1" dirty="0" smtClean="0"/>
              <a:t>desligue;</a:t>
            </a:r>
          </a:p>
          <a:p>
            <a:pPr lvl="1"/>
            <a:r>
              <a:rPr lang="pt-BR" i="1" dirty="0" smtClean="0"/>
              <a:t>Imprimir um conteúdo no console.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5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Procedimentos – Exemplo 01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pt-BR" sz="17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7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Teste {</a:t>
            </a:r>
          </a:p>
          <a:p>
            <a:r>
              <a:rPr lang="en-US" sz="17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sz="17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7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pt-BR" sz="17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7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imprimeUNICID</a:t>
            </a:r>
            <a:r>
              <a:rPr lang="pt-BR" sz="17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pt-BR" sz="1700" dirty="0">
              <a:latin typeface="Courier New" panose="02070309020205020404" pitchFamily="49" charset="0"/>
            </a:endParaRPr>
          </a:p>
          <a:p>
            <a:r>
              <a:rPr lang="pt-B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endParaRPr lang="pt-BR" sz="1700" dirty="0">
              <a:latin typeface="Courier New" panose="02070309020205020404" pitchFamily="49" charset="0"/>
            </a:endParaRPr>
          </a:p>
          <a:p>
            <a:r>
              <a:rPr lang="pt-BR" sz="17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BR" sz="17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7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7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7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imprimeUNICID</a:t>
            </a:r>
            <a:r>
              <a:rPr lang="pt-BR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pt-B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7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7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7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"#     #  ##    #  #   ######  #  ######"</a:t>
            </a:r>
            <a:r>
              <a:rPr lang="pt-BR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7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7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7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"#     #  # #   #  #  #        #  #     #"</a:t>
            </a:r>
            <a:r>
              <a:rPr lang="pt-BR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7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7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7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"#     #  #  #  #  #  #        #  #     #"</a:t>
            </a:r>
            <a:r>
              <a:rPr lang="pt-BR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7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7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7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"#     #  #   # #  #  #        #  #     #"</a:t>
            </a:r>
            <a:r>
              <a:rPr lang="pt-BR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7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7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7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"#######  #    ##  #   ######  #  ######"</a:t>
            </a:r>
            <a:r>
              <a:rPr lang="pt-BR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pt-BR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5714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Procedimentos – Exemplo 02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java.util.Scanner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Teste {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Scanner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</a:rPr>
              <a:t>leitor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pt-BR" sz="20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20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20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0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"VALOR A: "</a:t>
            </a:r>
            <a:r>
              <a:rPr 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valorA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leitor</a:t>
            </a:r>
            <a:r>
              <a:rPr lang="pt-B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.nextInt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20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20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0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"VALOR A: "</a:t>
            </a:r>
            <a:r>
              <a:rPr 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valorB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leitor</a:t>
            </a:r>
            <a:r>
              <a:rPr lang="pt-B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.nextInt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imprimeSoma</a:t>
            </a:r>
            <a:r>
              <a:rPr lang="pt-BR" sz="2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000" i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valorA</a:t>
            </a:r>
            <a:r>
              <a:rPr lang="pt-BR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2000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valorB</a:t>
            </a:r>
            <a:r>
              <a:rPr lang="pt-BR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pt-B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imprimeSoma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soma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pt-B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pt-BR" sz="200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20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20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0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"SOMA: "</a:t>
            </a:r>
            <a:r>
              <a:rPr 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sz="20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soma</a:t>
            </a:r>
            <a:r>
              <a:rPr 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pt-B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879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pt-BR" sz="5700" dirty="0" smtClean="0"/>
              <a:t>O que é uma Função</a:t>
            </a:r>
            <a:endParaRPr lang="pt-BR" sz="5700" dirty="0"/>
          </a:p>
        </p:txBody>
      </p:sp>
    </p:spTree>
    <p:extLst>
      <p:ext uri="{BB962C8B-B14F-4D97-AF65-F5344CB8AC3E}">
        <p14:creationId xmlns:p14="http://schemas.microsoft.com/office/powerpoint/2010/main" val="83497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smtClean="0"/>
              <a:t>Algo </a:t>
            </a:r>
            <a:r>
              <a:rPr lang="pt-BR" sz="3000" dirty="0"/>
              <a:t>que deve ser feito uma ou várias vezes, sempre que for necessário para se </a:t>
            </a:r>
            <a:r>
              <a:rPr lang="pt-BR" sz="3000" dirty="0" smtClean="0"/>
              <a:t>obter um </a:t>
            </a:r>
            <a:r>
              <a:rPr lang="pt-BR" sz="3000" dirty="0"/>
              <a:t>resultado</a:t>
            </a:r>
            <a:r>
              <a:rPr lang="pt-BR" sz="3000" dirty="0" smtClean="0"/>
              <a:t>.</a:t>
            </a:r>
          </a:p>
          <a:p>
            <a:r>
              <a:rPr lang="pt-BR" dirty="0" smtClean="0"/>
              <a:t>Pode, ou não, receber parâmetros;</a:t>
            </a:r>
          </a:p>
          <a:p>
            <a:r>
              <a:rPr lang="pt-B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SEMPRE</a:t>
            </a:r>
            <a:r>
              <a:rPr lang="pt-BR" dirty="0" smtClean="0"/>
              <a:t> retorna um resultado.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i="1" dirty="0" smtClean="0"/>
              <a:t>Mostrar </a:t>
            </a:r>
            <a:r>
              <a:rPr lang="pt-BR" i="1" dirty="0"/>
              <a:t>um menu e retornar a opção;</a:t>
            </a:r>
          </a:p>
          <a:p>
            <a:pPr lvl="1"/>
            <a:r>
              <a:rPr lang="pt-BR" i="1" dirty="0" smtClean="0"/>
              <a:t>Solicitar </a:t>
            </a:r>
            <a:r>
              <a:rPr lang="pt-BR" i="1" dirty="0"/>
              <a:t>uma entrada ao usuário;</a:t>
            </a:r>
          </a:p>
          <a:p>
            <a:pPr lvl="1"/>
            <a:r>
              <a:rPr lang="pt-BR" i="1" dirty="0" smtClean="0"/>
              <a:t>Efetuar </a:t>
            </a:r>
            <a:r>
              <a:rPr lang="pt-BR" i="1" dirty="0"/>
              <a:t>uma operação matemática;</a:t>
            </a:r>
          </a:p>
          <a:p>
            <a:pPr lvl="1"/>
            <a:r>
              <a:rPr lang="pt-BR" i="1" dirty="0" smtClean="0"/>
              <a:t>Ler </a:t>
            </a:r>
            <a:r>
              <a:rPr lang="pt-BR" i="1" dirty="0"/>
              <a:t>dados de um arquivo;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51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– Exemplo 01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java.util.Scanner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Teste {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Scanner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</a:rPr>
              <a:t>leitor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pt-BR" sz="20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20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20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0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"VALOR A: "</a:t>
            </a:r>
            <a:r>
              <a:rPr 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valorA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leitor</a:t>
            </a:r>
            <a:r>
              <a:rPr lang="pt-B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.nextInt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20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20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0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"VALOR A: "</a:t>
            </a:r>
            <a:r>
              <a:rPr 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valorB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leitor</a:t>
            </a:r>
            <a:r>
              <a:rPr lang="pt-B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.nextInt</a:t>
            </a:r>
            <a:r>
              <a:rPr lang="pt-B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pt-BR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</a:t>
            </a:r>
            <a:r>
              <a:rPr lang="pt-BR" sz="2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res</a:t>
            </a:r>
            <a:r>
              <a:rPr lang="pt-B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2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soma(</a:t>
            </a:r>
            <a:r>
              <a:rPr lang="pt-BR" sz="2000" i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valorA</a:t>
            </a:r>
            <a:r>
              <a:rPr lang="pt-BR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2000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valorB</a:t>
            </a:r>
            <a:r>
              <a:rPr lang="pt-BR" sz="2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20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20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pt-BR" sz="20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0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"RESULTADO: "</a:t>
            </a:r>
            <a:r>
              <a:rPr lang="pt-BR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+ </a:t>
            </a:r>
            <a:r>
              <a:rPr lang="pt-BR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res</a:t>
            </a:r>
            <a:r>
              <a:rPr lang="pt-BR" sz="20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pt-BR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pt-B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soma(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soma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pt-B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pt-BR" sz="200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soma</a:t>
            </a:r>
            <a:r>
              <a:rPr lang="pt-BR" sz="20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pt-BR" sz="20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pt-B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517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las 2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ulas 2" id="{64A2BD90-801C-4F06-8A07-B88D2E148091}" vid="{7763D183-EAC9-4899-BB9C-F813877789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Aulas 2</Template>
  <TotalTime>139</TotalTime>
  <Words>877</Words>
  <Application>Microsoft Office PowerPoint</Application>
  <PresentationFormat>Apresentação na tela (4:3)</PresentationFormat>
  <Paragraphs>198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Comic Sans MS</vt:lpstr>
      <vt:lpstr>Consolas</vt:lpstr>
      <vt:lpstr>Courier New</vt:lpstr>
      <vt:lpstr>Segoe UI</vt:lpstr>
      <vt:lpstr>Segoe UI Semibold</vt:lpstr>
      <vt:lpstr>Wingdings</vt:lpstr>
      <vt:lpstr>Wingdings 2</vt:lpstr>
      <vt:lpstr>Aulas 2</vt:lpstr>
      <vt:lpstr>Estrutura de dados</vt:lpstr>
      <vt:lpstr>Sumário</vt:lpstr>
      <vt:lpstr>Procedimentos</vt:lpstr>
      <vt:lpstr>Procedimento</vt:lpstr>
      <vt:lpstr>Procedimentos – Exemplo 01</vt:lpstr>
      <vt:lpstr>Procedimentos – Exemplo 02</vt:lpstr>
      <vt:lpstr>Funções</vt:lpstr>
      <vt:lpstr>Funções</vt:lpstr>
      <vt:lpstr>Funções – Exemplo 01</vt:lpstr>
      <vt:lpstr>Funções – Exemplo 02</vt:lpstr>
      <vt:lpstr>Métodos</vt:lpstr>
      <vt:lpstr>Métodos</vt:lpstr>
      <vt:lpstr>Métodos – Exemplo de uma classe Aluno</vt:lpstr>
      <vt:lpstr>Métodos – Usando a classe Aluno</vt:lpstr>
      <vt:lpstr>Parâmetros</vt:lpstr>
      <vt:lpstr>Parâmetros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Almir Oliveira</dc:creator>
  <cp:lastModifiedBy>Almir Oliveira</cp:lastModifiedBy>
  <cp:revision>18</cp:revision>
  <dcterms:created xsi:type="dcterms:W3CDTF">2016-03-15T13:29:57Z</dcterms:created>
  <dcterms:modified xsi:type="dcterms:W3CDTF">2016-03-15T16:30:01Z</dcterms:modified>
</cp:coreProperties>
</file>