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831" r:id="rId2"/>
    <p:sldId id="837" r:id="rId3"/>
    <p:sldId id="839" r:id="rId4"/>
    <p:sldId id="842" r:id="rId5"/>
    <p:sldId id="843" r:id="rId6"/>
    <p:sldId id="845" r:id="rId7"/>
    <p:sldId id="846" r:id="rId8"/>
    <p:sldId id="860" r:id="rId9"/>
    <p:sldId id="861" r:id="rId10"/>
    <p:sldId id="964" r:id="rId11"/>
    <p:sldId id="978" r:id="rId12"/>
    <p:sldId id="966" r:id="rId13"/>
    <p:sldId id="969" r:id="rId14"/>
    <p:sldId id="977" r:id="rId15"/>
    <p:sldId id="980" r:id="rId16"/>
    <p:sldId id="981" r:id="rId17"/>
    <p:sldId id="996" r:id="rId18"/>
    <p:sldId id="983" r:id="rId19"/>
    <p:sldId id="984" r:id="rId20"/>
    <p:sldId id="985" r:id="rId21"/>
    <p:sldId id="988" r:id="rId22"/>
    <p:sldId id="990" r:id="rId23"/>
    <p:sldId id="997" r:id="rId24"/>
    <p:sldId id="993" r:id="rId25"/>
    <p:sldId id="998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>
      <p:cViewPr varScale="1">
        <p:scale>
          <a:sx n="74" d="100"/>
          <a:sy n="74" d="100"/>
        </p:scale>
        <p:origin x="120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>
        <p:scale>
          <a:sx n="60" d="100"/>
          <a:sy n="60" d="100"/>
        </p:scale>
        <p:origin x="4428" y="91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26" y="123270"/>
            <a:ext cx="1818514" cy="468000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6215082" y="8699695"/>
            <a:ext cx="571504" cy="2841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7B946-5544-4FC5-92D9-8813A4685A6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1426" y="8610929"/>
            <a:ext cx="4941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200" b="1" dirty="0" smtClean="0">
                <a:solidFill>
                  <a:prstClr val="black"/>
                </a:solidFill>
              </a:rPr>
              <a:t>Prof. Herleson Pontes</a:t>
            </a:r>
          </a:p>
          <a:p>
            <a:pPr lvl="0"/>
            <a:r>
              <a:rPr lang="pt-BR" sz="1200" i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http://www.herlesonpontes.com.br  - herleson@unifor.br</a:t>
            </a:r>
            <a:endParaRPr lang="pt-BR" sz="1200" i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110956" y="136339"/>
            <a:ext cx="4646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 smtClean="0"/>
              <a:t>Estruturas </a:t>
            </a:r>
            <a:r>
              <a:rPr lang="pt-BR" sz="1200" dirty="0"/>
              <a:t>de Dados</a:t>
            </a:r>
            <a:endParaRPr lang="pt-BR" sz="1200" b="1" dirty="0"/>
          </a:p>
          <a:p>
            <a:pPr algn="r"/>
            <a:r>
              <a:rPr lang="pt-B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Módulo </a:t>
            </a:r>
            <a:r>
              <a:rPr lang="pt-BR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 </a:t>
            </a:r>
            <a:r>
              <a:rPr lang="pt-B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Listas, Filas e Pilhas</a:t>
            </a:r>
          </a:p>
        </p:txBody>
      </p:sp>
    </p:spTree>
    <p:extLst>
      <p:ext uri="{BB962C8B-B14F-4D97-AF65-F5344CB8AC3E}">
        <p14:creationId xmlns:p14="http://schemas.microsoft.com/office/powerpoint/2010/main" val="2443723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14554" y="892942"/>
            <a:ext cx="2428892" cy="182167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214290" y="2928926"/>
            <a:ext cx="6429420" cy="552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0" name="Espaço Reservado para Número de Slide 4"/>
          <p:cNvSpPr>
            <a:spLocks noGrp="1"/>
          </p:cNvSpPr>
          <p:nvPr>
            <p:ph type="sldNum" sz="quarter" idx="5"/>
          </p:nvPr>
        </p:nvSpPr>
        <p:spPr>
          <a:xfrm>
            <a:off x="6215082" y="8699695"/>
            <a:ext cx="571504" cy="2841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7B946-5544-4FC5-92D9-8813A4685A6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110956" y="136339"/>
            <a:ext cx="4646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 smtClean="0"/>
              <a:t>Estruturas de Dados</a:t>
            </a:r>
            <a:endParaRPr lang="pt-BR" sz="1200" b="1" baseline="0" dirty="0" smtClean="0"/>
          </a:p>
          <a:p>
            <a:pPr algn="r"/>
            <a:r>
              <a:rPr lang="pt-BR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Módulo 02 - Listas, Filas e Pilhas</a:t>
            </a:r>
            <a:endParaRPr lang="pt-BR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26" y="123270"/>
            <a:ext cx="1818514" cy="468000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71426" y="8610929"/>
            <a:ext cx="4941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 smtClean="0">
                <a:solidFill>
                  <a:prstClr val="black"/>
                </a:solidFill>
              </a:rPr>
              <a:t>Prof. Herleson Pontes</a:t>
            </a:r>
          </a:p>
          <a:p>
            <a:pPr lvl="0"/>
            <a:r>
              <a:rPr lang="pt-BR" sz="1200" i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http://www.herlesonpontes.com.br  - herleson@unifor.br</a:t>
            </a:r>
            <a:endParaRPr lang="pt-BR" sz="1200" i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251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2429857"/>
            <a:ext cx="864096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1387" y="4014184"/>
            <a:ext cx="6561226" cy="1143008"/>
          </a:xfrm>
        </p:spPr>
        <p:txBody>
          <a:bodyPr/>
          <a:lstStyle>
            <a:lvl1pPr marL="0" indent="0" algn="ctr">
              <a:buNone/>
              <a:defRPr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33" name="Retângulo 32"/>
          <p:cNvSpPr/>
          <p:nvPr userDrawn="1"/>
        </p:nvSpPr>
        <p:spPr>
          <a:xfrm>
            <a:off x="1938331" y="6057352"/>
            <a:ext cx="5267338" cy="75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8" name="Grupo 47"/>
          <p:cNvGrpSpPr/>
          <p:nvPr userDrawn="1"/>
        </p:nvGrpSpPr>
        <p:grpSpPr>
          <a:xfrm>
            <a:off x="1481805" y="6071848"/>
            <a:ext cx="1700596" cy="288000"/>
            <a:chOff x="6264766" y="1517883"/>
            <a:chExt cx="1700596" cy="288000"/>
          </a:xfrm>
        </p:grpSpPr>
        <p:pic>
          <p:nvPicPr>
            <p:cNvPr id="49" name="Imagem 4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4766" y="1517883"/>
              <a:ext cx="288000" cy="288000"/>
            </a:xfrm>
            <a:prstGeom prst="rect">
              <a:avLst/>
            </a:prstGeom>
          </p:spPr>
        </p:pic>
        <p:sp>
          <p:nvSpPr>
            <p:cNvPr id="55" name="CaixaDeTexto 54"/>
            <p:cNvSpPr txBox="1"/>
            <p:nvPr userDrawn="1"/>
          </p:nvSpPr>
          <p:spPr>
            <a:xfrm>
              <a:off x="6504193" y="1523383"/>
              <a:ext cx="14611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0" i="1" dirty="0" smtClean="0"/>
                <a:t>almir.so@gmail.com</a:t>
              </a:r>
              <a:endParaRPr lang="pt-BR" sz="1200" b="0" i="1" dirty="0"/>
            </a:p>
          </p:txBody>
        </p:sp>
      </p:grpSp>
      <p:sp>
        <p:nvSpPr>
          <p:cNvPr id="59" name="Retângulo 58"/>
          <p:cNvSpPr/>
          <p:nvPr userDrawn="1"/>
        </p:nvSpPr>
        <p:spPr>
          <a:xfrm rot="5400000">
            <a:off x="8169241" y="6093256"/>
            <a:ext cx="360000" cy="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/>
          <p:cNvSpPr/>
          <p:nvPr userDrawn="1"/>
        </p:nvSpPr>
        <p:spPr>
          <a:xfrm rot="5400000">
            <a:off x="838328" y="5985569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/>
          <p:cNvSpPr/>
          <p:nvPr userDrawn="1"/>
        </p:nvSpPr>
        <p:spPr>
          <a:xfrm rot="5400000">
            <a:off x="387860" y="6147352"/>
            <a:ext cx="36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/>
          <p:cNvSpPr/>
          <p:nvPr userDrawn="1"/>
        </p:nvSpPr>
        <p:spPr>
          <a:xfrm rot="5400000">
            <a:off x="607675" y="6565677"/>
            <a:ext cx="224649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/>
          <p:cNvSpPr/>
          <p:nvPr userDrawn="1"/>
        </p:nvSpPr>
        <p:spPr>
          <a:xfrm rot="5400000">
            <a:off x="1505886" y="6465632"/>
            <a:ext cx="244738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 userDrawn="1"/>
        </p:nvSpPr>
        <p:spPr>
          <a:xfrm rot="5400000">
            <a:off x="8565537" y="6633376"/>
            <a:ext cx="1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/>
          <p:cNvSpPr/>
          <p:nvPr userDrawn="1"/>
        </p:nvSpPr>
        <p:spPr>
          <a:xfrm rot="5400000">
            <a:off x="1077298" y="6599179"/>
            <a:ext cx="180000" cy="18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/>
          <p:cNvSpPr/>
          <p:nvPr userDrawn="1"/>
        </p:nvSpPr>
        <p:spPr>
          <a:xfrm rot="5400000">
            <a:off x="7262567" y="6593590"/>
            <a:ext cx="168822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/>
          <p:cNvSpPr/>
          <p:nvPr userDrawn="1"/>
        </p:nvSpPr>
        <p:spPr>
          <a:xfrm rot="5400000">
            <a:off x="8038202" y="6503590"/>
            <a:ext cx="168821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/>
          <p:cNvSpPr/>
          <p:nvPr userDrawn="1"/>
        </p:nvSpPr>
        <p:spPr>
          <a:xfrm rot="5400000">
            <a:off x="7604132" y="6253263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/>
          <p:cNvSpPr/>
          <p:nvPr userDrawn="1"/>
        </p:nvSpPr>
        <p:spPr>
          <a:xfrm rot="5400000">
            <a:off x="7286234" y="6427374"/>
            <a:ext cx="180000" cy="18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6"/>
          <a:stretch/>
        </p:blipFill>
        <p:spPr>
          <a:xfrm>
            <a:off x="7089204" y="44624"/>
            <a:ext cx="1947292" cy="876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4515197"/>
            <a:ext cx="80433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99592" y="4108801"/>
            <a:ext cx="8043380" cy="4063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grpSp>
        <p:nvGrpSpPr>
          <p:cNvPr id="42" name="Grupo 41"/>
          <p:cNvGrpSpPr/>
          <p:nvPr userDrawn="1"/>
        </p:nvGrpSpPr>
        <p:grpSpPr>
          <a:xfrm>
            <a:off x="-3" y="1719969"/>
            <a:ext cx="1151603" cy="5138032"/>
            <a:chOff x="-3" y="1719969"/>
            <a:chExt cx="1151603" cy="5138032"/>
          </a:xfrm>
        </p:grpSpPr>
        <p:sp>
          <p:nvSpPr>
            <p:cNvPr id="43" name="Retângulo 42"/>
            <p:cNvSpPr/>
            <p:nvPr userDrawn="1"/>
          </p:nvSpPr>
          <p:spPr>
            <a:xfrm rot="10800000">
              <a:off x="159135" y="3003692"/>
              <a:ext cx="540000" cy="54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 userDrawn="1"/>
          </p:nvSpPr>
          <p:spPr>
            <a:xfrm rot="10800000">
              <a:off x="177352" y="2553224"/>
              <a:ext cx="360000" cy="36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/>
            <p:cNvSpPr/>
            <p:nvPr userDrawn="1"/>
          </p:nvSpPr>
          <p:spPr>
            <a:xfrm rot="10800000">
              <a:off x="-1" y="2705364"/>
              <a:ext cx="51351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/>
            <p:cNvSpPr/>
            <p:nvPr userDrawn="1"/>
          </p:nvSpPr>
          <p:spPr>
            <a:xfrm rot="10800000">
              <a:off x="0" y="3523619"/>
              <a:ext cx="71440" cy="540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 userDrawn="1"/>
          </p:nvSpPr>
          <p:spPr>
            <a:xfrm rot="10800000">
              <a:off x="430962" y="3605076"/>
              <a:ext cx="36000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 userDrawn="1"/>
          </p:nvSpPr>
          <p:spPr>
            <a:xfrm rot="10800000">
              <a:off x="142474" y="3928801"/>
              <a:ext cx="180000" cy="18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/>
            <p:cNvSpPr/>
            <p:nvPr userDrawn="1"/>
          </p:nvSpPr>
          <p:spPr>
            <a:xfrm rot="10800000">
              <a:off x="-1" y="1719969"/>
              <a:ext cx="231327" cy="54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/>
            <p:cNvSpPr/>
            <p:nvPr userDrawn="1"/>
          </p:nvSpPr>
          <p:spPr>
            <a:xfrm rot="10800000">
              <a:off x="287048" y="2064407"/>
              <a:ext cx="360000" cy="360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/>
            <p:cNvSpPr/>
            <p:nvPr userDrawn="1"/>
          </p:nvSpPr>
          <p:spPr>
            <a:xfrm rot="10800000">
              <a:off x="-1" y="2379540"/>
              <a:ext cx="141327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 userDrawn="1"/>
          </p:nvSpPr>
          <p:spPr>
            <a:xfrm rot="10800000">
              <a:off x="0" y="3242662"/>
              <a:ext cx="85524" cy="18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/>
            <p:cNvSpPr/>
            <p:nvPr userDrawn="1"/>
          </p:nvSpPr>
          <p:spPr>
            <a:xfrm>
              <a:off x="0" y="4759599"/>
              <a:ext cx="469112" cy="54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53"/>
            <p:cNvSpPr/>
            <p:nvPr userDrawn="1"/>
          </p:nvSpPr>
          <p:spPr>
            <a:xfrm>
              <a:off x="90896" y="5390067"/>
              <a:ext cx="360000" cy="36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 userDrawn="1"/>
          </p:nvSpPr>
          <p:spPr>
            <a:xfrm>
              <a:off x="-3" y="4338215"/>
              <a:ext cx="197287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 userDrawn="1"/>
          </p:nvSpPr>
          <p:spPr>
            <a:xfrm>
              <a:off x="431600" y="6043321"/>
              <a:ext cx="540000" cy="54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 userDrawn="1"/>
          </p:nvSpPr>
          <p:spPr>
            <a:xfrm>
              <a:off x="486920" y="5743751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 userDrawn="1"/>
          </p:nvSpPr>
          <p:spPr>
            <a:xfrm>
              <a:off x="542723" y="4880629"/>
              <a:ext cx="180000" cy="18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/>
            <p:cNvSpPr/>
            <p:nvPr userDrawn="1"/>
          </p:nvSpPr>
          <p:spPr>
            <a:xfrm>
              <a:off x="791600" y="6719339"/>
              <a:ext cx="360000" cy="13866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5" name="Imagem 2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6"/>
          <a:stretch/>
        </p:blipFill>
        <p:spPr>
          <a:xfrm>
            <a:off x="7089204" y="44624"/>
            <a:ext cx="1947292" cy="876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7504" y="1412776"/>
            <a:ext cx="4392488" cy="4968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4008" y="1412776"/>
            <a:ext cx="4392488" cy="4968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7504" y="1412776"/>
            <a:ext cx="4392488" cy="63976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7504" y="2052538"/>
            <a:ext cx="43924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4008" y="1412776"/>
            <a:ext cx="4392488" cy="63976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4008" y="2052538"/>
            <a:ext cx="43924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nst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6872" y="2354957"/>
            <a:ext cx="803582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2219217" y="4244895"/>
            <a:ext cx="68687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7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DEMONSTRAÇÃO</a:t>
            </a:r>
            <a:endParaRPr lang="pt-BR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8" name="Grupo 7"/>
          <p:cNvGrpSpPr/>
          <p:nvPr userDrawn="1"/>
        </p:nvGrpSpPr>
        <p:grpSpPr>
          <a:xfrm>
            <a:off x="-3" y="1719969"/>
            <a:ext cx="1151603" cy="5138032"/>
            <a:chOff x="-3" y="1719969"/>
            <a:chExt cx="1151603" cy="5138032"/>
          </a:xfrm>
        </p:grpSpPr>
        <p:sp>
          <p:nvSpPr>
            <p:cNvPr id="9" name="Retângulo 8"/>
            <p:cNvSpPr/>
            <p:nvPr userDrawn="1"/>
          </p:nvSpPr>
          <p:spPr>
            <a:xfrm rot="10800000">
              <a:off x="159135" y="3003692"/>
              <a:ext cx="540000" cy="54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 userDrawn="1"/>
          </p:nvSpPr>
          <p:spPr>
            <a:xfrm rot="10800000">
              <a:off x="177352" y="2553224"/>
              <a:ext cx="360000" cy="36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 userDrawn="1"/>
          </p:nvSpPr>
          <p:spPr>
            <a:xfrm rot="10800000">
              <a:off x="-1" y="2705364"/>
              <a:ext cx="51351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 userDrawn="1"/>
          </p:nvSpPr>
          <p:spPr>
            <a:xfrm rot="10800000">
              <a:off x="0" y="3523619"/>
              <a:ext cx="71440" cy="540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 userDrawn="1"/>
          </p:nvSpPr>
          <p:spPr>
            <a:xfrm rot="10800000">
              <a:off x="430962" y="3605076"/>
              <a:ext cx="36000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 userDrawn="1"/>
          </p:nvSpPr>
          <p:spPr>
            <a:xfrm rot="10800000">
              <a:off x="142474" y="3928801"/>
              <a:ext cx="180000" cy="18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 userDrawn="1"/>
          </p:nvSpPr>
          <p:spPr>
            <a:xfrm rot="10800000">
              <a:off x="-1" y="1719969"/>
              <a:ext cx="231327" cy="54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 userDrawn="1"/>
          </p:nvSpPr>
          <p:spPr>
            <a:xfrm rot="10800000">
              <a:off x="287048" y="2064407"/>
              <a:ext cx="360000" cy="360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 userDrawn="1"/>
          </p:nvSpPr>
          <p:spPr>
            <a:xfrm rot="10800000">
              <a:off x="-1" y="2379540"/>
              <a:ext cx="141327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 userDrawn="1"/>
          </p:nvSpPr>
          <p:spPr>
            <a:xfrm rot="10800000">
              <a:off x="0" y="3242662"/>
              <a:ext cx="85524" cy="18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 userDrawn="1"/>
          </p:nvSpPr>
          <p:spPr>
            <a:xfrm>
              <a:off x="0" y="4759599"/>
              <a:ext cx="469112" cy="54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 userDrawn="1"/>
          </p:nvSpPr>
          <p:spPr>
            <a:xfrm>
              <a:off x="90896" y="5390067"/>
              <a:ext cx="360000" cy="36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 userDrawn="1"/>
          </p:nvSpPr>
          <p:spPr>
            <a:xfrm>
              <a:off x="-3" y="4338215"/>
              <a:ext cx="197287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 userDrawn="1"/>
          </p:nvSpPr>
          <p:spPr>
            <a:xfrm>
              <a:off x="431600" y="6043321"/>
              <a:ext cx="540000" cy="54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 userDrawn="1"/>
          </p:nvSpPr>
          <p:spPr>
            <a:xfrm>
              <a:off x="486920" y="5743751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 userDrawn="1"/>
          </p:nvSpPr>
          <p:spPr>
            <a:xfrm>
              <a:off x="542723" y="4880629"/>
              <a:ext cx="180000" cy="18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 userDrawn="1"/>
          </p:nvSpPr>
          <p:spPr>
            <a:xfrm>
              <a:off x="791600" y="6719339"/>
              <a:ext cx="360000" cy="13866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6"/>
          <a:stretch/>
        </p:blipFill>
        <p:spPr>
          <a:xfrm>
            <a:off x="7089204" y="44624"/>
            <a:ext cx="1947292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35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í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6872" y="2374532"/>
            <a:ext cx="803085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4448866" y="4244895"/>
            <a:ext cx="46390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7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EXERCÍCIOS</a:t>
            </a:r>
            <a:endParaRPr lang="pt-BR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96872" y="3742684"/>
            <a:ext cx="8030859" cy="4063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grpSp>
        <p:nvGrpSpPr>
          <p:cNvPr id="33" name="Grupo 32"/>
          <p:cNvGrpSpPr/>
          <p:nvPr userDrawn="1"/>
        </p:nvGrpSpPr>
        <p:grpSpPr>
          <a:xfrm>
            <a:off x="-3" y="1719969"/>
            <a:ext cx="1151603" cy="5138031"/>
            <a:chOff x="-3" y="1719969"/>
            <a:chExt cx="1151603" cy="5138031"/>
          </a:xfrm>
        </p:grpSpPr>
        <p:sp>
          <p:nvSpPr>
            <p:cNvPr id="34" name="Retângulo 33"/>
            <p:cNvSpPr/>
            <p:nvPr userDrawn="1"/>
          </p:nvSpPr>
          <p:spPr>
            <a:xfrm rot="10800000">
              <a:off x="159135" y="3003692"/>
              <a:ext cx="540000" cy="54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/>
            <p:cNvSpPr/>
            <p:nvPr userDrawn="1"/>
          </p:nvSpPr>
          <p:spPr>
            <a:xfrm rot="10800000">
              <a:off x="177352" y="2553224"/>
              <a:ext cx="360000" cy="36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/>
            <p:cNvSpPr/>
            <p:nvPr userDrawn="1"/>
          </p:nvSpPr>
          <p:spPr>
            <a:xfrm rot="10800000">
              <a:off x="-1" y="2705364"/>
              <a:ext cx="51351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 userDrawn="1"/>
          </p:nvSpPr>
          <p:spPr>
            <a:xfrm rot="10800000">
              <a:off x="0" y="3523619"/>
              <a:ext cx="71440" cy="540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 userDrawn="1"/>
          </p:nvSpPr>
          <p:spPr>
            <a:xfrm rot="10800000">
              <a:off x="430962" y="3605076"/>
              <a:ext cx="36000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 userDrawn="1"/>
          </p:nvSpPr>
          <p:spPr>
            <a:xfrm rot="10800000">
              <a:off x="142474" y="3928801"/>
              <a:ext cx="180000" cy="18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/>
            <p:cNvSpPr/>
            <p:nvPr userDrawn="1"/>
          </p:nvSpPr>
          <p:spPr>
            <a:xfrm rot="10800000">
              <a:off x="-1" y="1719969"/>
              <a:ext cx="231327" cy="54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/>
            <p:cNvSpPr/>
            <p:nvPr userDrawn="1"/>
          </p:nvSpPr>
          <p:spPr>
            <a:xfrm rot="10800000">
              <a:off x="287048" y="2064407"/>
              <a:ext cx="360000" cy="360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/>
            <p:cNvSpPr/>
            <p:nvPr userDrawn="1"/>
          </p:nvSpPr>
          <p:spPr>
            <a:xfrm rot="10800000">
              <a:off x="-1" y="2379540"/>
              <a:ext cx="141327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 userDrawn="1"/>
          </p:nvSpPr>
          <p:spPr>
            <a:xfrm rot="10800000">
              <a:off x="0" y="3242662"/>
              <a:ext cx="85524" cy="18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 userDrawn="1"/>
          </p:nvSpPr>
          <p:spPr>
            <a:xfrm>
              <a:off x="0" y="4759599"/>
              <a:ext cx="469112" cy="54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/>
            <p:cNvSpPr/>
            <p:nvPr userDrawn="1"/>
          </p:nvSpPr>
          <p:spPr>
            <a:xfrm>
              <a:off x="90896" y="5390067"/>
              <a:ext cx="360000" cy="36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/>
            <p:cNvSpPr/>
            <p:nvPr userDrawn="1"/>
          </p:nvSpPr>
          <p:spPr>
            <a:xfrm>
              <a:off x="-3" y="4338215"/>
              <a:ext cx="197287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 userDrawn="1"/>
          </p:nvSpPr>
          <p:spPr>
            <a:xfrm>
              <a:off x="431600" y="6043321"/>
              <a:ext cx="540000" cy="54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 userDrawn="1"/>
          </p:nvSpPr>
          <p:spPr>
            <a:xfrm>
              <a:off x="486920" y="5743751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/>
            <p:cNvSpPr/>
            <p:nvPr userDrawn="1"/>
          </p:nvSpPr>
          <p:spPr>
            <a:xfrm>
              <a:off x="542723" y="4880629"/>
              <a:ext cx="180000" cy="18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/>
            <p:cNvSpPr/>
            <p:nvPr userDrawn="1"/>
          </p:nvSpPr>
          <p:spPr>
            <a:xfrm>
              <a:off x="791600" y="6719338"/>
              <a:ext cx="360000" cy="13866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6"/>
          <a:stretch/>
        </p:blipFill>
        <p:spPr>
          <a:xfrm>
            <a:off x="7089204" y="44624"/>
            <a:ext cx="1947292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09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gi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94176" y="116632"/>
            <a:ext cx="864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605" y="1386778"/>
            <a:ext cx="8941891" cy="5010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 rot="5400000">
            <a:off x="-114649" y="231280"/>
            <a:ext cx="360000" cy="1307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-97561" y="674218"/>
            <a:ext cx="540000" cy="344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 rot="5400000">
            <a:off x="-114649" y="1280738"/>
            <a:ext cx="360000" cy="13070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 userDrawn="1"/>
        </p:nvSpPr>
        <p:spPr>
          <a:xfrm rot="5400000">
            <a:off x="395576" y="980768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 userDrawn="1"/>
        </p:nvSpPr>
        <p:spPr>
          <a:xfrm rot="5400000">
            <a:off x="8802256" y="6381632"/>
            <a:ext cx="360000" cy="323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 userDrawn="1"/>
        </p:nvSpPr>
        <p:spPr>
          <a:xfrm rot="5400000">
            <a:off x="8802276" y="5931532"/>
            <a:ext cx="540000" cy="1434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 userDrawn="1"/>
        </p:nvSpPr>
        <p:spPr>
          <a:xfrm rot="5400000">
            <a:off x="8838240" y="5371776"/>
            <a:ext cx="360000" cy="25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 userDrawn="1"/>
        </p:nvSpPr>
        <p:spPr>
          <a:xfrm rot="5400000">
            <a:off x="8565537" y="6633376"/>
            <a:ext cx="1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 userDrawn="1"/>
        </p:nvSpPr>
        <p:spPr>
          <a:xfrm rot="5400000">
            <a:off x="-155010" y="6608385"/>
            <a:ext cx="404624" cy="9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 userDrawn="1"/>
        </p:nvSpPr>
        <p:spPr>
          <a:xfrm rot="5400000">
            <a:off x="-50479" y="6088134"/>
            <a:ext cx="360000" cy="2590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 userDrawn="1"/>
        </p:nvSpPr>
        <p:spPr>
          <a:xfrm rot="5400000">
            <a:off x="214176" y="6543376"/>
            <a:ext cx="180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6"/>
          <a:stretch/>
        </p:blipFill>
        <p:spPr>
          <a:xfrm>
            <a:off x="4144339" y="6444651"/>
            <a:ext cx="875815" cy="3941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2420888"/>
            <a:ext cx="8640960" cy="1470025"/>
          </a:xfrm>
        </p:spPr>
        <p:txBody>
          <a:bodyPr>
            <a:normAutofit/>
          </a:bodyPr>
          <a:lstStyle/>
          <a:p>
            <a:r>
              <a:rPr lang="pt-BR" dirty="0" smtClean="0"/>
              <a:t>Estruturas de Dados</a:t>
            </a:r>
            <a:br>
              <a:rPr lang="pt-BR" dirty="0" smtClean="0"/>
            </a:br>
            <a:r>
              <a:rPr lang="pt-BR" dirty="0" smtClean="0"/>
              <a:t>Listas</a:t>
            </a:r>
            <a:r>
              <a:rPr lang="pt-BR" dirty="0"/>
              <a:t>, Filas e Pilhas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1387" y="4014184"/>
            <a:ext cx="6561226" cy="1647064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Entenda os conceitos fundamentais envolvidos na área de Estruturas de Dados e o funcionamento das principais estruturas de dados lineares utilizadas nos sistemas computacionais e as suas aplicações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6608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i="1" dirty="0" smtClean="0"/>
              <a:t>Filas </a:t>
            </a:r>
            <a:r>
              <a:rPr lang="pt-BR" dirty="0" smtClean="0"/>
              <a:t>são estruturas de dados caracterizadas por armazenar seus elementos de forma linear e permitir a manipulação direta apenas dos elementos contidos em suas extremidades.</a:t>
            </a:r>
          </a:p>
          <a:p>
            <a:pPr lvl="1"/>
            <a:r>
              <a:rPr lang="pt-BR" dirty="0" smtClean="0"/>
              <a:t>Trata-se de um caso especial de </a:t>
            </a:r>
            <a:r>
              <a:rPr lang="pt-BR" i="1" dirty="0" smtClean="0"/>
              <a:t>listas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As operações de </a:t>
            </a:r>
            <a:r>
              <a:rPr lang="pt-BR" i="1" dirty="0" smtClean="0"/>
              <a:t>inserção</a:t>
            </a:r>
            <a:r>
              <a:rPr lang="pt-BR" dirty="0" smtClean="0"/>
              <a:t> sempre ocorrem na extremidade </a:t>
            </a:r>
            <a:r>
              <a:rPr lang="pt-BR" i="1" dirty="0" smtClean="0"/>
              <a:t>final</a:t>
            </a:r>
            <a:r>
              <a:rPr lang="pt-BR" dirty="0" smtClean="0"/>
              <a:t> desse tipo de lista;</a:t>
            </a:r>
          </a:p>
          <a:p>
            <a:pPr lvl="1"/>
            <a:r>
              <a:rPr lang="pt-BR" dirty="0"/>
              <a:t>As operações </a:t>
            </a:r>
            <a:r>
              <a:rPr lang="pt-BR" dirty="0" smtClean="0"/>
              <a:t>de </a:t>
            </a:r>
            <a:r>
              <a:rPr lang="pt-BR" i="1" dirty="0" smtClean="0"/>
              <a:t>consulta</a:t>
            </a:r>
            <a:r>
              <a:rPr lang="pt-BR" dirty="0" smtClean="0"/>
              <a:t> e </a:t>
            </a:r>
            <a:r>
              <a:rPr lang="pt-BR" i="1" dirty="0" smtClean="0"/>
              <a:t>remoção </a:t>
            </a:r>
            <a:r>
              <a:rPr lang="pt-BR" dirty="0" smtClean="0"/>
              <a:t>sempre </a:t>
            </a:r>
            <a:r>
              <a:rPr lang="pt-BR" dirty="0"/>
              <a:t>ocorrem na extremidade </a:t>
            </a:r>
            <a:r>
              <a:rPr lang="pt-BR" i="1" dirty="0" smtClean="0"/>
              <a:t>inicial</a:t>
            </a:r>
            <a:r>
              <a:rPr lang="pt-BR" dirty="0" smtClean="0"/>
              <a:t> desse tipo de lista;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199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Filas (cont.)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As restrições na manipulação dos elementos em uma fila resultam em um conceito conhecido como </a:t>
            </a:r>
            <a:r>
              <a:rPr lang="pt-BR" i="1" dirty="0"/>
              <a:t>FIFO (</a:t>
            </a:r>
            <a:r>
              <a:rPr lang="pt-BR" i="1" dirty="0" err="1"/>
              <a:t>First</a:t>
            </a:r>
            <a:r>
              <a:rPr lang="pt-BR" i="1" dirty="0"/>
              <a:t> In, </a:t>
            </a:r>
            <a:r>
              <a:rPr lang="pt-BR" i="1" dirty="0" err="1"/>
              <a:t>First</a:t>
            </a:r>
            <a:r>
              <a:rPr lang="pt-BR" i="1" dirty="0"/>
              <a:t> Out).</a:t>
            </a:r>
          </a:p>
          <a:p>
            <a:pPr lvl="1"/>
            <a:r>
              <a:rPr lang="pt-BR" dirty="0"/>
              <a:t>O primeiro elemento que é inserido na fila é o primeiro a ser removido;</a:t>
            </a:r>
          </a:p>
          <a:p>
            <a:pPr lvl="1"/>
            <a:r>
              <a:rPr lang="pt-BR" dirty="0"/>
              <a:t>Em outras palavras, os elementos mais antigos são os primeiros a serem retirados da estrutura.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438" y="2433680"/>
            <a:ext cx="4392612" cy="2927264"/>
          </a:xfrm>
        </p:spPr>
      </p:pic>
    </p:spTree>
    <p:extLst>
      <p:ext uri="{BB962C8B-B14F-4D97-AF65-F5344CB8AC3E}">
        <p14:creationId xmlns:p14="http://schemas.microsoft.com/office/powerpoint/2010/main" val="40408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Formal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Uma </a:t>
            </a:r>
            <a:r>
              <a:rPr lang="pt-BR" dirty="0" smtClean="0"/>
              <a:t>fila </a:t>
            </a:r>
            <a:r>
              <a:rPr lang="pt-BR" i="1" dirty="0" smtClean="0"/>
              <a:t>F</a:t>
            </a:r>
            <a:r>
              <a:rPr lang="pt-BR" dirty="0" smtClean="0"/>
              <a:t> é um conjunto de </a:t>
            </a:r>
            <a:r>
              <a:rPr lang="pt-BR" dirty="0"/>
              <a:t>zero </a:t>
            </a:r>
            <a:r>
              <a:rPr lang="pt-BR" dirty="0" smtClean="0"/>
              <a:t>ou mais </a:t>
            </a:r>
            <a:r>
              <a:rPr lang="pt-BR" dirty="0"/>
              <a:t>elementos</a:t>
            </a:r>
            <a:r>
              <a:rPr lang="pt-BR" dirty="0" smtClean="0"/>
              <a:t>, onde </a:t>
            </a:r>
            <a:r>
              <a:rPr lang="pt-BR" dirty="0"/>
              <a:t>cada um deles </a:t>
            </a:r>
            <a:r>
              <a:rPr lang="pt-BR" dirty="0" smtClean="0"/>
              <a:t>representa um valor, e que possui as seguintes propriedades:</a:t>
            </a:r>
          </a:p>
          <a:p>
            <a:pPr lvl="1"/>
            <a:r>
              <a:rPr lang="pt-BR" i="1" dirty="0" smtClean="0"/>
              <a:t>x</a:t>
            </a:r>
            <a:r>
              <a:rPr lang="pt-BR" i="1" baseline="-25000" dirty="0" smtClean="0"/>
              <a:t>1</a:t>
            </a:r>
            <a:r>
              <a:rPr lang="pt-BR" i="1" dirty="0" smtClean="0"/>
              <a:t> </a:t>
            </a:r>
            <a:r>
              <a:rPr lang="pt-BR" dirty="0"/>
              <a:t>é o primeiro </a:t>
            </a:r>
            <a:r>
              <a:rPr lang="pt-BR" dirty="0" smtClean="0"/>
              <a:t>e mais antigo elemento (mais à esquerda) da fila, também chamado </a:t>
            </a:r>
            <a:r>
              <a:rPr lang="pt-BR" i="1" dirty="0" smtClean="0"/>
              <a:t>header </a:t>
            </a:r>
            <a:r>
              <a:rPr lang="pt-BR" dirty="0" smtClean="0"/>
              <a:t>da fila;</a:t>
            </a:r>
          </a:p>
          <a:p>
            <a:pPr lvl="1"/>
            <a:r>
              <a:rPr lang="pt-BR" i="1" dirty="0" err="1" smtClean="0"/>
              <a:t>x</a:t>
            </a:r>
            <a:r>
              <a:rPr lang="pt-BR" i="1" baseline="-25000" dirty="0" err="1" smtClean="0"/>
              <a:t>n</a:t>
            </a:r>
            <a:r>
              <a:rPr lang="pt-BR" i="1" dirty="0" smtClean="0"/>
              <a:t> </a:t>
            </a:r>
            <a:r>
              <a:rPr lang="pt-BR" dirty="0"/>
              <a:t>é o </a:t>
            </a:r>
            <a:r>
              <a:rPr lang="pt-BR" dirty="0" smtClean="0"/>
              <a:t>último e mais recente elemento (mais à direita) </a:t>
            </a:r>
            <a:r>
              <a:rPr lang="pt-BR" dirty="0"/>
              <a:t>da </a:t>
            </a:r>
            <a:r>
              <a:rPr lang="pt-BR" dirty="0" smtClean="0"/>
              <a:t>fila, </a:t>
            </a:r>
            <a:r>
              <a:rPr lang="pt-BR" dirty="0"/>
              <a:t>também </a:t>
            </a:r>
            <a:r>
              <a:rPr lang="pt-BR" dirty="0" smtClean="0"/>
              <a:t>chamado de </a:t>
            </a:r>
            <a:r>
              <a:rPr lang="pt-BR" i="1" dirty="0" smtClean="0"/>
              <a:t>trailer </a:t>
            </a:r>
            <a:r>
              <a:rPr lang="pt-BR" dirty="0" smtClean="0"/>
              <a:t>da fila, </a:t>
            </a:r>
            <a:r>
              <a:rPr lang="pt-BR" dirty="0"/>
              <a:t>sendo </a:t>
            </a:r>
            <a:r>
              <a:rPr lang="pt-BR" i="1" dirty="0"/>
              <a:t>n</a:t>
            </a:r>
            <a:r>
              <a:rPr lang="pt-BR" dirty="0"/>
              <a:t> a quantidade de elementos contidos nessa lista</a:t>
            </a:r>
            <a:r>
              <a:rPr lang="pt-BR" dirty="0" smtClean="0"/>
              <a:t>;</a:t>
            </a:r>
            <a:endParaRPr lang="pt-BR" dirty="0"/>
          </a:p>
          <a:p>
            <a:pPr lvl="1"/>
            <a:r>
              <a:rPr lang="pt-BR" i="1" dirty="0" smtClean="0"/>
              <a:t>x</a:t>
            </a:r>
            <a:r>
              <a:rPr lang="pt-BR" i="1" baseline="-25000" dirty="0" smtClean="0"/>
              <a:t>2</a:t>
            </a:r>
            <a:r>
              <a:rPr lang="pt-BR" i="1" dirty="0"/>
              <a:t>, x</a:t>
            </a:r>
            <a:r>
              <a:rPr lang="pt-BR" i="1" baseline="-25000" dirty="0"/>
              <a:t>3</a:t>
            </a:r>
            <a:r>
              <a:rPr lang="pt-BR" i="1" dirty="0"/>
              <a:t>, ..., </a:t>
            </a:r>
            <a:r>
              <a:rPr lang="pt-BR" i="1" dirty="0" smtClean="0"/>
              <a:t>x</a:t>
            </a:r>
            <a:r>
              <a:rPr lang="pt-BR" i="1" baseline="-25000" dirty="0" smtClean="0"/>
              <a:t>n-1</a:t>
            </a:r>
            <a:r>
              <a:rPr lang="pt-BR" i="1" dirty="0" smtClean="0"/>
              <a:t> </a:t>
            </a:r>
            <a:r>
              <a:rPr lang="pt-BR" dirty="0" smtClean="0"/>
              <a:t>são os elementos que compõem </a:t>
            </a:r>
            <a:r>
              <a:rPr lang="pt-BR" dirty="0"/>
              <a:t>o </a:t>
            </a:r>
            <a:r>
              <a:rPr lang="pt-BR" dirty="0" smtClean="0"/>
              <a:t>restante </a:t>
            </a:r>
            <a:r>
              <a:rPr lang="pt-BR" dirty="0"/>
              <a:t>da </a:t>
            </a:r>
            <a:r>
              <a:rPr lang="pt-BR" dirty="0" smtClean="0"/>
              <a:t>fila;</a:t>
            </a:r>
            <a:endParaRPr lang="pt-BR" dirty="0"/>
          </a:p>
          <a:p>
            <a:pPr lvl="1"/>
            <a:r>
              <a:rPr lang="pt-BR" dirty="0" smtClean="0"/>
              <a:t>Sendo </a:t>
            </a:r>
            <a:r>
              <a:rPr lang="pt-BR" i="1" dirty="0" smtClean="0"/>
              <a:t>x</a:t>
            </a:r>
            <a:r>
              <a:rPr lang="pt-BR" i="1" baseline="-25000" dirty="0" smtClean="0"/>
              <a:t>i</a:t>
            </a:r>
            <a:r>
              <a:rPr lang="pt-BR" i="1" dirty="0" smtClean="0"/>
              <a:t> </a:t>
            </a:r>
            <a:r>
              <a:rPr lang="pt-BR" dirty="0" smtClean="0"/>
              <a:t>o elemento da fila localizado na posição </a:t>
            </a:r>
            <a:r>
              <a:rPr lang="pt-BR" i="1" dirty="0" smtClean="0"/>
              <a:t>i</a:t>
            </a:r>
            <a:r>
              <a:rPr lang="pt-BR" dirty="0" smtClean="0"/>
              <a:t>, o seu antecessor é </a:t>
            </a:r>
            <a:r>
              <a:rPr lang="pt-BR" i="1" dirty="0" smtClean="0"/>
              <a:t>x</a:t>
            </a:r>
            <a:r>
              <a:rPr lang="pt-BR" i="1" baseline="-25000" dirty="0" smtClean="0"/>
              <a:t>i-1</a:t>
            </a:r>
            <a:r>
              <a:rPr lang="pt-BR" i="1" dirty="0" smtClean="0"/>
              <a:t> </a:t>
            </a:r>
            <a:r>
              <a:rPr lang="pt-BR" dirty="0" smtClean="0"/>
              <a:t>e seu sucessor é </a:t>
            </a:r>
            <a:r>
              <a:rPr lang="pt-BR" i="1" dirty="0" smtClean="0"/>
              <a:t>x</a:t>
            </a:r>
            <a:r>
              <a:rPr lang="pt-BR" i="1" baseline="-25000" dirty="0" smtClean="0"/>
              <a:t>i+1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530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Operações Básicas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Uma fila básica possuem as seguintes operações:</a:t>
            </a:r>
          </a:p>
          <a:p>
            <a:pPr lvl="1"/>
            <a:r>
              <a:rPr lang="pt-BR" dirty="0" smtClean="0"/>
              <a:t>Criar uma nova fila – </a:t>
            </a:r>
            <a:r>
              <a:rPr lang="pt-BR" i="1" dirty="0" smtClean="0"/>
              <a:t>Fila()</a:t>
            </a:r>
          </a:p>
          <a:p>
            <a:pPr lvl="1"/>
            <a:r>
              <a:rPr lang="pt-BR" dirty="0" smtClean="0"/>
              <a:t>Retornar a quantidade de elementos – </a:t>
            </a:r>
            <a:r>
              <a:rPr lang="pt-BR" i="1" dirty="0" err="1" smtClean="0"/>
              <a:t>getQtde</a:t>
            </a:r>
            <a:r>
              <a:rPr lang="pt-BR" i="1" dirty="0" smtClean="0"/>
              <a:t>()</a:t>
            </a:r>
            <a:endParaRPr lang="pt-BR" i="1" dirty="0" smtClean="0"/>
          </a:p>
          <a:p>
            <a:pPr lvl="1"/>
            <a:r>
              <a:rPr lang="pt-BR" dirty="0" smtClean="0"/>
              <a:t>Verificar se a fila está vazia – </a:t>
            </a:r>
            <a:r>
              <a:rPr lang="pt-BR" i="1" dirty="0" err="1" smtClean="0"/>
              <a:t>estaVazia</a:t>
            </a:r>
            <a:r>
              <a:rPr lang="pt-BR" i="1" dirty="0" smtClean="0"/>
              <a:t>()</a:t>
            </a:r>
          </a:p>
          <a:p>
            <a:pPr lvl="1"/>
            <a:r>
              <a:rPr lang="pt-BR" dirty="0" smtClean="0"/>
              <a:t>Verificar </a:t>
            </a:r>
            <a:r>
              <a:rPr lang="pt-BR" dirty="0"/>
              <a:t>se a </a:t>
            </a:r>
            <a:r>
              <a:rPr lang="pt-BR" dirty="0" smtClean="0"/>
              <a:t>fila está cheia, caso possua um limite </a:t>
            </a:r>
            <a:r>
              <a:rPr lang="pt-BR" dirty="0"/>
              <a:t>– </a:t>
            </a:r>
            <a:r>
              <a:rPr lang="pt-BR" i="1" dirty="0" err="1" smtClean="0"/>
              <a:t>estaCheia</a:t>
            </a:r>
            <a:r>
              <a:rPr lang="pt-BR" i="1" dirty="0" smtClean="0"/>
              <a:t>()</a:t>
            </a:r>
          </a:p>
          <a:p>
            <a:pPr lvl="1"/>
            <a:r>
              <a:rPr lang="pt-BR" dirty="0" smtClean="0"/>
              <a:t>Acessar o elemento no início da fila – </a:t>
            </a:r>
            <a:r>
              <a:rPr lang="pt-BR" i="1" dirty="0" err="1" smtClean="0"/>
              <a:t>getElemento</a:t>
            </a:r>
            <a:r>
              <a:rPr lang="pt-BR" i="1" dirty="0" smtClean="0"/>
              <a:t>()</a:t>
            </a:r>
          </a:p>
          <a:p>
            <a:pPr lvl="1"/>
            <a:r>
              <a:rPr lang="pt-BR" dirty="0" smtClean="0"/>
              <a:t>Inserir um elemento </a:t>
            </a:r>
            <a:r>
              <a:rPr lang="pt-BR" i="1" dirty="0" smtClean="0"/>
              <a:t>e</a:t>
            </a:r>
            <a:r>
              <a:rPr lang="pt-BR" dirty="0" smtClean="0"/>
              <a:t> no final da fila – </a:t>
            </a:r>
            <a:r>
              <a:rPr lang="pt-BR" i="1" dirty="0" smtClean="0"/>
              <a:t>enfileirar(e)</a:t>
            </a:r>
          </a:p>
          <a:p>
            <a:pPr lvl="1"/>
            <a:r>
              <a:rPr lang="pt-BR" dirty="0" smtClean="0"/>
              <a:t>Remover o elemento </a:t>
            </a:r>
            <a:r>
              <a:rPr lang="pt-BR" i="1" dirty="0" smtClean="0"/>
              <a:t>e</a:t>
            </a:r>
            <a:r>
              <a:rPr lang="pt-BR" dirty="0" smtClean="0"/>
              <a:t> no início da fila – </a:t>
            </a:r>
            <a:r>
              <a:rPr lang="pt-BR" i="1" dirty="0" err="1" smtClean="0"/>
              <a:t>desenfileirar</a:t>
            </a:r>
            <a:r>
              <a:rPr lang="pt-BR" i="1" dirty="0" smtClean="0"/>
              <a:t>()</a:t>
            </a:r>
          </a:p>
          <a:p>
            <a:r>
              <a:rPr lang="pt-BR" dirty="0" smtClean="0"/>
              <a:t>Por ser um caso especial de listas, os métodos </a:t>
            </a:r>
            <a:r>
              <a:rPr lang="pt-BR" i="1" dirty="0" smtClean="0"/>
              <a:t>enfileirar</a:t>
            </a:r>
            <a:r>
              <a:rPr lang="pt-BR" dirty="0" smtClean="0"/>
              <a:t> e </a:t>
            </a:r>
            <a:r>
              <a:rPr lang="pt-BR" i="1" dirty="0" err="1" smtClean="0"/>
              <a:t>desenfileirar</a:t>
            </a:r>
            <a:r>
              <a:rPr lang="pt-BR" dirty="0" smtClean="0"/>
              <a:t> possuem as mesmas implementações das operações de </a:t>
            </a:r>
            <a:r>
              <a:rPr lang="pt-BR" i="1" dirty="0" smtClean="0"/>
              <a:t>adicionar ao final</a:t>
            </a:r>
            <a:r>
              <a:rPr lang="pt-BR" dirty="0" smtClean="0"/>
              <a:t> e </a:t>
            </a:r>
            <a:r>
              <a:rPr lang="pt-BR" i="1" dirty="0" smtClean="0"/>
              <a:t>remover no início</a:t>
            </a:r>
            <a:r>
              <a:rPr lang="pt-BR" dirty="0" smtClean="0"/>
              <a:t> das listas.</a:t>
            </a:r>
          </a:p>
          <a:p>
            <a:pPr lvl="1"/>
            <a:r>
              <a:rPr lang="pt-BR" dirty="0" smtClean="0"/>
              <a:t>Em inglês, são chamadas de </a:t>
            </a:r>
            <a:r>
              <a:rPr lang="pt-BR" i="1" dirty="0" err="1" smtClean="0"/>
              <a:t>enqueue</a:t>
            </a:r>
            <a:r>
              <a:rPr lang="pt-BR" dirty="0" smtClean="0"/>
              <a:t> e </a:t>
            </a:r>
            <a:r>
              <a:rPr lang="pt-BR" i="1" dirty="0" err="1" smtClean="0"/>
              <a:t>dequeue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943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e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120900"/>
              </p:ext>
            </p:extLst>
          </p:nvPr>
        </p:nvGraphicFramePr>
        <p:xfrm>
          <a:off x="2699792" y="3645024"/>
          <a:ext cx="2948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800"/>
                <a:gridCol w="982800"/>
                <a:gridCol w="98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990630"/>
              </p:ext>
            </p:extLst>
          </p:nvPr>
        </p:nvGraphicFramePr>
        <p:xfrm>
          <a:off x="2699792" y="3641775"/>
          <a:ext cx="98419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8419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gradFill>
                      <a:gsLst>
                        <a:gs pos="50000">
                          <a:srgbClr val="92D050"/>
                        </a:gs>
                        <a:gs pos="50000">
                          <a:srgbClr val="FF0000"/>
                        </a:gs>
                      </a:gsLst>
                      <a:lin ang="27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381456"/>
              </p:ext>
            </p:extLst>
          </p:nvPr>
        </p:nvGraphicFramePr>
        <p:xfrm>
          <a:off x="2699792" y="3641775"/>
          <a:ext cx="9841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1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 anchor="ctr">
                    <a:gradFill>
                      <a:gsLst>
                        <a:gs pos="50000">
                          <a:srgbClr val="92D050"/>
                        </a:gs>
                        <a:gs pos="50000">
                          <a:srgbClr val="FF0000"/>
                        </a:gs>
                      </a:gsLst>
                      <a:lin ang="27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434732"/>
              </p:ext>
            </p:extLst>
          </p:nvPr>
        </p:nvGraphicFramePr>
        <p:xfrm>
          <a:off x="2699792" y="3641775"/>
          <a:ext cx="196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800"/>
                <a:gridCol w="98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127630"/>
              </p:ext>
            </p:extLst>
          </p:nvPr>
        </p:nvGraphicFramePr>
        <p:xfrm>
          <a:off x="2699792" y="3641775"/>
          <a:ext cx="2948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800"/>
                <a:gridCol w="982800"/>
                <a:gridCol w="98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e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586826"/>
              </p:ext>
            </p:extLst>
          </p:nvPr>
        </p:nvGraphicFramePr>
        <p:xfrm>
          <a:off x="2699792" y="3641775"/>
          <a:ext cx="3931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800"/>
                <a:gridCol w="982800"/>
                <a:gridCol w="982800"/>
                <a:gridCol w="98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3" name="CaixaDeTexto 22"/>
          <p:cNvSpPr txBox="1"/>
          <p:nvPr/>
        </p:nvSpPr>
        <p:spPr>
          <a:xfrm>
            <a:off x="2951493" y="4588679"/>
            <a:ext cx="324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OPERAÇÃO: Inserir o elemento 7</a:t>
            </a:r>
            <a:endParaRPr lang="pt-BR" i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610757" y="2132856"/>
            <a:ext cx="20170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Dados da Fila: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400" dirty="0" smtClean="0"/>
              <a:t>Quantidade: 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400" dirty="0" smtClean="0"/>
              <a:t>Primeiro Elemento: 5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400" dirty="0" smtClean="0"/>
              <a:t>Último Elemento: 8</a:t>
            </a:r>
            <a:endParaRPr lang="pt-BR" sz="1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10757" y="2132856"/>
            <a:ext cx="18884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Dados da Fila: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400" dirty="0" smtClean="0"/>
              <a:t>Quantidade: 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400" dirty="0" smtClean="0"/>
              <a:t>Primeiro Elemento: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400" dirty="0" smtClean="0"/>
              <a:t>Último Elemento: </a:t>
            </a:r>
            <a:endParaRPr lang="pt-BR" sz="14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10757" y="2132856"/>
            <a:ext cx="20170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Dados da Fila: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400" dirty="0" smtClean="0"/>
              <a:t>Quantidade: 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400" dirty="0" smtClean="0"/>
              <a:t>Primeiro Elemento: 5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400" dirty="0" smtClean="0"/>
              <a:t>Último Elemento: 5</a:t>
            </a:r>
            <a:endParaRPr lang="pt-BR" sz="1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Filas (cont.)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951493" y="4588679"/>
            <a:ext cx="324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OPERAÇÃO: Inserir o elemento 5</a:t>
            </a:r>
            <a:endParaRPr lang="pt-BR" i="1" dirty="0"/>
          </a:p>
        </p:txBody>
      </p:sp>
      <p:sp>
        <p:nvSpPr>
          <p:cNvPr id="14" name="Seta em curva para baixo 13"/>
          <p:cNvSpPr/>
          <p:nvPr/>
        </p:nvSpPr>
        <p:spPr>
          <a:xfrm flipH="1">
            <a:off x="3338115" y="3290119"/>
            <a:ext cx="720080" cy="288032"/>
          </a:xfrm>
          <a:prstGeom prst="curved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951493" y="4588679"/>
            <a:ext cx="324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OPERAÇÃO: Inserir o elemento 8</a:t>
            </a:r>
            <a:endParaRPr lang="pt-BR" i="1" dirty="0"/>
          </a:p>
        </p:txBody>
      </p:sp>
      <p:sp>
        <p:nvSpPr>
          <p:cNvPr id="24" name="Seta em curva para baixo 23"/>
          <p:cNvSpPr/>
          <p:nvPr/>
        </p:nvSpPr>
        <p:spPr>
          <a:xfrm flipH="1">
            <a:off x="4345826" y="3292535"/>
            <a:ext cx="720080" cy="288032"/>
          </a:xfrm>
          <a:prstGeom prst="curved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10757" y="2132856"/>
            <a:ext cx="20170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Dados da Fila: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400" dirty="0" smtClean="0"/>
              <a:t>Quantidade: 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400" dirty="0" smtClean="0"/>
              <a:t>Primeiro Elemento: 5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400" dirty="0" smtClean="0"/>
              <a:t>Último Elemento: 7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2951493" y="4588679"/>
            <a:ext cx="324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OPERAÇÃO: Inserir o elemento 3</a:t>
            </a:r>
            <a:endParaRPr lang="pt-BR" i="1" dirty="0"/>
          </a:p>
        </p:txBody>
      </p:sp>
      <p:sp>
        <p:nvSpPr>
          <p:cNvPr id="28" name="Seta em curva para baixo 27"/>
          <p:cNvSpPr/>
          <p:nvPr/>
        </p:nvSpPr>
        <p:spPr>
          <a:xfrm flipH="1">
            <a:off x="5353938" y="3292535"/>
            <a:ext cx="720080" cy="288032"/>
          </a:xfrm>
          <a:prstGeom prst="curved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610757" y="2132856"/>
            <a:ext cx="20170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Dados da Fila: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400" dirty="0" smtClean="0"/>
              <a:t>Quantidade: 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400" dirty="0" smtClean="0"/>
              <a:t>Primeiro Elemento: 5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400" dirty="0" smtClean="0"/>
              <a:t>Último Elemento: 3</a:t>
            </a:r>
            <a:endParaRPr lang="pt-BR" sz="14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51493" y="4604576"/>
            <a:ext cx="3190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OPERAÇÃO: Remover elemento</a:t>
            </a:r>
            <a:endParaRPr lang="pt-BR" i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611560" y="2132856"/>
            <a:ext cx="20170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Dados da Fila: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400" dirty="0" smtClean="0"/>
              <a:t>Quantidade: 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400" dirty="0" smtClean="0"/>
              <a:t>Primeiro Elemento: 8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400" dirty="0" smtClean="0"/>
              <a:t>Último Elemento: 3</a:t>
            </a:r>
            <a:endParaRPr lang="pt-BR" sz="14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2803209" y="3079779"/>
            <a:ext cx="7920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b="1" dirty="0" smtClean="0">
                <a:solidFill>
                  <a:srgbClr val="FF0000"/>
                </a:solidFill>
              </a:rPr>
              <a:t>X</a:t>
            </a:r>
            <a:endParaRPr lang="pt-BR" sz="8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58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2" grpId="0"/>
      <p:bldP spid="22" grpId="1"/>
      <p:bldP spid="7" grpId="0"/>
      <p:bldP spid="7" grpId="1"/>
      <p:bldP spid="19" grpId="0"/>
      <p:bldP spid="19" grpId="1"/>
      <p:bldP spid="10" grpId="0"/>
      <p:bldP spid="10" grpId="1"/>
      <p:bldP spid="14" grpId="0" animBg="1"/>
      <p:bldP spid="14" grpId="1" animBg="1"/>
      <p:bldP spid="20" grpId="0"/>
      <p:bldP spid="20" grpId="1"/>
      <p:bldP spid="24" grpId="0" animBg="1"/>
      <p:bldP spid="24" grpId="1" animBg="1"/>
      <p:bldP spid="26" grpId="0"/>
      <p:bldP spid="26" grpId="1"/>
      <p:bldP spid="27" grpId="0"/>
      <p:bldP spid="27" grpId="1"/>
      <p:bldP spid="28" grpId="0" animBg="1"/>
      <p:bldP spid="28" grpId="1" animBg="1"/>
      <p:bldP spid="30" grpId="0"/>
      <p:bldP spid="30" grpId="1"/>
      <p:bldP spid="32" grpId="0"/>
      <p:bldP spid="32" grpId="1"/>
      <p:bldP spid="34" grpId="0"/>
      <p:bldP spid="31" grpId="0"/>
      <p:bldP spid="3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Pilhas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Entenda os fundamentos envolvidos na representação dessa especialização de listas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83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Como funciona um setor de estoque e armazenamento de produtos?</a:t>
            </a:r>
            <a:endParaRPr lang="pt-BR" dirty="0"/>
          </a:p>
        </p:txBody>
      </p:sp>
      <p:pic>
        <p:nvPicPr>
          <p:cNvPr id="2050" name="Picture 2" descr="C:\Users\Herleson\AppData\Local\Microsoft\Windows\Temporary Internet Files\Content.IE5\JDK96LD2\MCj04042630000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7308" y="1978008"/>
            <a:ext cx="4129384" cy="38084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021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aralelogramo 20"/>
          <p:cNvSpPr/>
          <p:nvPr/>
        </p:nvSpPr>
        <p:spPr>
          <a:xfrm>
            <a:off x="4226239" y="3737681"/>
            <a:ext cx="4917762" cy="1872208"/>
          </a:xfrm>
          <a:prstGeom prst="parallelogram">
            <a:avLst>
              <a:gd name="adj" fmla="val 10640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063" y="3601608"/>
            <a:ext cx="1674255" cy="1674255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063" y="3617548"/>
            <a:ext cx="1674255" cy="1674255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063" y="3617548"/>
            <a:ext cx="1674255" cy="167425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Setor de Estoque</a:t>
            </a:r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357158" y="3126345"/>
            <a:ext cx="1010985" cy="2462895"/>
            <a:chOff x="703495" y="2571744"/>
            <a:chExt cx="1010985" cy="2462895"/>
          </a:xfrm>
        </p:grpSpPr>
        <p:sp>
          <p:nvSpPr>
            <p:cNvPr id="4" name="Elipse 3"/>
            <p:cNvSpPr/>
            <p:nvPr/>
          </p:nvSpPr>
          <p:spPr>
            <a:xfrm>
              <a:off x="928662" y="2571744"/>
              <a:ext cx="785818" cy="7858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Conector reto 4"/>
            <p:cNvCxnSpPr/>
            <p:nvPr/>
          </p:nvCxnSpPr>
          <p:spPr>
            <a:xfrm rot="5400000">
              <a:off x="780577" y="3897562"/>
              <a:ext cx="10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rot="2700000">
              <a:off x="1215136" y="3869962"/>
              <a:ext cx="72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 rot="2700000">
              <a:off x="1215136" y="4674639"/>
              <a:ext cx="72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rot="18900000" flipH="1">
              <a:off x="703495" y="3869962"/>
              <a:ext cx="72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 rot="18900000" flipH="1">
              <a:off x="703495" y="4674639"/>
              <a:ext cx="72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o 9"/>
          <p:cNvGrpSpPr/>
          <p:nvPr/>
        </p:nvGrpSpPr>
        <p:grpSpPr>
          <a:xfrm>
            <a:off x="774211" y="3374662"/>
            <a:ext cx="393752" cy="108000"/>
            <a:chOff x="785786" y="2857496"/>
            <a:chExt cx="393752" cy="108000"/>
          </a:xfrm>
        </p:grpSpPr>
        <p:sp>
          <p:nvSpPr>
            <p:cNvPr id="11" name="Elipse 10"/>
            <p:cNvSpPr/>
            <p:nvPr/>
          </p:nvSpPr>
          <p:spPr>
            <a:xfrm>
              <a:off x="785786" y="285749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1071538" y="285749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Arco 12"/>
          <p:cNvSpPr/>
          <p:nvPr/>
        </p:nvSpPr>
        <p:spPr>
          <a:xfrm rot="5400000">
            <a:off x="808936" y="3446100"/>
            <a:ext cx="342896" cy="342896"/>
          </a:xfrm>
          <a:prstGeom prst="arc">
            <a:avLst>
              <a:gd name="adj1" fmla="val 16200000"/>
              <a:gd name="adj2" fmla="val 536984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rco 13"/>
          <p:cNvSpPr/>
          <p:nvPr/>
        </p:nvSpPr>
        <p:spPr>
          <a:xfrm rot="16200000" flipV="1">
            <a:off x="797361" y="3603270"/>
            <a:ext cx="342896" cy="342896"/>
          </a:xfrm>
          <a:prstGeom prst="arc">
            <a:avLst>
              <a:gd name="adj1" fmla="val 16200000"/>
              <a:gd name="adj2" fmla="val 536984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797361" y="3683564"/>
            <a:ext cx="324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o explicativo retangular 15"/>
          <p:cNvSpPr/>
          <p:nvPr/>
        </p:nvSpPr>
        <p:spPr>
          <a:xfrm>
            <a:off x="1259632" y="2132856"/>
            <a:ext cx="1800200" cy="720080"/>
          </a:xfrm>
          <a:prstGeom prst="wedgeRectCallout">
            <a:avLst>
              <a:gd name="adj1" fmla="val -44258"/>
              <a:gd name="adj2" fmla="val 991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Acabou o expediente! Hora de ir pra casa!</a:t>
            </a:r>
            <a:endParaRPr lang="pt-BR" sz="1400" b="1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938" y="1121467"/>
            <a:ext cx="1516125" cy="1516125"/>
          </a:xfrm>
          <a:prstGeom prst="rect">
            <a:avLst/>
          </a:prstGeom>
        </p:spPr>
      </p:pic>
      <p:sp>
        <p:nvSpPr>
          <p:cNvPr id="18" name="Texto explicativo retangular 17"/>
          <p:cNvSpPr/>
          <p:nvPr/>
        </p:nvSpPr>
        <p:spPr>
          <a:xfrm>
            <a:off x="159863" y="1528763"/>
            <a:ext cx="1800200" cy="990442"/>
          </a:xfrm>
          <a:prstGeom prst="wedgeRectCallout">
            <a:avLst>
              <a:gd name="adj1" fmla="val -58901"/>
              <a:gd name="adj2" fmla="val 10326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TU É DOIDO, MAH! NUM ISQUECE DE IMPILHAR DAS CAIXAS!  </a:t>
            </a:r>
            <a:endParaRPr lang="pt-BR" sz="1400" b="1" dirty="0"/>
          </a:p>
        </p:txBody>
      </p:sp>
      <p:sp>
        <p:nvSpPr>
          <p:cNvPr id="24" name="Texto explicativo retangular 23"/>
          <p:cNvSpPr/>
          <p:nvPr/>
        </p:nvSpPr>
        <p:spPr>
          <a:xfrm>
            <a:off x="1259632" y="2116916"/>
            <a:ext cx="1800200" cy="720080"/>
          </a:xfrm>
          <a:prstGeom prst="wedgeRectCallout">
            <a:avLst>
              <a:gd name="adj1" fmla="val -44258"/>
              <a:gd name="adj2" fmla="val 991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AH, MAH! Esqueci que a caixa vermelha é noutro lugar!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230606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22222E-6 L 0.11511 -0.17176 C 0.13924 -0.21041 0.17552 -0.23125 0.2132 -0.23125 C 0.25625 -0.23125 0.29063 -0.21041 0.31476 -0.17176 L 0.43038 -2.22222E-6 " pathEditMode="relative" rAng="0" ptsTypes="AAAAA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10" y="-1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96296E-6 L 0.11493 -0.17223 C 0.13907 -0.21088 0.17622 -0.22824 0.2125 -0.23172 C 0.24931 -0.23496 0.2967 -0.23519 0.33282 -0.19213 C 0.37136 -0.1551 0.38334 -0.14445 0.42205 -0.08727 " pathEditMode="relative" rAng="0" ptsTypes="AAAAA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4" y="-1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96296E-6 L 0.11424 -0.17223 C 0.13924 -0.21088 0.17622 -0.22431 0.21268 -0.23172 C 0.24861 -0.23912 0.27153 -0.24422 0.33108 -0.21667 C 0.39115 -0.20648 0.38941 -0.22662 0.42882 -0.16945 " pathEditMode="relative" rAng="0" ptsTypes="AAAAA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41" y="-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96296E-6 L 0.11476 -0.17176 C 0.13889 -0.21042 0.17709 -0.22385 0.21285 -0.23125 C 0.24879 -0.23866 0.30556 -0.25486 0.32952 -0.21621 C 0.3915 -0.21459 0.38681 -0.22848 0.42535 -0.1713 " pathEditMode="relative" rAng="0" ptsTypes="AAAAA">
                                      <p:cBhvr>
                                        <p:cTn id="76" dur="1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67" y="-1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96296E-6 L 0.11511 -0.17547 C 0.13907 -0.21505 0.17691 -0.2338 0.21302 -0.23588 C 0.24966 -0.2382 0.30903 -0.22848 0.33299 -0.18889 C 0.37483 -0.15486 0.38021 -0.14746 0.41875 -0.08889 " pathEditMode="relative" rAng="0" ptsTypes="AAAAA">
                                      <p:cBhvr>
                                        <p:cTn id="84" dur="1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37" y="-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96296E-6 L 0.11476 -0.1757 C 0.13941 -0.21551 0.17726 -0.23334 0.21337 -0.23635 C 0.24931 -0.23935 0.30695 -0.23334 0.33108 -0.19352 C 0.37309 -0.15695 0.38473 -0.14792 0.42379 -0.08912 " pathEditMode="relative" rAng="0" ptsTypes="AAAAA">
                                      <p:cBhvr>
                                        <p:cTn id="9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1" y="-1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6" grpId="0" animBg="1"/>
      <p:bldP spid="16" grpId="1" animBg="1"/>
      <p:bldP spid="18" grpId="0" animBg="1"/>
      <p:bldP spid="18" grpId="1" animBg="1"/>
      <p:bldP spid="24" grpId="0" animBg="1"/>
      <p:bldP spid="2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O que pode-se extrair desse exemplo?</a:t>
            </a:r>
            <a:endParaRPr lang="pt-BR" dirty="0"/>
          </a:p>
        </p:txBody>
      </p:sp>
      <p:pic>
        <p:nvPicPr>
          <p:cNvPr id="2050" name="Picture 2" descr="C:\Users\Herleson\AppData\Local\Microsoft\Windows\Temporary Internet Files\Content.IE5\JDK96LD2\MCj04042630000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7308" y="1978008"/>
            <a:ext cx="4129384" cy="38084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905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Reflexão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429224" y="1412776"/>
            <a:ext cx="4607272" cy="4968552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A partir do cenário proposto, é possível extrair algumas características importantes:</a:t>
            </a:r>
          </a:p>
          <a:p>
            <a:pPr lvl="1"/>
            <a:r>
              <a:rPr lang="pt-BR" dirty="0" smtClean="0"/>
              <a:t>Todos os elementos possuem a mesma importância;</a:t>
            </a:r>
          </a:p>
          <a:p>
            <a:pPr lvl="1"/>
            <a:r>
              <a:rPr lang="pt-BR" dirty="0" smtClean="0"/>
              <a:t>A adição e remoção de itens sempre ocorre no topo do conjunto.</a:t>
            </a:r>
          </a:p>
          <a:p>
            <a:r>
              <a:rPr lang="pt-BR" dirty="0" smtClean="0"/>
              <a:t>Em outras palavras, os elementos sempre são adicionados e removidos no final dessa estrutura.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5" y="2061369"/>
            <a:ext cx="3812504" cy="3671888"/>
          </a:xfrm>
        </p:spPr>
      </p:pic>
    </p:spTree>
    <p:extLst>
      <p:ext uri="{BB962C8B-B14F-4D97-AF65-F5344CB8AC3E}">
        <p14:creationId xmlns:p14="http://schemas.microsoft.com/office/powerpoint/2010/main" val="162478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Aprenda a trabalhar com estruturas de dados lineares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936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Pilhas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i="1" dirty="0" smtClean="0"/>
              <a:t>Pilhas </a:t>
            </a:r>
            <a:r>
              <a:rPr lang="pt-BR" dirty="0" smtClean="0"/>
              <a:t>são estruturas de dados caracterizadas por armazenar seus elementos de forma linear e permitir a manipulação direta apenas dos elementos contidos em suas extremidades.</a:t>
            </a:r>
          </a:p>
          <a:p>
            <a:pPr lvl="1"/>
            <a:r>
              <a:rPr lang="pt-BR" dirty="0" smtClean="0"/>
              <a:t>Trata-se de um caso especial de </a:t>
            </a:r>
            <a:r>
              <a:rPr lang="pt-BR" i="1" dirty="0" smtClean="0"/>
              <a:t>listas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As operações de </a:t>
            </a:r>
            <a:r>
              <a:rPr lang="pt-BR" i="1" dirty="0" smtClean="0"/>
              <a:t>consulta</a:t>
            </a:r>
            <a:r>
              <a:rPr lang="pt-BR" dirty="0" smtClean="0"/>
              <a:t>, </a:t>
            </a:r>
            <a:r>
              <a:rPr lang="pt-BR" i="1" dirty="0" smtClean="0"/>
              <a:t>inserção</a:t>
            </a:r>
            <a:r>
              <a:rPr lang="pt-BR" dirty="0" smtClean="0"/>
              <a:t> e </a:t>
            </a:r>
            <a:r>
              <a:rPr lang="pt-BR" i="1" dirty="0" smtClean="0"/>
              <a:t>remoção</a:t>
            </a:r>
            <a:r>
              <a:rPr lang="pt-BR" dirty="0" smtClean="0"/>
              <a:t> sempre ocorrem na extremidade </a:t>
            </a:r>
            <a:r>
              <a:rPr lang="pt-BR" i="1" dirty="0" smtClean="0"/>
              <a:t>final</a:t>
            </a:r>
            <a:r>
              <a:rPr lang="pt-BR" dirty="0" smtClean="0"/>
              <a:t> desse tipo de lista.</a:t>
            </a:r>
          </a:p>
          <a:p>
            <a:r>
              <a:rPr lang="pt-BR" dirty="0"/>
              <a:t>As restrições na manipulação dos elementos em uma </a:t>
            </a:r>
            <a:r>
              <a:rPr lang="pt-BR" dirty="0" smtClean="0"/>
              <a:t>pilha resultam </a:t>
            </a:r>
            <a:r>
              <a:rPr lang="pt-BR" dirty="0"/>
              <a:t>em um conceito conhecido como </a:t>
            </a:r>
            <a:r>
              <a:rPr lang="pt-BR" i="1" dirty="0" smtClean="0"/>
              <a:t>LIFO (</a:t>
            </a:r>
            <a:r>
              <a:rPr lang="pt-BR" i="1" dirty="0" err="1" smtClean="0"/>
              <a:t>Last</a:t>
            </a:r>
            <a:r>
              <a:rPr lang="pt-BR" i="1" dirty="0" smtClean="0"/>
              <a:t> </a:t>
            </a:r>
            <a:r>
              <a:rPr lang="pt-BR" i="1" dirty="0"/>
              <a:t>In, </a:t>
            </a:r>
            <a:r>
              <a:rPr lang="pt-BR" i="1" dirty="0" err="1"/>
              <a:t>First</a:t>
            </a:r>
            <a:r>
              <a:rPr lang="pt-BR" i="1" dirty="0"/>
              <a:t> Out).</a:t>
            </a:r>
          </a:p>
          <a:p>
            <a:pPr lvl="1"/>
            <a:r>
              <a:rPr lang="pt-BR" dirty="0"/>
              <a:t>O </a:t>
            </a:r>
            <a:r>
              <a:rPr lang="pt-BR" dirty="0" smtClean="0"/>
              <a:t>último </a:t>
            </a:r>
            <a:r>
              <a:rPr lang="pt-BR" dirty="0"/>
              <a:t>elemento que é inserido na fila é o primeiro a ser removido;</a:t>
            </a:r>
          </a:p>
          <a:p>
            <a:pPr lvl="1"/>
            <a:r>
              <a:rPr lang="pt-BR" dirty="0"/>
              <a:t>Em outras palavras, os elementos mais </a:t>
            </a:r>
            <a:r>
              <a:rPr lang="pt-BR" dirty="0" smtClean="0"/>
              <a:t>recentes são </a:t>
            </a:r>
            <a:r>
              <a:rPr lang="pt-BR" dirty="0"/>
              <a:t>os primeiros a serem retirados da estrutura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028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Formal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Uma </a:t>
            </a:r>
            <a:r>
              <a:rPr lang="pt-BR" dirty="0" smtClean="0"/>
              <a:t>pilha </a:t>
            </a:r>
            <a:r>
              <a:rPr lang="pt-BR" i="1" dirty="0" smtClean="0"/>
              <a:t>P</a:t>
            </a:r>
            <a:r>
              <a:rPr lang="pt-BR" dirty="0" smtClean="0"/>
              <a:t> é um conjunto de </a:t>
            </a:r>
            <a:r>
              <a:rPr lang="pt-BR" dirty="0"/>
              <a:t>zero </a:t>
            </a:r>
            <a:r>
              <a:rPr lang="pt-BR" dirty="0" smtClean="0"/>
              <a:t>ou mais </a:t>
            </a:r>
            <a:r>
              <a:rPr lang="pt-BR" dirty="0"/>
              <a:t>elementos</a:t>
            </a:r>
            <a:r>
              <a:rPr lang="pt-BR" dirty="0" smtClean="0"/>
              <a:t>, onde </a:t>
            </a:r>
            <a:r>
              <a:rPr lang="pt-BR" dirty="0"/>
              <a:t>cada um deles </a:t>
            </a:r>
            <a:r>
              <a:rPr lang="pt-BR" dirty="0" smtClean="0"/>
              <a:t>representa um valor, e que possui as seguintes propriedades:</a:t>
            </a:r>
          </a:p>
          <a:p>
            <a:pPr lvl="1"/>
            <a:r>
              <a:rPr lang="pt-BR" i="1" dirty="0" smtClean="0"/>
              <a:t>x</a:t>
            </a:r>
            <a:r>
              <a:rPr lang="pt-BR" i="1" baseline="-25000" dirty="0" smtClean="0"/>
              <a:t>1</a:t>
            </a:r>
            <a:r>
              <a:rPr lang="pt-BR" i="1" dirty="0" smtClean="0"/>
              <a:t> </a:t>
            </a:r>
            <a:r>
              <a:rPr lang="pt-BR" dirty="0"/>
              <a:t>é o primeiro </a:t>
            </a:r>
            <a:r>
              <a:rPr lang="pt-BR" dirty="0" smtClean="0"/>
              <a:t>e mais antigo elemento (mais à esquerda) da pilha, também chamado </a:t>
            </a:r>
            <a:r>
              <a:rPr lang="pt-BR" i="1" dirty="0" smtClean="0"/>
              <a:t>header </a:t>
            </a:r>
            <a:r>
              <a:rPr lang="pt-BR" dirty="0" smtClean="0"/>
              <a:t>da pilha;</a:t>
            </a:r>
          </a:p>
          <a:p>
            <a:pPr lvl="1"/>
            <a:r>
              <a:rPr lang="pt-BR" i="1" dirty="0" err="1" smtClean="0"/>
              <a:t>x</a:t>
            </a:r>
            <a:r>
              <a:rPr lang="pt-BR" i="1" baseline="-25000" dirty="0" err="1" smtClean="0"/>
              <a:t>n</a:t>
            </a:r>
            <a:r>
              <a:rPr lang="pt-BR" i="1" dirty="0" smtClean="0"/>
              <a:t> </a:t>
            </a:r>
            <a:r>
              <a:rPr lang="pt-BR" dirty="0"/>
              <a:t>é o </a:t>
            </a:r>
            <a:r>
              <a:rPr lang="pt-BR" dirty="0" smtClean="0"/>
              <a:t>último e mais recente elemento (mais à direita) </a:t>
            </a:r>
            <a:r>
              <a:rPr lang="pt-BR" dirty="0"/>
              <a:t>da </a:t>
            </a:r>
            <a:r>
              <a:rPr lang="pt-BR" dirty="0" smtClean="0"/>
              <a:t>fila, </a:t>
            </a:r>
            <a:r>
              <a:rPr lang="pt-BR" dirty="0"/>
              <a:t>também </a:t>
            </a:r>
            <a:r>
              <a:rPr lang="pt-BR" dirty="0" smtClean="0"/>
              <a:t>chamado de </a:t>
            </a:r>
            <a:r>
              <a:rPr lang="pt-BR" i="1" dirty="0" smtClean="0"/>
              <a:t>trailer </a:t>
            </a:r>
            <a:r>
              <a:rPr lang="pt-BR" dirty="0" smtClean="0"/>
              <a:t>da pilha, </a:t>
            </a:r>
            <a:r>
              <a:rPr lang="pt-BR" dirty="0"/>
              <a:t>sendo </a:t>
            </a:r>
            <a:r>
              <a:rPr lang="pt-BR" i="1" dirty="0"/>
              <a:t>n</a:t>
            </a:r>
            <a:r>
              <a:rPr lang="pt-BR" dirty="0"/>
              <a:t> a quantidade de elementos contidos nessa </a:t>
            </a:r>
            <a:r>
              <a:rPr lang="pt-BR" dirty="0" smtClean="0"/>
              <a:t>pilha;</a:t>
            </a:r>
            <a:endParaRPr lang="pt-BR" dirty="0"/>
          </a:p>
          <a:p>
            <a:pPr lvl="1"/>
            <a:r>
              <a:rPr lang="pt-BR" i="1" dirty="0" smtClean="0"/>
              <a:t>x</a:t>
            </a:r>
            <a:r>
              <a:rPr lang="pt-BR" i="1" baseline="-25000" dirty="0" smtClean="0"/>
              <a:t>2</a:t>
            </a:r>
            <a:r>
              <a:rPr lang="pt-BR" i="1" dirty="0"/>
              <a:t>, x</a:t>
            </a:r>
            <a:r>
              <a:rPr lang="pt-BR" i="1" baseline="-25000" dirty="0"/>
              <a:t>3</a:t>
            </a:r>
            <a:r>
              <a:rPr lang="pt-BR" i="1" dirty="0"/>
              <a:t>, ..., </a:t>
            </a:r>
            <a:r>
              <a:rPr lang="pt-BR" i="1" dirty="0" smtClean="0"/>
              <a:t>x</a:t>
            </a:r>
            <a:r>
              <a:rPr lang="pt-BR" i="1" baseline="-25000" dirty="0" smtClean="0"/>
              <a:t>n-1</a:t>
            </a:r>
            <a:r>
              <a:rPr lang="pt-BR" i="1" dirty="0" smtClean="0"/>
              <a:t> </a:t>
            </a:r>
            <a:r>
              <a:rPr lang="pt-BR" dirty="0" smtClean="0"/>
              <a:t>são os elementos que compõem </a:t>
            </a:r>
            <a:r>
              <a:rPr lang="pt-BR" dirty="0"/>
              <a:t>o </a:t>
            </a:r>
            <a:r>
              <a:rPr lang="pt-BR" dirty="0" smtClean="0"/>
              <a:t>restante </a:t>
            </a:r>
            <a:r>
              <a:rPr lang="pt-BR" dirty="0"/>
              <a:t>da </a:t>
            </a:r>
            <a:r>
              <a:rPr lang="pt-BR" dirty="0" smtClean="0"/>
              <a:t>pilha;</a:t>
            </a:r>
            <a:endParaRPr lang="pt-BR" dirty="0"/>
          </a:p>
          <a:p>
            <a:pPr lvl="1"/>
            <a:r>
              <a:rPr lang="pt-BR" dirty="0" smtClean="0"/>
              <a:t>Sendo </a:t>
            </a:r>
            <a:r>
              <a:rPr lang="pt-BR" i="1" dirty="0" smtClean="0"/>
              <a:t>x</a:t>
            </a:r>
            <a:r>
              <a:rPr lang="pt-BR" i="1" baseline="-25000" dirty="0" smtClean="0"/>
              <a:t>i</a:t>
            </a:r>
            <a:r>
              <a:rPr lang="pt-BR" i="1" dirty="0" smtClean="0"/>
              <a:t> </a:t>
            </a:r>
            <a:r>
              <a:rPr lang="pt-BR" dirty="0" smtClean="0"/>
              <a:t>o elemento da pilha localizado na posição </a:t>
            </a:r>
            <a:r>
              <a:rPr lang="pt-BR" i="1" dirty="0" smtClean="0"/>
              <a:t>i</a:t>
            </a:r>
            <a:r>
              <a:rPr lang="pt-BR" dirty="0" smtClean="0"/>
              <a:t>, o seu antecessor é </a:t>
            </a:r>
            <a:r>
              <a:rPr lang="pt-BR" i="1" dirty="0" smtClean="0"/>
              <a:t>x</a:t>
            </a:r>
            <a:r>
              <a:rPr lang="pt-BR" i="1" baseline="-25000" dirty="0" smtClean="0"/>
              <a:t>i-1</a:t>
            </a:r>
            <a:r>
              <a:rPr lang="pt-BR" i="1" dirty="0" smtClean="0"/>
              <a:t> </a:t>
            </a:r>
            <a:r>
              <a:rPr lang="pt-BR" dirty="0" smtClean="0"/>
              <a:t>e seu sucessor é </a:t>
            </a:r>
            <a:r>
              <a:rPr lang="pt-BR" i="1" dirty="0" smtClean="0"/>
              <a:t>x</a:t>
            </a:r>
            <a:r>
              <a:rPr lang="pt-BR" i="1" baseline="-25000" dirty="0" smtClean="0"/>
              <a:t>i+1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921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Operações Básicas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Uma pilha básica possuem as seguintes operações:</a:t>
            </a:r>
          </a:p>
          <a:p>
            <a:pPr lvl="1"/>
            <a:r>
              <a:rPr lang="pt-BR" dirty="0" smtClean="0"/>
              <a:t>Criar uma nova pilha – </a:t>
            </a:r>
            <a:r>
              <a:rPr lang="pt-BR" i="1" dirty="0" smtClean="0"/>
              <a:t>Pilha()</a:t>
            </a:r>
          </a:p>
          <a:p>
            <a:pPr lvl="1"/>
            <a:r>
              <a:rPr lang="pt-BR" dirty="0" smtClean="0"/>
              <a:t>Retornar a quantidade de elementos – </a:t>
            </a:r>
            <a:r>
              <a:rPr lang="pt-BR" i="1" dirty="0" err="1" smtClean="0"/>
              <a:t>getQtde</a:t>
            </a:r>
            <a:r>
              <a:rPr lang="pt-BR" i="1" dirty="0" smtClean="0"/>
              <a:t>()</a:t>
            </a:r>
            <a:endParaRPr lang="pt-BR" i="1" dirty="0" smtClean="0"/>
          </a:p>
          <a:p>
            <a:pPr lvl="1"/>
            <a:r>
              <a:rPr lang="pt-BR" dirty="0" smtClean="0"/>
              <a:t>Verificar se a pilha está vazia – </a:t>
            </a:r>
            <a:r>
              <a:rPr lang="pt-BR" i="1" dirty="0" err="1" smtClean="0"/>
              <a:t>estaVazia</a:t>
            </a:r>
            <a:r>
              <a:rPr lang="pt-BR" i="1" dirty="0" smtClean="0"/>
              <a:t>()</a:t>
            </a:r>
          </a:p>
          <a:p>
            <a:pPr lvl="1"/>
            <a:r>
              <a:rPr lang="pt-BR" dirty="0" smtClean="0"/>
              <a:t>Verificar </a:t>
            </a:r>
            <a:r>
              <a:rPr lang="pt-BR" dirty="0"/>
              <a:t>se a </a:t>
            </a:r>
            <a:r>
              <a:rPr lang="pt-BR" dirty="0" smtClean="0"/>
              <a:t>pilha está cheia, caso exista um limite </a:t>
            </a:r>
            <a:r>
              <a:rPr lang="pt-BR" dirty="0"/>
              <a:t>– </a:t>
            </a:r>
            <a:r>
              <a:rPr lang="pt-BR" i="1" dirty="0" err="1" smtClean="0"/>
              <a:t>estaCheia</a:t>
            </a:r>
            <a:r>
              <a:rPr lang="pt-BR" i="1" dirty="0" smtClean="0"/>
              <a:t>()</a:t>
            </a:r>
          </a:p>
          <a:p>
            <a:pPr lvl="1"/>
            <a:r>
              <a:rPr lang="pt-BR" dirty="0" smtClean="0"/>
              <a:t>Acessar o elemento no topo da pilha – </a:t>
            </a:r>
            <a:r>
              <a:rPr lang="pt-BR" i="1" dirty="0" err="1" smtClean="0"/>
              <a:t>getTopo</a:t>
            </a:r>
            <a:r>
              <a:rPr lang="pt-BR" i="1" dirty="0" smtClean="0"/>
              <a:t>()</a:t>
            </a:r>
            <a:endParaRPr lang="pt-BR" i="1" dirty="0" smtClean="0"/>
          </a:p>
          <a:p>
            <a:pPr lvl="1"/>
            <a:r>
              <a:rPr lang="pt-BR" dirty="0" smtClean="0"/>
              <a:t>Inserir um elemento </a:t>
            </a:r>
            <a:r>
              <a:rPr lang="pt-BR" b="1" i="1" dirty="0" smtClean="0">
                <a:solidFill>
                  <a:srgbClr val="FF0000"/>
                </a:solidFill>
              </a:rPr>
              <a:t>e</a:t>
            </a:r>
            <a:r>
              <a:rPr lang="pt-BR" dirty="0" smtClean="0"/>
              <a:t> no topo da pilha – </a:t>
            </a:r>
            <a:r>
              <a:rPr lang="pt-BR" i="1" dirty="0" smtClean="0"/>
              <a:t>empilhar(e)</a:t>
            </a:r>
          </a:p>
          <a:p>
            <a:pPr lvl="1"/>
            <a:r>
              <a:rPr lang="pt-BR" dirty="0" smtClean="0"/>
              <a:t>Remover o elemento no topo da pilha – </a:t>
            </a:r>
            <a:r>
              <a:rPr lang="pt-BR" i="1" dirty="0" smtClean="0"/>
              <a:t>desempilhar()</a:t>
            </a:r>
          </a:p>
          <a:p>
            <a:r>
              <a:rPr lang="pt-BR" dirty="0" smtClean="0"/>
              <a:t>Por ser um caso especial de listas, os métodos </a:t>
            </a:r>
            <a:r>
              <a:rPr lang="pt-BR" i="1" dirty="0" smtClean="0"/>
              <a:t>empilhar </a:t>
            </a:r>
            <a:r>
              <a:rPr lang="pt-BR" dirty="0" smtClean="0"/>
              <a:t>e </a:t>
            </a:r>
            <a:r>
              <a:rPr lang="pt-BR" i="1" dirty="0" smtClean="0"/>
              <a:t>desempilhar</a:t>
            </a:r>
            <a:r>
              <a:rPr lang="pt-BR" dirty="0" smtClean="0"/>
              <a:t> possuem as mesmas implementações das operações de </a:t>
            </a:r>
            <a:r>
              <a:rPr lang="pt-BR" i="1" dirty="0" smtClean="0"/>
              <a:t>adicionar ao final</a:t>
            </a:r>
            <a:r>
              <a:rPr lang="pt-BR" dirty="0" smtClean="0"/>
              <a:t> e </a:t>
            </a:r>
            <a:r>
              <a:rPr lang="pt-BR" i="1" dirty="0" smtClean="0"/>
              <a:t>remover no final </a:t>
            </a:r>
            <a:r>
              <a:rPr lang="pt-BR" dirty="0" smtClean="0"/>
              <a:t>das listas.</a:t>
            </a:r>
          </a:p>
          <a:p>
            <a:pPr lvl="1"/>
            <a:r>
              <a:rPr lang="pt-BR" dirty="0" smtClean="0"/>
              <a:t>Em inglês, essas operações são chamadas de </a:t>
            </a:r>
            <a:r>
              <a:rPr lang="pt-BR" i="1" dirty="0" err="1" smtClean="0"/>
              <a:t>push</a:t>
            </a:r>
            <a:r>
              <a:rPr lang="pt-BR" dirty="0" smtClean="0"/>
              <a:t> e </a:t>
            </a:r>
            <a:r>
              <a:rPr lang="pt-BR" i="1" dirty="0" smtClean="0"/>
              <a:t>pop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633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899592" y="3897052"/>
            <a:ext cx="172819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7</a:t>
            </a:r>
            <a:endParaRPr lang="pt-BR" sz="2800" b="1" dirty="0"/>
          </a:p>
        </p:txBody>
      </p:sp>
      <p:sp>
        <p:nvSpPr>
          <p:cNvPr id="18" name="Retângulo 17"/>
          <p:cNvSpPr/>
          <p:nvPr/>
        </p:nvSpPr>
        <p:spPr>
          <a:xfrm>
            <a:off x="899592" y="3897052"/>
            <a:ext cx="172819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3</a:t>
            </a:r>
            <a:endParaRPr lang="pt-BR" sz="2800" b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Pilhas (cont.)</a:t>
            </a:r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3563888" y="2689175"/>
            <a:ext cx="2016224" cy="3476129"/>
            <a:chOff x="3563888" y="2636912"/>
            <a:chExt cx="2016224" cy="3476129"/>
          </a:xfrm>
        </p:grpSpPr>
        <p:grpSp>
          <p:nvGrpSpPr>
            <p:cNvPr id="9" name="Grupo 8"/>
            <p:cNvGrpSpPr/>
            <p:nvPr/>
          </p:nvGrpSpPr>
          <p:grpSpPr>
            <a:xfrm>
              <a:off x="3563888" y="2636912"/>
              <a:ext cx="2016224" cy="3096344"/>
              <a:chOff x="3707904" y="2636912"/>
              <a:chExt cx="2016224" cy="3096344"/>
            </a:xfrm>
          </p:grpSpPr>
          <p:cxnSp>
            <p:nvCxnSpPr>
              <p:cNvPr id="4" name="Conector reto 3"/>
              <p:cNvCxnSpPr/>
              <p:nvPr/>
            </p:nvCxnSpPr>
            <p:spPr>
              <a:xfrm>
                <a:off x="3707904" y="2636912"/>
                <a:ext cx="0" cy="309634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reto 4"/>
              <p:cNvCxnSpPr/>
              <p:nvPr/>
            </p:nvCxnSpPr>
            <p:spPr>
              <a:xfrm>
                <a:off x="5724128" y="2636912"/>
                <a:ext cx="0" cy="309634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to 5"/>
              <p:cNvCxnSpPr/>
              <p:nvPr/>
            </p:nvCxnSpPr>
            <p:spPr>
              <a:xfrm>
                <a:off x="3707904" y="5733256"/>
                <a:ext cx="201622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aixaDeTexto 9"/>
            <p:cNvSpPr txBox="1"/>
            <p:nvPr/>
          </p:nvSpPr>
          <p:spPr>
            <a:xfrm>
              <a:off x="4258453" y="5805264"/>
              <a:ext cx="627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/>
                <a:t>PILHA</a:t>
              </a:r>
              <a:endParaRPr lang="pt-BR" sz="1400" b="1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899592" y="3897052"/>
            <a:ext cx="172819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5</a:t>
            </a:r>
            <a:endParaRPr lang="pt-BR" sz="2800" b="1" dirty="0"/>
          </a:p>
        </p:txBody>
      </p:sp>
      <p:sp>
        <p:nvSpPr>
          <p:cNvPr id="12" name="Seta em curva para baixo 11"/>
          <p:cNvSpPr/>
          <p:nvPr/>
        </p:nvSpPr>
        <p:spPr>
          <a:xfrm>
            <a:off x="1547664" y="1484784"/>
            <a:ext cx="3672408" cy="1944216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851834" y="1700808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 smtClean="0"/>
              <a:t>PUSH</a:t>
            </a:r>
            <a:endParaRPr lang="pt-BR" b="1" i="1" dirty="0"/>
          </a:p>
        </p:txBody>
      </p:sp>
      <p:sp>
        <p:nvSpPr>
          <p:cNvPr id="19" name="Seta em curva para baixo 18"/>
          <p:cNvSpPr/>
          <p:nvPr/>
        </p:nvSpPr>
        <p:spPr>
          <a:xfrm>
            <a:off x="4355976" y="1484784"/>
            <a:ext cx="3672408" cy="1944216"/>
          </a:xfrm>
          <a:prstGeom prst="curved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5724128" y="170080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 smtClean="0"/>
              <a:t>POP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280595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1481E-6 L 0.01719 -0.24144 L 0.16042 -0.38426 L 0.30712 -0.25556 L 0.3059 0.17291 " pathEditMode="relative" rAng="0" ptsTypes="AAAAA">
                                      <p:cBhvr>
                                        <p:cTn id="26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47" y="-1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667 -0.23796 L 0.15955 -0.38079 L 0.30712 -0.25393 L 0.3059 0.06505 " pathEditMode="relative" ptsTypes="AAAAA">
                                      <p:cBhvr>
                                        <p:cTn id="50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667 -0.24444 L 0.16302 -0.38403 L 0.3059 -0.25717 L 0.3059 -0.0412 " pathEditMode="relative" ptsTypes="AAAAA">
                                      <p:cBhvr>
                                        <p:cTn id="74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9 -0.04399 L 0.30712 -0.2551 L 0.46788 -0.38519 L 0.6191 -0.24723 L 0.6191 0.00532 " pathEditMode="relative" rAng="0" ptsTypes="AAAAA">
                                      <p:cBhvr>
                                        <p:cTn id="93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60" y="-1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750"/>
                            </p:stCondLst>
                            <p:childTnLst>
                              <p:par>
                                <p:cTn id="9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21 0.06666 L 0.30643 -0.25556 L 0.46719 -0.38241 L 0.61962 -0.24283 L 0.61962 0.00486 " pathEditMode="relative" rAng="0" ptsTypes="AAAAA">
                                      <p:cBhvr>
                                        <p:cTn id="116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12" y="-2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91 0.17292 L 0.30712 -0.25416 L 0.46789 -0.38263 L 0.62032 -0.24467 L 0.62032 0.00301 " pathEditMode="relative" rAng="0" ptsTypes="AAAAA">
                                      <p:cBhvr>
                                        <p:cTn id="139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12" y="-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250"/>
                            </p:stCondLst>
                            <p:childTnLst>
                              <p:par>
                                <p:cTn id="141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5" grpId="3" animBg="1"/>
      <p:bldP spid="18" grpId="0" animBg="1"/>
      <p:bldP spid="18" grpId="1" animBg="1"/>
      <p:bldP spid="18" grpId="2" animBg="1"/>
      <p:bldP spid="18" grpId="3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3" grpId="0"/>
      <p:bldP spid="13" grpId="1"/>
      <p:bldP spid="13" grpId="2"/>
      <p:bldP spid="13" grpId="3"/>
      <p:bldP spid="13" grpId="4"/>
      <p:bldP spid="13" grpId="5"/>
      <p:bldP spid="19" grpId="0" animBg="1"/>
      <p:bldP spid="19" grpId="1" animBg="1"/>
      <p:bldP spid="19" grpId="2" animBg="1"/>
      <p:bldP spid="19" grpId="3" animBg="1"/>
      <p:bldP spid="19" grpId="4" animBg="1"/>
      <p:bldP spid="19" grpId="5" animBg="1"/>
      <p:bldP spid="20" grpId="0"/>
      <p:bldP spid="20" grpId="1"/>
      <p:bldP spid="20" grpId="2"/>
      <p:bldP spid="20" grpId="3"/>
      <p:bldP spid="20" grpId="4"/>
      <p:bldP spid="20" grpId="5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Implementação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Assim como as listas, as </a:t>
            </a:r>
            <a:r>
              <a:rPr lang="pt-BR" dirty="0" smtClean="0"/>
              <a:t>pilhas suportam </a:t>
            </a:r>
            <a:r>
              <a:rPr lang="pt-BR" dirty="0"/>
              <a:t>a alocação sequencial de seus elementos na forma de um </a:t>
            </a:r>
            <a:r>
              <a:rPr lang="pt-BR" dirty="0" smtClean="0"/>
              <a:t>vetor.</a:t>
            </a:r>
            <a:endParaRPr lang="pt-BR" dirty="0"/>
          </a:p>
          <a:p>
            <a:pPr lvl="1"/>
            <a:r>
              <a:rPr lang="pt-BR" dirty="0"/>
              <a:t>Garantindo o alinhamento das ordens lógica e física dos elementos desse conjunto.</a:t>
            </a:r>
          </a:p>
          <a:p>
            <a:r>
              <a:rPr lang="pt-BR" dirty="0"/>
              <a:t>Portanto, todos os detalhes inerentes a implementação de uma lista estão também envolvidos na definição de uma fila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49" y="1412875"/>
            <a:ext cx="3945015" cy="4968875"/>
          </a:xfrm>
        </p:spPr>
      </p:pic>
    </p:spTree>
    <p:extLst>
      <p:ext uri="{BB962C8B-B14F-4D97-AF65-F5344CB8AC3E}">
        <p14:creationId xmlns:p14="http://schemas.microsoft.com/office/powerpoint/2010/main" val="39419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DÚVIDAS?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343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i="1" dirty="0" smtClean="0"/>
              <a:t>Listas </a:t>
            </a:r>
            <a:r>
              <a:rPr lang="pt-BR" dirty="0" smtClean="0"/>
              <a:t>são estruturas de dados caracterizadas por armazenar seus elementos de forma linear e permitir a manipulação direta de qualquer um desses elementos.</a:t>
            </a:r>
          </a:p>
          <a:p>
            <a:pPr lvl="1"/>
            <a:r>
              <a:rPr lang="pt-BR" dirty="0" smtClean="0"/>
              <a:t>Os </a:t>
            </a:r>
            <a:r>
              <a:rPr lang="pt-BR" dirty="0"/>
              <a:t>elementos </a:t>
            </a:r>
            <a:r>
              <a:rPr lang="pt-BR" dirty="0" smtClean="0"/>
              <a:t>armazenados nessa estrutura podem </a:t>
            </a:r>
            <a:r>
              <a:rPr lang="pt-BR" dirty="0"/>
              <a:t>ser primitivos </a:t>
            </a:r>
            <a:r>
              <a:rPr lang="pt-BR" dirty="0" smtClean="0"/>
              <a:t>ou </a:t>
            </a:r>
            <a:r>
              <a:rPr lang="pt-BR" dirty="0" err="1" smtClean="0"/>
              <a:t>TADs</a:t>
            </a:r>
            <a:r>
              <a:rPr lang="pt-BR" dirty="0" smtClean="0"/>
              <a:t>;</a:t>
            </a:r>
            <a:endParaRPr lang="pt-BR" dirty="0"/>
          </a:p>
          <a:p>
            <a:pPr lvl="1"/>
            <a:r>
              <a:rPr lang="pt-BR" dirty="0" smtClean="0"/>
              <a:t>Considerada uma estrutura bastante flexível, uma vez que a ordem dos elementos é irrelevante para o armazenamento e manipulação dos dados.</a:t>
            </a:r>
          </a:p>
          <a:p>
            <a:r>
              <a:rPr lang="pt-BR" dirty="0" smtClean="0"/>
              <a:t>Em cenários complexos, é possível utilizar uma lista para </a:t>
            </a:r>
            <a:r>
              <a:rPr lang="pt-BR" dirty="0"/>
              <a:t>armazenar outras listas </a:t>
            </a:r>
            <a:r>
              <a:rPr lang="pt-BR" dirty="0" smtClean="0"/>
              <a:t>como elementos</a:t>
            </a:r>
            <a:r>
              <a:rPr lang="pt-BR" dirty="0"/>
              <a:t>.</a:t>
            </a:r>
            <a:endParaRPr lang="pt-BR" dirty="0" smtClean="0"/>
          </a:p>
          <a:p>
            <a:pPr lvl="1"/>
            <a:r>
              <a:rPr lang="pt-BR" dirty="0" smtClean="0"/>
              <a:t>Exemplo: Uma lista de turmas, onde cada elemento, por sua vez, contém uma lista de alunos.</a:t>
            </a:r>
          </a:p>
        </p:txBody>
      </p:sp>
    </p:spTree>
    <p:extLst>
      <p:ext uri="{BB962C8B-B14F-4D97-AF65-F5344CB8AC3E}">
        <p14:creationId xmlns:p14="http://schemas.microsoft.com/office/powerpoint/2010/main" val="242089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Formal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Uma lista </a:t>
            </a:r>
            <a:r>
              <a:rPr lang="pt-BR" i="1" dirty="0" smtClean="0"/>
              <a:t>L</a:t>
            </a:r>
            <a:r>
              <a:rPr lang="pt-BR" dirty="0" smtClean="0"/>
              <a:t> é um conjunto de </a:t>
            </a:r>
            <a:r>
              <a:rPr lang="pt-BR" dirty="0"/>
              <a:t>zero </a:t>
            </a:r>
            <a:r>
              <a:rPr lang="pt-BR" dirty="0" smtClean="0"/>
              <a:t>ou mais </a:t>
            </a:r>
            <a:r>
              <a:rPr lang="pt-BR" dirty="0"/>
              <a:t>elementos</a:t>
            </a:r>
            <a:r>
              <a:rPr lang="pt-BR" dirty="0" smtClean="0"/>
              <a:t>, onde </a:t>
            </a:r>
            <a:r>
              <a:rPr lang="pt-BR" dirty="0"/>
              <a:t>cada um deles </a:t>
            </a:r>
            <a:r>
              <a:rPr lang="pt-BR" dirty="0" smtClean="0"/>
              <a:t>representa um valor.</a:t>
            </a:r>
          </a:p>
          <a:p>
            <a:pPr lvl="1"/>
            <a:r>
              <a:rPr lang="pt-BR" dirty="0" smtClean="0"/>
              <a:t>Importante lembrar que esse valor pode ser atômico (indivisível) ou outra lista.</a:t>
            </a:r>
          </a:p>
          <a:p>
            <a:r>
              <a:rPr lang="pt-BR" dirty="0" smtClean="0"/>
              <a:t>Uma lista </a:t>
            </a:r>
            <a:r>
              <a:rPr lang="pt-BR" i="1" dirty="0" smtClean="0"/>
              <a:t>L</a:t>
            </a:r>
            <a:r>
              <a:rPr lang="pt-BR" dirty="0" smtClean="0"/>
              <a:t> possui as seguintes características:</a:t>
            </a:r>
          </a:p>
          <a:p>
            <a:pPr lvl="1"/>
            <a:r>
              <a:rPr lang="pt-BR" i="1" dirty="0" smtClean="0"/>
              <a:t>x</a:t>
            </a:r>
            <a:r>
              <a:rPr lang="pt-BR" i="1" baseline="-25000" dirty="0" smtClean="0"/>
              <a:t>1</a:t>
            </a:r>
            <a:r>
              <a:rPr lang="pt-BR" i="1" dirty="0" smtClean="0"/>
              <a:t> </a:t>
            </a:r>
            <a:r>
              <a:rPr lang="pt-BR" dirty="0"/>
              <a:t>é o primeiro elemento </a:t>
            </a:r>
            <a:r>
              <a:rPr lang="pt-BR" dirty="0" smtClean="0"/>
              <a:t>(mais à esquerda) da lista, também chamado de </a:t>
            </a:r>
            <a:r>
              <a:rPr lang="pt-BR" i="1" dirty="0" smtClean="0"/>
              <a:t>início</a:t>
            </a:r>
            <a:r>
              <a:rPr lang="pt-BR" dirty="0" smtClean="0"/>
              <a:t> ou </a:t>
            </a:r>
            <a:r>
              <a:rPr lang="pt-BR" i="1" dirty="0" smtClean="0"/>
              <a:t>header </a:t>
            </a:r>
            <a:r>
              <a:rPr lang="pt-BR" dirty="0" smtClean="0"/>
              <a:t>da lista;</a:t>
            </a:r>
          </a:p>
          <a:p>
            <a:pPr lvl="1"/>
            <a:r>
              <a:rPr lang="pt-BR" i="1" dirty="0" err="1" smtClean="0"/>
              <a:t>x</a:t>
            </a:r>
            <a:r>
              <a:rPr lang="pt-BR" i="1" baseline="-25000" dirty="0" err="1" smtClean="0"/>
              <a:t>n</a:t>
            </a:r>
            <a:r>
              <a:rPr lang="pt-BR" i="1" dirty="0" smtClean="0"/>
              <a:t> </a:t>
            </a:r>
            <a:r>
              <a:rPr lang="pt-BR" dirty="0"/>
              <a:t>é o </a:t>
            </a:r>
            <a:r>
              <a:rPr lang="pt-BR" dirty="0" smtClean="0"/>
              <a:t>último elemento (mais à direita) </a:t>
            </a:r>
            <a:r>
              <a:rPr lang="pt-BR" dirty="0"/>
              <a:t>da lista, também </a:t>
            </a:r>
            <a:r>
              <a:rPr lang="pt-BR" dirty="0" smtClean="0"/>
              <a:t>chamado de </a:t>
            </a:r>
            <a:r>
              <a:rPr lang="pt-BR" i="1" dirty="0" smtClean="0"/>
              <a:t>final</a:t>
            </a:r>
            <a:r>
              <a:rPr lang="pt-BR" dirty="0" smtClean="0"/>
              <a:t> ou </a:t>
            </a:r>
            <a:r>
              <a:rPr lang="pt-BR" i="1" dirty="0" smtClean="0"/>
              <a:t>trailer </a:t>
            </a:r>
            <a:r>
              <a:rPr lang="pt-BR" dirty="0" smtClean="0"/>
              <a:t>da lista, </a:t>
            </a:r>
            <a:r>
              <a:rPr lang="pt-BR" dirty="0"/>
              <a:t>sendo </a:t>
            </a:r>
            <a:r>
              <a:rPr lang="pt-BR" i="1" dirty="0"/>
              <a:t>n</a:t>
            </a:r>
            <a:r>
              <a:rPr lang="pt-BR" dirty="0"/>
              <a:t> a quantidade de elementos contidos nessa lista</a:t>
            </a:r>
            <a:r>
              <a:rPr lang="pt-BR" dirty="0" smtClean="0"/>
              <a:t>;</a:t>
            </a:r>
            <a:endParaRPr lang="pt-BR" dirty="0"/>
          </a:p>
          <a:p>
            <a:pPr lvl="1"/>
            <a:r>
              <a:rPr lang="pt-BR" i="1" dirty="0" smtClean="0"/>
              <a:t>x</a:t>
            </a:r>
            <a:r>
              <a:rPr lang="pt-BR" i="1" baseline="-25000" dirty="0" smtClean="0"/>
              <a:t>2</a:t>
            </a:r>
            <a:r>
              <a:rPr lang="pt-BR" i="1" dirty="0"/>
              <a:t>, x</a:t>
            </a:r>
            <a:r>
              <a:rPr lang="pt-BR" i="1" baseline="-25000" dirty="0"/>
              <a:t>3</a:t>
            </a:r>
            <a:r>
              <a:rPr lang="pt-BR" i="1" dirty="0"/>
              <a:t>, ..., </a:t>
            </a:r>
            <a:r>
              <a:rPr lang="pt-BR" i="1" dirty="0" smtClean="0"/>
              <a:t>x</a:t>
            </a:r>
            <a:r>
              <a:rPr lang="pt-BR" i="1" baseline="-25000" dirty="0" smtClean="0"/>
              <a:t>n-1</a:t>
            </a:r>
            <a:r>
              <a:rPr lang="pt-BR" i="1" dirty="0" smtClean="0"/>
              <a:t> </a:t>
            </a:r>
            <a:r>
              <a:rPr lang="pt-BR" dirty="0" smtClean="0"/>
              <a:t>são os elementos que compõem </a:t>
            </a:r>
            <a:r>
              <a:rPr lang="pt-BR" dirty="0"/>
              <a:t>o </a:t>
            </a:r>
            <a:r>
              <a:rPr lang="pt-BR" dirty="0" smtClean="0"/>
              <a:t>restante </a:t>
            </a:r>
            <a:r>
              <a:rPr lang="pt-BR" dirty="0"/>
              <a:t>da lista;</a:t>
            </a:r>
          </a:p>
          <a:p>
            <a:pPr lvl="1"/>
            <a:r>
              <a:rPr lang="pt-BR" dirty="0" smtClean="0"/>
              <a:t>Sendo </a:t>
            </a:r>
            <a:r>
              <a:rPr lang="pt-BR" i="1" dirty="0" smtClean="0"/>
              <a:t>x</a:t>
            </a:r>
            <a:r>
              <a:rPr lang="pt-BR" i="1" baseline="-25000" dirty="0" smtClean="0"/>
              <a:t>i</a:t>
            </a:r>
            <a:r>
              <a:rPr lang="pt-BR" i="1" dirty="0" smtClean="0"/>
              <a:t> </a:t>
            </a:r>
            <a:r>
              <a:rPr lang="pt-BR" dirty="0" smtClean="0"/>
              <a:t>o elemento da lista localizado na posição </a:t>
            </a:r>
            <a:r>
              <a:rPr lang="pt-BR" i="1" dirty="0" smtClean="0"/>
              <a:t>i</a:t>
            </a:r>
            <a:r>
              <a:rPr lang="pt-BR" dirty="0" smtClean="0"/>
              <a:t>, o seu antecessor é </a:t>
            </a:r>
            <a:r>
              <a:rPr lang="pt-BR" i="1" dirty="0" smtClean="0"/>
              <a:t>x</a:t>
            </a:r>
            <a:r>
              <a:rPr lang="pt-BR" i="1" baseline="-25000" dirty="0" smtClean="0"/>
              <a:t>i-1</a:t>
            </a:r>
            <a:r>
              <a:rPr lang="pt-BR" i="1" dirty="0" smtClean="0"/>
              <a:t> </a:t>
            </a:r>
            <a:r>
              <a:rPr lang="pt-BR" dirty="0" smtClean="0"/>
              <a:t>e seu sucessor é </a:t>
            </a:r>
            <a:r>
              <a:rPr lang="pt-BR" i="1" dirty="0" smtClean="0"/>
              <a:t>x</a:t>
            </a:r>
            <a:r>
              <a:rPr lang="pt-BR" i="1" baseline="-25000" dirty="0" smtClean="0"/>
              <a:t>i+1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215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de uma </a:t>
            </a:r>
            <a:r>
              <a:rPr lang="pt-BR" dirty="0" smtClean="0"/>
              <a:t>Lista (cont.)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949738"/>
              </p:ext>
            </p:extLst>
          </p:nvPr>
        </p:nvGraphicFramePr>
        <p:xfrm>
          <a:off x="671227" y="4066480"/>
          <a:ext cx="7873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194"/>
                <a:gridCol w="984194"/>
                <a:gridCol w="984194"/>
                <a:gridCol w="984194"/>
                <a:gridCol w="984194"/>
                <a:gridCol w="984194"/>
                <a:gridCol w="984194"/>
                <a:gridCol w="9841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" name="Conector de seta reta 3"/>
          <p:cNvCxnSpPr/>
          <p:nvPr/>
        </p:nvCxnSpPr>
        <p:spPr>
          <a:xfrm>
            <a:off x="1156106" y="3202177"/>
            <a:ext cx="0" cy="72008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746379" y="2556193"/>
            <a:ext cx="819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i="1" dirty="0" smtClean="0"/>
              <a:t>x</a:t>
            </a:r>
            <a:r>
              <a:rPr lang="pt-BR" b="1" i="1" baseline="-25000" dirty="0" smtClean="0"/>
              <a:t>1</a:t>
            </a:r>
          </a:p>
          <a:p>
            <a:pPr algn="ctr"/>
            <a:r>
              <a:rPr lang="pt-BR" sz="1400" i="1" dirty="0" smtClean="0"/>
              <a:t>(header)</a:t>
            </a:r>
            <a:endParaRPr lang="pt-BR" sz="1400" i="1" baseline="-25000" dirty="0"/>
          </a:p>
        </p:txBody>
      </p:sp>
      <p:cxnSp>
        <p:nvCxnSpPr>
          <p:cNvPr id="6" name="Conector de seta reta 5"/>
          <p:cNvCxnSpPr/>
          <p:nvPr/>
        </p:nvCxnSpPr>
        <p:spPr>
          <a:xfrm>
            <a:off x="2124868" y="3202177"/>
            <a:ext cx="0" cy="72008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940362" y="277163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i="1" dirty="0" smtClean="0"/>
              <a:t>x</a:t>
            </a:r>
            <a:r>
              <a:rPr lang="pt-BR" b="1" i="1" baseline="-25000" dirty="0" smtClean="0"/>
              <a:t>2</a:t>
            </a:r>
            <a:endParaRPr lang="pt-BR" b="1" i="1" baseline="-25000" dirty="0"/>
          </a:p>
        </p:txBody>
      </p:sp>
      <p:cxnSp>
        <p:nvCxnSpPr>
          <p:cNvPr id="8" name="Conector de seta reta 7"/>
          <p:cNvCxnSpPr/>
          <p:nvPr/>
        </p:nvCxnSpPr>
        <p:spPr>
          <a:xfrm>
            <a:off x="8028384" y="3202177"/>
            <a:ext cx="0" cy="72008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7659535" y="2556193"/>
            <a:ext cx="737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i="1" dirty="0" err="1" smtClean="0"/>
              <a:t>x</a:t>
            </a:r>
            <a:r>
              <a:rPr lang="pt-BR" b="1" i="1" baseline="-25000" dirty="0" err="1" smtClean="0"/>
              <a:t>n</a:t>
            </a:r>
            <a:endParaRPr lang="pt-BR" b="1" i="1" baseline="-25000" dirty="0" smtClean="0"/>
          </a:p>
          <a:p>
            <a:pPr algn="ctr"/>
            <a:r>
              <a:rPr lang="pt-BR" sz="1400" i="1" dirty="0" smtClean="0"/>
              <a:t>(trailer)</a:t>
            </a:r>
            <a:endParaRPr lang="pt-BR" sz="1400" i="1" baseline="-25000" dirty="0"/>
          </a:p>
        </p:txBody>
      </p:sp>
      <p:cxnSp>
        <p:nvCxnSpPr>
          <p:cNvPr id="11" name="Conector de seta reta 10"/>
          <p:cNvCxnSpPr/>
          <p:nvPr/>
        </p:nvCxnSpPr>
        <p:spPr>
          <a:xfrm>
            <a:off x="5076056" y="3202177"/>
            <a:ext cx="0" cy="72008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911588" y="277163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i="1" dirty="0" smtClean="0"/>
              <a:t>x</a:t>
            </a:r>
            <a:r>
              <a:rPr lang="pt-BR" b="1" i="1" baseline="-25000" dirty="0" smtClean="0"/>
              <a:t>i</a:t>
            </a:r>
            <a:endParaRPr lang="pt-BR" b="1" i="1" baseline="-25000" dirty="0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4108434" y="3202177"/>
            <a:ext cx="0" cy="72008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3881450" y="277163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i="1" dirty="0" smtClean="0"/>
              <a:t>x</a:t>
            </a:r>
            <a:r>
              <a:rPr lang="pt-BR" b="1" i="1" baseline="-25000" dirty="0" smtClean="0"/>
              <a:t>i-1</a:t>
            </a:r>
            <a:endParaRPr lang="pt-BR" b="1" i="1" baseline="-25000" dirty="0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6084168" y="3202177"/>
            <a:ext cx="0" cy="72008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841954" y="2771636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i="1" dirty="0" smtClean="0"/>
              <a:t>x</a:t>
            </a:r>
            <a:r>
              <a:rPr lang="pt-BR" b="1" i="1" baseline="-25000" dirty="0" smtClean="0"/>
              <a:t>i+1</a:t>
            </a:r>
            <a:endParaRPr lang="pt-BR" b="1" i="1" baseline="-25000" dirty="0"/>
          </a:p>
        </p:txBody>
      </p:sp>
      <p:cxnSp>
        <p:nvCxnSpPr>
          <p:cNvPr id="17" name="Conector de seta reta 16"/>
          <p:cNvCxnSpPr/>
          <p:nvPr/>
        </p:nvCxnSpPr>
        <p:spPr>
          <a:xfrm>
            <a:off x="3100322" y="3211469"/>
            <a:ext cx="0" cy="72008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2915816" y="278092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i="1" dirty="0" smtClean="0"/>
              <a:t>x</a:t>
            </a:r>
            <a:r>
              <a:rPr lang="pt-BR" b="1" i="1" baseline="-25000" dirty="0" smtClean="0"/>
              <a:t>3</a:t>
            </a:r>
            <a:endParaRPr lang="pt-BR" b="1" i="1" baseline="-250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845438" y="2769723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i="1" dirty="0" smtClean="0"/>
              <a:t>...</a:t>
            </a:r>
            <a:endParaRPr lang="pt-BR" b="1" i="1" baseline="-250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914288" y="2782130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i="1" dirty="0" smtClean="0"/>
              <a:t>...</a:t>
            </a:r>
            <a:endParaRPr lang="pt-BR" b="1" i="1" baseline="-250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889742" y="2769723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i="1" dirty="0" smtClean="0"/>
              <a:t>...</a:t>
            </a:r>
            <a:endParaRPr lang="pt-BR" b="1" i="1" baseline="-250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5865196" y="275731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i="1" dirty="0" smtClean="0"/>
              <a:t>...</a:t>
            </a:r>
            <a:endParaRPr lang="pt-BR" b="1" i="1" baseline="-25000" dirty="0"/>
          </a:p>
        </p:txBody>
      </p:sp>
      <p:graphicFrame>
        <p:nvGraphicFramePr>
          <p:cNvPr id="23" name="Tabe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173328"/>
              </p:ext>
            </p:extLst>
          </p:nvPr>
        </p:nvGraphicFramePr>
        <p:xfrm>
          <a:off x="671227" y="4066480"/>
          <a:ext cx="7873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194"/>
                <a:gridCol w="984194"/>
                <a:gridCol w="984194"/>
                <a:gridCol w="984194"/>
                <a:gridCol w="984194"/>
                <a:gridCol w="984194"/>
                <a:gridCol w="984194"/>
                <a:gridCol w="9841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48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9" grpId="0"/>
      <p:bldP spid="9" grpId="1"/>
      <p:bldP spid="12" grpId="0"/>
      <p:bldP spid="14" grpId="0"/>
      <p:bldP spid="16" grpId="0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Operações Básicas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Uma listas básica possuem as seguintes operações:</a:t>
            </a:r>
          </a:p>
          <a:p>
            <a:pPr lvl="1"/>
            <a:r>
              <a:rPr lang="pt-BR" dirty="0" smtClean="0"/>
              <a:t>Criar uma nova lista – </a:t>
            </a:r>
            <a:r>
              <a:rPr lang="pt-BR" i="1" dirty="0" smtClean="0"/>
              <a:t>Lista()</a:t>
            </a:r>
          </a:p>
          <a:p>
            <a:pPr lvl="1"/>
            <a:r>
              <a:rPr lang="pt-BR" dirty="0" smtClean="0"/>
              <a:t>Retornar a quantidade de elementos – </a:t>
            </a:r>
            <a:r>
              <a:rPr lang="pt-BR" i="1" dirty="0" err="1" smtClean="0"/>
              <a:t>getQtde</a:t>
            </a:r>
            <a:r>
              <a:rPr lang="pt-BR" i="1" dirty="0" smtClean="0"/>
              <a:t>()</a:t>
            </a:r>
          </a:p>
          <a:p>
            <a:pPr lvl="1"/>
            <a:r>
              <a:rPr lang="pt-BR" dirty="0" smtClean="0"/>
              <a:t>Verificar se a lista está vazia – </a:t>
            </a:r>
            <a:r>
              <a:rPr lang="pt-BR" i="1" dirty="0" err="1" smtClean="0"/>
              <a:t>estaVazia</a:t>
            </a:r>
            <a:r>
              <a:rPr lang="pt-BR" i="1" dirty="0" smtClean="0"/>
              <a:t>()</a:t>
            </a:r>
          </a:p>
          <a:p>
            <a:pPr lvl="1"/>
            <a:r>
              <a:rPr lang="pt-BR" dirty="0" smtClean="0"/>
              <a:t>Verificar </a:t>
            </a:r>
            <a:r>
              <a:rPr lang="pt-BR" dirty="0"/>
              <a:t>se a lista está </a:t>
            </a:r>
            <a:r>
              <a:rPr lang="pt-BR" dirty="0" smtClean="0"/>
              <a:t>cheia, caso possua um limite </a:t>
            </a:r>
            <a:r>
              <a:rPr lang="pt-BR" dirty="0"/>
              <a:t>– </a:t>
            </a:r>
            <a:r>
              <a:rPr lang="pt-BR" i="1" dirty="0" err="1" smtClean="0"/>
              <a:t>estaCheia</a:t>
            </a:r>
            <a:r>
              <a:rPr lang="pt-BR" i="1" dirty="0" smtClean="0"/>
              <a:t>()</a:t>
            </a:r>
          </a:p>
          <a:p>
            <a:pPr lvl="1"/>
            <a:r>
              <a:rPr lang="pt-BR" dirty="0" smtClean="0"/>
              <a:t>Acessar o elemento na posição </a:t>
            </a:r>
            <a:r>
              <a:rPr lang="pt-BR" i="1" dirty="0" smtClean="0"/>
              <a:t>i</a:t>
            </a:r>
            <a:r>
              <a:rPr lang="pt-BR" dirty="0" smtClean="0"/>
              <a:t> – </a:t>
            </a:r>
            <a:r>
              <a:rPr lang="pt-BR" i="1" dirty="0" err="1" smtClean="0"/>
              <a:t>getElemento</a:t>
            </a:r>
            <a:r>
              <a:rPr lang="pt-BR" i="1" dirty="0" smtClean="0"/>
              <a:t>(i)</a:t>
            </a:r>
          </a:p>
          <a:p>
            <a:pPr lvl="1"/>
            <a:r>
              <a:rPr lang="pt-BR" dirty="0" smtClean="0"/>
              <a:t>Inserir um elemento </a:t>
            </a:r>
            <a:r>
              <a:rPr lang="pt-BR" i="1" dirty="0" smtClean="0"/>
              <a:t>e</a:t>
            </a:r>
            <a:r>
              <a:rPr lang="pt-BR" dirty="0" smtClean="0"/>
              <a:t> na posição </a:t>
            </a:r>
            <a:r>
              <a:rPr lang="pt-BR" i="1" dirty="0" smtClean="0"/>
              <a:t>i</a:t>
            </a:r>
            <a:r>
              <a:rPr lang="pt-BR" dirty="0" smtClean="0"/>
              <a:t> – </a:t>
            </a:r>
            <a:r>
              <a:rPr lang="pt-BR" i="1" dirty="0" err="1" smtClean="0"/>
              <a:t>setPosicao</a:t>
            </a:r>
            <a:r>
              <a:rPr lang="pt-BR" i="1" dirty="0" smtClean="0"/>
              <a:t>(e, i)</a:t>
            </a:r>
          </a:p>
          <a:p>
            <a:pPr lvl="1"/>
            <a:r>
              <a:rPr lang="pt-BR" dirty="0"/>
              <a:t>Inserir um elemento </a:t>
            </a:r>
            <a:r>
              <a:rPr lang="pt-BR" i="1" dirty="0"/>
              <a:t>e</a:t>
            </a:r>
            <a:r>
              <a:rPr lang="pt-BR" dirty="0"/>
              <a:t> </a:t>
            </a:r>
            <a:r>
              <a:rPr lang="pt-BR" dirty="0" smtClean="0"/>
              <a:t>no início </a:t>
            </a:r>
            <a:r>
              <a:rPr lang="pt-BR" dirty="0"/>
              <a:t>– </a:t>
            </a:r>
            <a:r>
              <a:rPr lang="pt-BR" i="1" dirty="0" err="1" smtClean="0"/>
              <a:t>setInicio</a:t>
            </a:r>
            <a:r>
              <a:rPr lang="pt-BR" i="1" dirty="0" smtClean="0"/>
              <a:t>(e</a:t>
            </a:r>
            <a:r>
              <a:rPr lang="pt-BR" i="1" dirty="0"/>
              <a:t>)</a:t>
            </a:r>
          </a:p>
          <a:p>
            <a:pPr lvl="1"/>
            <a:r>
              <a:rPr lang="pt-BR" dirty="0"/>
              <a:t>Inserir um elemento </a:t>
            </a:r>
            <a:r>
              <a:rPr lang="pt-BR" i="1" dirty="0"/>
              <a:t>e</a:t>
            </a:r>
            <a:r>
              <a:rPr lang="pt-BR" dirty="0"/>
              <a:t> </a:t>
            </a:r>
            <a:r>
              <a:rPr lang="pt-BR" dirty="0" smtClean="0"/>
              <a:t>no final </a:t>
            </a:r>
            <a:r>
              <a:rPr lang="pt-BR" dirty="0"/>
              <a:t>– </a:t>
            </a:r>
            <a:r>
              <a:rPr lang="pt-BR" i="1" dirty="0" err="1" smtClean="0"/>
              <a:t>setFinal</a:t>
            </a:r>
            <a:r>
              <a:rPr lang="pt-BR" i="1" dirty="0" smtClean="0"/>
              <a:t>(e</a:t>
            </a:r>
            <a:r>
              <a:rPr lang="pt-BR" i="1" dirty="0"/>
              <a:t>)</a:t>
            </a:r>
          </a:p>
          <a:p>
            <a:pPr lvl="1"/>
            <a:r>
              <a:rPr lang="pt-BR" dirty="0" smtClean="0"/>
              <a:t>Remover o elemento </a:t>
            </a:r>
            <a:r>
              <a:rPr lang="pt-BR" i="1" dirty="0" smtClean="0"/>
              <a:t>e</a:t>
            </a:r>
            <a:r>
              <a:rPr lang="pt-BR" dirty="0" smtClean="0"/>
              <a:t> na posição </a:t>
            </a:r>
            <a:r>
              <a:rPr lang="pt-BR" i="1" dirty="0" smtClean="0"/>
              <a:t>i</a:t>
            </a:r>
            <a:r>
              <a:rPr lang="pt-BR" dirty="0" smtClean="0"/>
              <a:t> – </a:t>
            </a:r>
            <a:r>
              <a:rPr lang="pt-BR" i="1" dirty="0" err="1" smtClean="0"/>
              <a:t>removerPosicao</a:t>
            </a:r>
            <a:r>
              <a:rPr lang="pt-BR" i="1" dirty="0" smtClean="0"/>
              <a:t>(i)</a:t>
            </a:r>
          </a:p>
          <a:p>
            <a:pPr lvl="1"/>
            <a:r>
              <a:rPr lang="pt-BR" dirty="0"/>
              <a:t>Remover o elemento </a:t>
            </a:r>
            <a:r>
              <a:rPr lang="pt-BR" i="1" dirty="0" smtClean="0"/>
              <a:t>no inicio</a:t>
            </a:r>
            <a:r>
              <a:rPr lang="pt-BR" dirty="0" smtClean="0"/>
              <a:t> </a:t>
            </a:r>
            <a:r>
              <a:rPr lang="pt-BR" dirty="0"/>
              <a:t>– </a:t>
            </a:r>
            <a:r>
              <a:rPr lang="pt-BR" i="1" dirty="0" err="1" smtClean="0"/>
              <a:t>removerInicio</a:t>
            </a:r>
            <a:r>
              <a:rPr lang="pt-BR" i="1" dirty="0" smtClean="0"/>
              <a:t>(i</a:t>
            </a:r>
            <a:r>
              <a:rPr lang="pt-BR" i="1" dirty="0"/>
              <a:t>)</a:t>
            </a:r>
          </a:p>
          <a:p>
            <a:pPr lvl="1"/>
            <a:r>
              <a:rPr lang="pt-BR" dirty="0"/>
              <a:t>Remover o elemento </a:t>
            </a:r>
            <a:r>
              <a:rPr lang="pt-BR" i="1" dirty="0" smtClean="0"/>
              <a:t>no final</a:t>
            </a:r>
            <a:r>
              <a:rPr lang="pt-BR" dirty="0" smtClean="0"/>
              <a:t> </a:t>
            </a:r>
            <a:r>
              <a:rPr lang="pt-BR" dirty="0"/>
              <a:t>– </a:t>
            </a:r>
            <a:r>
              <a:rPr lang="pt-BR" i="1" dirty="0" err="1" smtClean="0"/>
              <a:t>removerFinal</a:t>
            </a:r>
            <a:r>
              <a:rPr lang="pt-BR" i="1" dirty="0" smtClean="0"/>
              <a:t>(i)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94194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577666"/>
              </p:ext>
            </p:extLst>
          </p:nvPr>
        </p:nvGraphicFramePr>
        <p:xfrm>
          <a:off x="658888" y="3645024"/>
          <a:ext cx="68893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194"/>
                <a:gridCol w="984194"/>
                <a:gridCol w="984194"/>
                <a:gridCol w="984194"/>
                <a:gridCol w="984194"/>
                <a:gridCol w="984194"/>
                <a:gridCol w="9841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013565"/>
              </p:ext>
            </p:extLst>
          </p:nvPr>
        </p:nvGraphicFramePr>
        <p:xfrm>
          <a:off x="658888" y="3645024"/>
          <a:ext cx="7873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194"/>
                <a:gridCol w="984194"/>
                <a:gridCol w="984194"/>
                <a:gridCol w="984194"/>
                <a:gridCol w="984194"/>
                <a:gridCol w="984194"/>
                <a:gridCol w="984194"/>
                <a:gridCol w="9841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968759"/>
              </p:ext>
            </p:extLst>
          </p:nvPr>
        </p:nvGraphicFramePr>
        <p:xfrm>
          <a:off x="658888" y="3645024"/>
          <a:ext cx="68893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194"/>
                <a:gridCol w="984194"/>
                <a:gridCol w="984194"/>
                <a:gridCol w="984194"/>
                <a:gridCol w="984194"/>
                <a:gridCol w="984194"/>
                <a:gridCol w="9841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610757" y="2485345"/>
            <a:ext cx="20170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Dados da Lista: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400" dirty="0" smtClean="0"/>
              <a:t>Quantidade: 8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400" dirty="0" smtClean="0"/>
              <a:t>Primeiro Elemento: 5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400" dirty="0" smtClean="0"/>
              <a:t>Último Elemento: 2</a:t>
            </a:r>
            <a:endParaRPr lang="pt-BR" sz="1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</a:t>
            </a:r>
            <a:r>
              <a:rPr lang="pt-BR" dirty="0" smtClean="0"/>
              <a:t>Básicas (cont.)</a:t>
            </a:r>
            <a:endParaRPr lang="pt-BR" dirty="0"/>
          </a:p>
        </p:txBody>
      </p:sp>
      <p:sp>
        <p:nvSpPr>
          <p:cNvPr id="5" name="Seta em curva para baixo 4"/>
          <p:cNvSpPr/>
          <p:nvPr/>
        </p:nvSpPr>
        <p:spPr>
          <a:xfrm>
            <a:off x="6228184" y="3212976"/>
            <a:ext cx="720080" cy="288032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Seta em curva para baixo 5"/>
          <p:cNvSpPr/>
          <p:nvPr/>
        </p:nvSpPr>
        <p:spPr>
          <a:xfrm>
            <a:off x="7236296" y="3212976"/>
            <a:ext cx="720080" cy="288032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10757" y="2485345"/>
            <a:ext cx="20170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Dados da Lista: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400" dirty="0" smtClean="0"/>
              <a:t>Quantidade: 7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400" dirty="0" smtClean="0"/>
              <a:t>Primeiro Elemento: 5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400" dirty="0" smtClean="0"/>
              <a:t>Último Elemento: 2</a:t>
            </a:r>
            <a:endParaRPr lang="pt-BR" sz="1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2029061" y="4941168"/>
            <a:ext cx="508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OPERAÇÃO: </a:t>
            </a:r>
            <a:r>
              <a:rPr lang="pt-BR" i="1" dirty="0" smtClean="0"/>
              <a:t>Inserir o elemento 8 (oito) na 6ª posição</a:t>
            </a:r>
            <a:endParaRPr lang="pt-BR" i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028173" y="4941168"/>
            <a:ext cx="462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OPERAÇÃO: Remover o elemento da 4ª posição</a:t>
            </a:r>
            <a:endParaRPr lang="pt-BR" i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678594" y="3068960"/>
            <a:ext cx="7920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b="1" dirty="0" smtClean="0">
                <a:solidFill>
                  <a:srgbClr val="FF0000"/>
                </a:solidFill>
              </a:rPr>
              <a:t>X</a:t>
            </a:r>
            <a:endParaRPr lang="pt-BR" sz="8800" b="1" dirty="0">
              <a:solidFill>
                <a:srgbClr val="FF0000"/>
              </a:solidFill>
            </a:endParaRPr>
          </a:p>
        </p:txBody>
      </p:sp>
      <p:sp>
        <p:nvSpPr>
          <p:cNvPr id="12" name="Seta em curva para baixo 11"/>
          <p:cNvSpPr/>
          <p:nvPr/>
        </p:nvSpPr>
        <p:spPr>
          <a:xfrm flipH="1">
            <a:off x="6300192" y="3209629"/>
            <a:ext cx="720080" cy="288032"/>
          </a:xfrm>
          <a:prstGeom prst="curved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Seta em curva para baixo 12"/>
          <p:cNvSpPr/>
          <p:nvPr/>
        </p:nvSpPr>
        <p:spPr>
          <a:xfrm flipH="1">
            <a:off x="7308304" y="3209629"/>
            <a:ext cx="720080" cy="288032"/>
          </a:xfrm>
          <a:prstGeom prst="curved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Seta em curva para baixo 13"/>
          <p:cNvSpPr/>
          <p:nvPr/>
        </p:nvSpPr>
        <p:spPr>
          <a:xfrm flipH="1">
            <a:off x="4283968" y="3209629"/>
            <a:ext cx="720080" cy="288032"/>
          </a:xfrm>
          <a:prstGeom prst="curved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Seta em curva para baixo 14"/>
          <p:cNvSpPr/>
          <p:nvPr/>
        </p:nvSpPr>
        <p:spPr>
          <a:xfrm flipH="1">
            <a:off x="5292080" y="3209629"/>
            <a:ext cx="720080" cy="288032"/>
          </a:xfrm>
          <a:prstGeom prst="curved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33374"/>
              </p:ext>
            </p:extLst>
          </p:nvPr>
        </p:nvGraphicFramePr>
        <p:xfrm>
          <a:off x="5580310" y="4560014"/>
          <a:ext cx="9841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1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8" name="Conector de seta reta 17"/>
          <p:cNvCxnSpPr/>
          <p:nvPr/>
        </p:nvCxnSpPr>
        <p:spPr>
          <a:xfrm flipV="1">
            <a:off x="6084168" y="4050744"/>
            <a:ext cx="0" cy="4320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2030986" y="4938509"/>
            <a:ext cx="4653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OPERAÇÃO: Inserir o elemento 9 (nove) no final</a:t>
            </a:r>
            <a:endParaRPr lang="pt-BR" i="1" dirty="0"/>
          </a:p>
        </p:txBody>
      </p:sp>
      <p:graphicFrame>
        <p:nvGraphicFramePr>
          <p:cNvPr id="23" name="Tabe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67613"/>
              </p:ext>
            </p:extLst>
          </p:nvPr>
        </p:nvGraphicFramePr>
        <p:xfrm>
          <a:off x="7548246" y="4564322"/>
          <a:ext cx="9841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1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4" name="Conector de seta reta 23"/>
          <p:cNvCxnSpPr/>
          <p:nvPr/>
        </p:nvCxnSpPr>
        <p:spPr>
          <a:xfrm flipV="1">
            <a:off x="8052104" y="4055052"/>
            <a:ext cx="0" cy="4320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e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530831"/>
              </p:ext>
            </p:extLst>
          </p:nvPr>
        </p:nvGraphicFramePr>
        <p:xfrm>
          <a:off x="661600" y="3644688"/>
          <a:ext cx="7873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194"/>
                <a:gridCol w="984194"/>
                <a:gridCol w="984194"/>
                <a:gridCol w="984194"/>
                <a:gridCol w="984194"/>
                <a:gridCol w="984194"/>
                <a:gridCol w="984194"/>
                <a:gridCol w="9841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7" name="CaixaDeTexto 26"/>
          <p:cNvSpPr txBox="1"/>
          <p:nvPr/>
        </p:nvSpPr>
        <p:spPr>
          <a:xfrm>
            <a:off x="610757" y="2490790"/>
            <a:ext cx="20170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Dados da Lista: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400" dirty="0" smtClean="0"/>
              <a:t>Quantidade: 8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400" dirty="0" smtClean="0"/>
              <a:t>Primeiro Elemento: 5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400" dirty="0" smtClean="0"/>
              <a:t>Último Elemento: 9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5257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5" grpId="0" animBg="1"/>
      <p:bldP spid="5" grpId="1" animBg="1"/>
      <p:bldP spid="6" grpId="0" animBg="1"/>
      <p:bldP spid="6" grpId="1" animBg="1"/>
      <p:bldP spid="7" grpId="0"/>
      <p:bldP spid="7" grpId="1"/>
      <p:bldP spid="7" grpId="2"/>
      <p:bldP spid="7" grpId="3"/>
      <p:bldP spid="8" grpId="0"/>
      <p:bldP spid="8" grpId="1"/>
      <p:bldP spid="10" grpId="0"/>
      <p:bldP spid="10" grpId="1"/>
      <p:bldP spid="11" grpId="0"/>
      <p:bldP spid="11" grpId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22" grpId="0"/>
      <p:bldP spid="22" grpId="1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Especiais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Em muitos cenários, é </a:t>
            </a:r>
            <a:r>
              <a:rPr lang="pt-BR" dirty="0"/>
              <a:t>útil </a:t>
            </a:r>
            <a:r>
              <a:rPr lang="pt-BR" dirty="0" smtClean="0"/>
              <a:t>impor determinadas restrições quanto a manipulação de certas estruturas </a:t>
            </a:r>
            <a:r>
              <a:rPr lang="pt-BR" dirty="0"/>
              <a:t>de </a:t>
            </a:r>
            <a:r>
              <a:rPr lang="pt-BR" dirty="0" smtClean="0"/>
              <a:t>dados.</a:t>
            </a:r>
          </a:p>
          <a:p>
            <a:pPr lvl="1"/>
            <a:r>
              <a:rPr lang="pt-BR" dirty="0" smtClean="0"/>
              <a:t>Essas limitações afetam a </a:t>
            </a:r>
            <a:r>
              <a:rPr lang="pt-BR" dirty="0"/>
              <a:t>visibilidade </a:t>
            </a:r>
            <a:r>
              <a:rPr lang="pt-BR" dirty="0" smtClean="0"/>
              <a:t>e as operações disponibilizadas pela estrutura;</a:t>
            </a:r>
          </a:p>
          <a:p>
            <a:pPr lvl="1"/>
            <a:r>
              <a:rPr lang="pt-BR" dirty="0" smtClean="0"/>
              <a:t>Ajuda </a:t>
            </a:r>
            <a:r>
              <a:rPr lang="pt-BR" dirty="0"/>
              <a:t>na modelagem </a:t>
            </a:r>
            <a:r>
              <a:rPr lang="pt-BR" dirty="0" smtClean="0"/>
              <a:t>computacional de certos </a:t>
            </a:r>
            <a:r>
              <a:rPr lang="pt-BR" dirty="0"/>
              <a:t>processos que ocorrem no mundo </a:t>
            </a:r>
            <a:r>
              <a:rPr lang="pt-BR" dirty="0" smtClean="0"/>
              <a:t>real.</a:t>
            </a:r>
          </a:p>
          <a:p>
            <a:r>
              <a:rPr lang="pt-BR" dirty="0" smtClean="0"/>
              <a:t>Ao longo dos anos, </a:t>
            </a:r>
            <a:r>
              <a:rPr lang="pt-BR" dirty="0"/>
              <a:t>foram </a:t>
            </a:r>
            <a:r>
              <a:rPr lang="pt-BR" dirty="0" smtClean="0"/>
              <a:t>identificadas algumas disciplinas especializadas de acesso e manipulação de listas.</a:t>
            </a:r>
          </a:p>
          <a:p>
            <a:pPr lvl="1"/>
            <a:r>
              <a:rPr lang="pt-BR" dirty="0" smtClean="0"/>
              <a:t>As duas especializações mais importantes das listas são as </a:t>
            </a:r>
            <a:r>
              <a:rPr lang="pt-BR" i="1" dirty="0" smtClean="0"/>
              <a:t>Filas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smtClean="0"/>
              <a:t>as </a:t>
            </a:r>
            <a:r>
              <a:rPr lang="pt-BR" i="1" dirty="0" smtClean="0"/>
              <a:t>Pilhas.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185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Entenda os fundamentos envolvidos na representação dessa especialização de listas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850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- UNIFOR.potx" id="{FED4DD7E-7378-4F95-8E35-19575FE2AFEC}" vid="{8E0A1278-BFF4-4007-891C-D65BEA9C1AEF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3866</TotalTime>
  <Words>1663</Words>
  <Application>Microsoft Office PowerPoint</Application>
  <PresentationFormat>Apresentação na tela (4:3)</PresentationFormat>
  <Paragraphs>237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8" baseType="lpstr">
      <vt:lpstr>Arial</vt:lpstr>
      <vt:lpstr>Calibri</vt:lpstr>
      <vt:lpstr>Slides</vt:lpstr>
      <vt:lpstr>Estruturas de Dados Listas, Filas e Pilhas</vt:lpstr>
      <vt:lpstr>Listas</vt:lpstr>
      <vt:lpstr>Listas</vt:lpstr>
      <vt:lpstr>Definição Formal</vt:lpstr>
      <vt:lpstr>Características de uma Lista (cont.)</vt:lpstr>
      <vt:lpstr>Operações Básicas</vt:lpstr>
      <vt:lpstr>Operações Básicas (cont.)</vt:lpstr>
      <vt:lpstr>Casos Especiais</vt:lpstr>
      <vt:lpstr>Filas</vt:lpstr>
      <vt:lpstr>Filas</vt:lpstr>
      <vt:lpstr>Filas (cont.)</vt:lpstr>
      <vt:lpstr>Definição Formal</vt:lpstr>
      <vt:lpstr>Operações Básicas</vt:lpstr>
      <vt:lpstr>Filas (cont.)</vt:lpstr>
      <vt:lpstr>Pilhas</vt:lpstr>
      <vt:lpstr>Como funciona um setor de estoque e armazenamento de produtos?</vt:lpstr>
      <vt:lpstr>Setor de Estoque</vt:lpstr>
      <vt:lpstr>O que pode-se extrair desse exemplo?</vt:lpstr>
      <vt:lpstr>Reflexão</vt:lpstr>
      <vt:lpstr>Pilhas</vt:lpstr>
      <vt:lpstr>Definição Formal</vt:lpstr>
      <vt:lpstr>Operações Básicas</vt:lpstr>
      <vt:lpstr>Pilhas (cont.)</vt:lpstr>
      <vt:lpstr>Implementação</vt:lpstr>
      <vt:lpstr>DÚVIDAS?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Listas, Filas e Pilhas</dc:title>
  <dc:subject>Curso Online</dc:subject>
  <dc:creator>Herleson Pontes</dc:creator>
  <cp:keywords>UNIFOR</cp:keywords>
  <cp:lastModifiedBy>Almir Oliveira</cp:lastModifiedBy>
  <cp:revision>245</cp:revision>
  <dcterms:created xsi:type="dcterms:W3CDTF">2013-07-10T03:57:20Z</dcterms:created>
  <dcterms:modified xsi:type="dcterms:W3CDTF">2016-04-12T21:41:05Z</dcterms:modified>
</cp:coreProperties>
</file>