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274" r:id="rId4"/>
    <p:sldId id="275" r:id="rId5"/>
    <p:sldId id="276" r:id="rId6"/>
    <p:sldId id="278" r:id="rId7"/>
    <p:sldId id="279" r:id="rId8"/>
    <p:sldId id="283" r:id="rId9"/>
    <p:sldId id="303" r:id="rId10"/>
    <p:sldId id="284" r:id="rId11"/>
    <p:sldId id="304" r:id="rId12"/>
    <p:sldId id="285" r:id="rId13"/>
    <p:sldId id="287" r:id="rId14"/>
    <p:sldId id="286" r:id="rId15"/>
    <p:sldId id="288" r:id="rId16"/>
    <p:sldId id="289" r:id="rId17"/>
    <p:sldId id="294" r:id="rId18"/>
    <p:sldId id="293" r:id="rId19"/>
    <p:sldId id="295" r:id="rId20"/>
    <p:sldId id="290" r:id="rId21"/>
    <p:sldId id="297" r:id="rId22"/>
    <p:sldId id="305" r:id="rId23"/>
    <p:sldId id="307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p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6068997"/>
            <a:ext cx="9144000" cy="78900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2296713" y="4168424"/>
            <a:ext cx="6790137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dirty="0" smtClean="0"/>
              <a:t>Clique para editar o nome da disciplina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2296713" y="6120598"/>
            <a:ext cx="6790137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 smtClean="0"/>
              <a:t>Clique para editar o nome do professor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" y="6120598"/>
            <a:ext cx="2195113" cy="685800"/>
          </a:xfr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3600" baseline="0"/>
            </a:lvl1pPr>
          </a:lstStyle>
          <a:p>
            <a:pPr lvl="0"/>
            <a:r>
              <a:rPr lang="pt-BR" dirty="0" smtClean="0"/>
              <a:t>Nº Aula</a:t>
            </a:r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EF0ED7-2BFB-45DE-BCFD-D6C80C29D99F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20" name="Espaço Reservado para Conteúdo 8"/>
          <p:cNvSpPr>
            <a:spLocks noGrp="1"/>
          </p:cNvSpPr>
          <p:nvPr>
            <p:ph sz="quarter" idx="18"/>
          </p:nvPr>
        </p:nvSpPr>
        <p:spPr>
          <a:xfrm>
            <a:off x="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5BBC04-2E16-40E7-8A41-0DAF8E1027BE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0" y="1183640"/>
            <a:ext cx="45288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615200" y="1183640"/>
            <a:ext cx="45288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e área em branc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em branc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11560" cy="35661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6" name="Retângulo 5"/>
          <p:cNvSpPr/>
          <p:nvPr/>
        </p:nvSpPr>
        <p:spPr>
          <a:xfrm>
            <a:off x="683568" y="0"/>
            <a:ext cx="8460432" cy="356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-5060"/>
            <a:ext cx="8460432" cy="361676"/>
          </a:xfrm>
        </p:spPr>
        <p:txBody>
          <a:bodyPr anchor="ctr">
            <a:noAutofit/>
          </a:bodyPr>
          <a:lstStyle>
            <a:lvl1pPr algn="l">
              <a:buNone/>
              <a:defRPr sz="25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604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3011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de códig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539999"/>
            <a:ext cx="9144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263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área de códig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-12" y="539999"/>
            <a:ext cx="4572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571988" y="539999"/>
            <a:ext cx="4572000" cy="631800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66879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de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3807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, subtítulo e área de códig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4572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571999" y="1138578"/>
            <a:ext cx="4572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879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Diálog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0" y="1184400"/>
            <a:ext cx="9144000" cy="52092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14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92000" cy="1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6D31-3CF0-4484-B1B3-00D9505DD72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817400" y="6464106"/>
            <a:ext cx="548279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25400" y="25400"/>
            <a:ext cx="720000" cy="680383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lIns="137160" tIns="182880" rIns="137160" bIns="91440" anchor="ctr" anchorCtr="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7400" y="1184400"/>
            <a:ext cx="832660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Título 21"/>
          <p:cNvSpPr>
            <a:spLocks noGrp="1"/>
          </p:cNvSpPr>
          <p:nvPr>
            <p:ph type="title"/>
          </p:nvPr>
        </p:nvSpPr>
        <p:spPr>
          <a:xfrm>
            <a:off x="817400" y="0"/>
            <a:ext cx="83266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3834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Diálogo de Question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50" y="1516698"/>
            <a:ext cx="4881950" cy="5341302"/>
          </a:xfrm>
          <a:prstGeom prst="rect">
            <a:avLst/>
          </a:prstGeom>
          <a:ln>
            <a:noFill/>
          </a:ln>
        </p:spPr>
      </p:pic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0" y="1184400"/>
            <a:ext cx="4965700" cy="56736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3442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Diálogo de Question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5"/>
          <a:stretch/>
        </p:blipFill>
        <p:spPr>
          <a:xfrm>
            <a:off x="0" y="1651218"/>
            <a:ext cx="9144000" cy="52067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4178300" y="1184400"/>
            <a:ext cx="4965700" cy="56736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6000">
                <a:solidFill>
                  <a:srgbClr val="0070C0"/>
                </a:solidFill>
                <a:latin typeface="Comic Sans MS" panose="030F0702030302020204" pitchFamily="66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5742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26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480624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684020" cy="1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6D31-3CF0-4484-B1B3-00D9505DD72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684020" y="6464106"/>
            <a:ext cx="461617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25400" y="25400"/>
            <a:ext cx="1600200" cy="680383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1684020" y="1184400"/>
            <a:ext cx="745998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Título 21"/>
          <p:cNvSpPr>
            <a:spLocks noGrp="1"/>
          </p:cNvSpPr>
          <p:nvPr>
            <p:ph type="title"/>
          </p:nvPr>
        </p:nvSpPr>
        <p:spPr>
          <a:xfrm>
            <a:off x="1684020" y="0"/>
            <a:ext cx="745998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A3A31F-E89E-4AEB-A747-DAECA3AC2C08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A4DF-9664-4F9E-89E9-DC8EF3C3F81B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72C99D-F3DB-4A9C-A608-9D4E3330FDC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23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674043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6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(Modelo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4667318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5134044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70908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subtítulo e conteúdo (Modelo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1598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 (Modelo 1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3317-9BAD-4121-95BC-E449FFBB07B6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60020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 (Modelo 2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32028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2320280"/>
            <a:ext cx="7772400" cy="233285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320280"/>
            <a:ext cx="7772400" cy="2332856"/>
          </a:xfrm>
        </p:spPr>
        <p:txBody>
          <a:bodyPr>
            <a:normAutofit/>
          </a:bodyPr>
          <a:lstStyle>
            <a:lvl1pPr algn="ctr">
              <a:buNone/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232028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4760685"/>
            <a:ext cx="7772400" cy="1988458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3944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369496" y="6464106"/>
            <a:ext cx="277450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8A64E4-208E-4140-B44C-110FC0D90659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0" y="6464106"/>
            <a:ext cx="6300192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118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0550" y="9118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78" r:id="rId3"/>
    <p:sldLayoutId id="2147483679" r:id="rId4"/>
    <p:sldLayoutId id="2147483662" r:id="rId5"/>
    <p:sldLayoutId id="2147483673" r:id="rId6"/>
    <p:sldLayoutId id="2147483688" r:id="rId7"/>
    <p:sldLayoutId id="2147483663" r:id="rId8"/>
    <p:sldLayoutId id="2147483674" r:id="rId9"/>
    <p:sldLayoutId id="2147483664" r:id="rId10"/>
    <p:sldLayoutId id="2147483665" r:id="rId11"/>
    <p:sldLayoutId id="2147483666" r:id="rId12"/>
    <p:sldLayoutId id="2147483672" r:id="rId13"/>
    <p:sldLayoutId id="2147483677" r:id="rId14"/>
    <p:sldLayoutId id="2147483683" r:id="rId15"/>
    <p:sldLayoutId id="2147483684" r:id="rId16"/>
    <p:sldLayoutId id="2147483680" r:id="rId17"/>
    <p:sldLayoutId id="2147483685" r:id="rId18"/>
    <p:sldLayoutId id="2147483676" r:id="rId19"/>
    <p:sldLayoutId id="2147483682" r:id="rId20"/>
    <p:sldLayoutId id="2147483687" r:id="rId21"/>
    <p:sldLayoutId id="2147483681" r:id="rId22"/>
    <p:sldLayoutId id="2147483667" r:id="rId23"/>
    <p:sldLayoutId id="2147483668" r:id="rId24"/>
    <p:sldLayoutId id="2147483669" r:id="rId25"/>
    <p:sldLayoutId id="2147483670" r:id="rId26"/>
    <p:sldLayoutId id="2147483671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Almir Silva de Oliveira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Aula </a:t>
            </a:r>
            <a:r>
              <a:rPr lang="pt-BR" dirty="0" smtClean="0"/>
              <a:t>03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879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WHILE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z="5600" dirty="0"/>
              <a:t>O que acontece se </a:t>
            </a:r>
            <a:r>
              <a:rPr lang="pt-BR" sz="5600" dirty="0">
                <a:solidFill>
                  <a:srgbClr val="C00000"/>
                </a:solidFill>
              </a:rPr>
              <a:t>comentarmos</a:t>
            </a:r>
            <a:r>
              <a:rPr lang="pt-BR" sz="5600" dirty="0"/>
              <a:t> a instrução </a:t>
            </a:r>
            <a:endParaRPr lang="pt-BR" sz="5600" dirty="0">
              <a:solidFill>
                <a:srgbClr val="C00000"/>
              </a:solidFill>
            </a:endParaRPr>
          </a:p>
          <a:p>
            <a:r>
              <a:rPr lang="pt-BR" sz="5600" dirty="0" smtClean="0">
                <a:solidFill>
                  <a:srgbClr val="C00000"/>
                </a:solidFill>
              </a:rPr>
              <a:t>n </a:t>
            </a:r>
            <a:r>
              <a:rPr lang="pt-BR" sz="5600" dirty="0">
                <a:solidFill>
                  <a:srgbClr val="C00000"/>
                </a:solidFill>
              </a:rPr>
              <a:t>= </a:t>
            </a:r>
            <a:r>
              <a:rPr lang="pt-BR" sz="5600" dirty="0" smtClean="0">
                <a:solidFill>
                  <a:srgbClr val="C00000"/>
                </a:solidFill>
              </a:rPr>
              <a:t>n </a:t>
            </a:r>
            <a:r>
              <a:rPr lang="pt-BR" sz="5600" dirty="0">
                <a:solidFill>
                  <a:srgbClr val="C00000"/>
                </a:solidFill>
              </a:rPr>
              <a:t>+ </a:t>
            </a:r>
            <a:r>
              <a:rPr lang="pt-BR" sz="5600" dirty="0" smtClean="0">
                <a:solidFill>
                  <a:srgbClr val="C00000"/>
                </a:solidFill>
              </a:rPr>
              <a:t>1</a:t>
            </a:r>
            <a:endParaRPr lang="pt-BR" sz="5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WHILE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Exemplo 3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Programa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800" b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smtClean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b="1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//Estrutura WHILE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//Será executado ENQUANTO n </a:t>
            </a:r>
            <a:r>
              <a:rPr lang="pt-BR" sz="2800" dirty="0" smtClean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diferente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800" b="1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pt-BR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//imprime </a:t>
            </a:r>
            <a:r>
              <a:rPr lang="pt-BR" sz="2800" dirty="0" smtClean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cada iteração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8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8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//incrementa n em 1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//n = n + 1;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</a:rPr>
              <a:t>}</a:t>
            </a:r>
            <a:endParaRPr lang="pt-BR" dirty="0"/>
          </a:p>
        </p:txBody>
      </p:sp>
      <p:sp>
        <p:nvSpPr>
          <p:cNvPr id="6" name="Explosão 2 5"/>
          <p:cNvSpPr/>
          <p:nvPr/>
        </p:nvSpPr>
        <p:spPr>
          <a:xfrm>
            <a:off x="3193960" y="1138579"/>
            <a:ext cx="4288665" cy="1938270"/>
          </a:xfrm>
          <a:prstGeom prst="irregularSeal2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Looping</a:t>
            </a:r>
            <a:r>
              <a:rPr lang="pt-BR" sz="2400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Infinito!!!</a:t>
            </a:r>
            <a:endParaRPr lang="pt-BR" sz="2400" dirty="0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6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4191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dirty="0" smtClean="0"/>
              <a:t>Sintaxe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DO..WHILE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7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smtClean="0"/>
              <a:t>DO..WHILE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 estrutura 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DO..WHILE</a:t>
            </a:r>
            <a:r>
              <a:rPr lang="pt-BR" sz="2400" dirty="0"/>
              <a:t> é análoga à estrutura </a:t>
            </a:r>
            <a:r>
              <a:rPr lang="pt-BR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WHILE</a:t>
            </a:r>
            <a:r>
              <a:rPr lang="pt-BR" sz="2400" dirty="0" smtClean="0"/>
              <a:t>, </a:t>
            </a:r>
            <a:r>
              <a:rPr lang="pt-BR" sz="2400" dirty="0"/>
              <a:t>exceto que, com a estrutura 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DO..WHILE</a:t>
            </a:r>
            <a:r>
              <a:rPr lang="pt-BR" sz="2400" dirty="0"/>
              <a:t> </a:t>
            </a:r>
            <a:r>
              <a:rPr lang="pt-BR" sz="2400" dirty="0" smtClean="0"/>
              <a:t>as instruções serão executadas </a:t>
            </a:r>
            <a:r>
              <a:rPr lang="pt-BR" sz="2400" dirty="0"/>
              <a:t>pelo menos uma vez, pois a </a:t>
            </a:r>
            <a:r>
              <a:rPr lang="pt-BR" sz="2400" dirty="0" smtClean="0"/>
              <a:t>avaliação </a:t>
            </a:r>
            <a:r>
              <a:rPr lang="pt-BR" sz="2400" dirty="0"/>
              <a:t>da </a:t>
            </a:r>
            <a:r>
              <a:rPr lang="pt-BR" sz="2400" dirty="0" smtClean="0"/>
              <a:t>expressão só é </a:t>
            </a:r>
            <a:r>
              <a:rPr lang="pt-BR" sz="2400" dirty="0"/>
              <a:t>feita ao final do </a:t>
            </a:r>
            <a:r>
              <a:rPr lang="pt-BR" sz="2400" dirty="0" smtClean="0"/>
              <a:t>laço. </a:t>
            </a:r>
            <a:r>
              <a:rPr lang="pt-BR" sz="2400" dirty="0"/>
              <a:t>Assim sendo, mesmo que inicialmente a </a:t>
            </a:r>
            <a:r>
              <a:rPr lang="pt-BR" sz="2400" dirty="0" smtClean="0"/>
              <a:t>expressão </a:t>
            </a:r>
            <a:r>
              <a:rPr lang="pt-BR" sz="2400" dirty="0"/>
              <a:t>a ser avaliada seja falsa, pelo menos uma </a:t>
            </a:r>
            <a:r>
              <a:rPr lang="pt-BR" sz="2400" dirty="0" smtClean="0"/>
              <a:t>iteração </a:t>
            </a:r>
            <a:r>
              <a:rPr lang="pt-BR" sz="2400" dirty="0"/>
              <a:t>do loop </a:t>
            </a:r>
            <a:r>
              <a:rPr lang="pt-BR" sz="2400" dirty="0" smtClean="0"/>
              <a:t>será executada</a:t>
            </a:r>
            <a:r>
              <a:rPr lang="pt-BR" sz="2400" dirty="0"/>
              <a:t>.</a:t>
            </a:r>
            <a:endParaRPr lang="pt-BR" sz="2400" dirty="0" smtClean="0"/>
          </a:p>
          <a:p>
            <a:r>
              <a:rPr lang="pt-BR" sz="2400" dirty="0" smtClean="0"/>
              <a:t>A sintaxe do comando </a:t>
            </a:r>
            <a:r>
              <a:rPr lang="pt-BR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DO..WHILE</a:t>
            </a:r>
            <a:r>
              <a:rPr lang="pt-BR" sz="2400" dirty="0" smtClean="0"/>
              <a:t> em Java é explicada a seguir: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sendo que:</a:t>
            </a:r>
          </a:p>
          <a:p>
            <a:pPr lvl="1"/>
            <a:r>
              <a:rPr lang="pt-BR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&lt;sequência-de-comandos&gt;</a:t>
            </a:r>
            <a:r>
              <a:rPr lang="pt-BR" sz="2100" dirty="0"/>
              <a:t>: Representa as instruções a serem executadas a cada </a:t>
            </a:r>
            <a:r>
              <a:rPr lang="pt-BR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iteração</a:t>
            </a:r>
            <a:r>
              <a:rPr lang="pt-BR" sz="2100" dirty="0"/>
              <a:t> (</a:t>
            </a:r>
            <a:r>
              <a:rPr lang="pt-BR" sz="2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processo de repetição</a:t>
            </a:r>
            <a:r>
              <a:rPr lang="pt-BR" sz="2100" dirty="0"/>
              <a:t>) do laço.</a:t>
            </a:r>
            <a:endParaRPr lang="pt-BR" sz="21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10788" y="4424910"/>
            <a:ext cx="3522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&lt;sequência-de-comandos&gt;</a:t>
            </a:r>
            <a:endParaRPr lang="pt-BR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&lt;condição&gt; 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smtClean="0"/>
              <a:t>DO..WHILE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 estrutura 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DO..WHILE</a:t>
            </a:r>
            <a:r>
              <a:rPr lang="pt-BR" sz="2400" dirty="0"/>
              <a:t> é análoga à estrutura </a:t>
            </a:r>
            <a:r>
              <a:rPr lang="pt-BR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WHILE</a:t>
            </a:r>
            <a:r>
              <a:rPr lang="pt-BR" sz="2400" dirty="0" smtClean="0"/>
              <a:t>, </a:t>
            </a:r>
            <a:r>
              <a:rPr lang="pt-BR" sz="2400" dirty="0"/>
              <a:t>exceto que, com a estrutura 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DO..WHILE</a:t>
            </a:r>
            <a:r>
              <a:rPr lang="pt-BR" sz="2400" dirty="0"/>
              <a:t> </a:t>
            </a:r>
            <a:r>
              <a:rPr lang="pt-BR" sz="2400" dirty="0" smtClean="0"/>
              <a:t>as instruções serão executadas </a:t>
            </a:r>
            <a:r>
              <a:rPr lang="pt-BR" sz="2400" dirty="0"/>
              <a:t>pelo menos uma vez, pois a </a:t>
            </a:r>
            <a:r>
              <a:rPr lang="pt-BR" sz="2400" dirty="0" smtClean="0"/>
              <a:t>avaliação </a:t>
            </a:r>
            <a:r>
              <a:rPr lang="pt-BR" sz="2400" dirty="0"/>
              <a:t>da </a:t>
            </a:r>
            <a:r>
              <a:rPr lang="pt-BR" sz="2400" dirty="0" smtClean="0"/>
              <a:t>expressão só é </a:t>
            </a:r>
            <a:r>
              <a:rPr lang="pt-BR" sz="2400" dirty="0"/>
              <a:t>feita ao final do </a:t>
            </a:r>
            <a:r>
              <a:rPr lang="pt-BR" sz="2400" dirty="0" smtClean="0"/>
              <a:t>laço. </a:t>
            </a:r>
            <a:r>
              <a:rPr lang="pt-BR" sz="2400" dirty="0"/>
              <a:t>Assim sendo, mesmo que inicialmente a </a:t>
            </a:r>
            <a:r>
              <a:rPr lang="pt-BR" sz="2400" dirty="0" smtClean="0"/>
              <a:t>expressão </a:t>
            </a:r>
            <a:r>
              <a:rPr lang="pt-BR" sz="2400" dirty="0"/>
              <a:t>a ser avaliada seja falsa, pelo menos uma </a:t>
            </a:r>
            <a:r>
              <a:rPr lang="pt-BR" sz="2400" dirty="0" smtClean="0"/>
              <a:t>iteração </a:t>
            </a:r>
            <a:r>
              <a:rPr lang="pt-BR" sz="2400" dirty="0"/>
              <a:t>do loop </a:t>
            </a:r>
            <a:r>
              <a:rPr lang="pt-BR" sz="2400" dirty="0" smtClean="0"/>
              <a:t>será executada</a:t>
            </a:r>
            <a:r>
              <a:rPr lang="pt-BR" sz="2400" dirty="0"/>
              <a:t>.</a:t>
            </a:r>
            <a:endParaRPr lang="pt-BR" sz="2400" dirty="0" smtClean="0"/>
          </a:p>
          <a:p>
            <a:r>
              <a:rPr lang="pt-BR" sz="2400" dirty="0" smtClean="0"/>
              <a:t>A sintaxe do comando </a:t>
            </a:r>
            <a:r>
              <a:rPr lang="pt-BR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DO..WHILE</a:t>
            </a:r>
            <a:r>
              <a:rPr lang="pt-BR" sz="2400" dirty="0" smtClean="0"/>
              <a:t> em </a:t>
            </a:r>
            <a:r>
              <a:rPr lang="pt-BR" sz="2400" dirty="0"/>
              <a:t>Java é </a:t>
            </a:r>
            <a:r>
              <a:rPr lang="pt-BR" sz="2400" dirty="0" smtClean="0"/>
              <a:t>explicada a seguir: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sendo que:</a:t>
            </a:r>
          </a:p>
          <a:p>
            <a:pPr lvl="1"/>
            <a:r>
              <a:rPr lang="pt-BR" sz="21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&lt;condição&gt;</a:t>
            </a:r>
            <a:r>
              <a:rPr lang="pt-BR" sz="2100" dirty="0" smtClean="0"/>
              <a:t>: </a:t>
            </a:r>
            <a:r>
              <a:rPr lang="pt-BR" sz="2100" dirty="0"/>
              <a:t>É </a:t>
            </a:r>
            <a:r>
              <a:rPr lang="pt-BR" sz="2100" dirty="0" smtClean="0"/>
              <a:t>o argumento define uma expressão de condição que será testada no processo de repetição.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10788" y="4424910"/>
            <a:ext cx="3522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&lt;sequência-de-comandos&gt;</a:t>
            </a: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&lt;condição&gt;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WHILE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pt-BR" dirty="0" smtClean="0"/>
              <a:t>Vejamos alguns exemplos práticos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1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DO..WHILE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Programa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//Estrutura DO-WHILE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//Será executado ATÉ n ser igual a 5.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//imprime o valor de n a cada iteração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800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800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//incrementa n em 1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n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</a:rPr>
              <a:t>}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xplosão 2 4"/>
          <p:cNvSpPr/>
          <p:nvPr/>
        </p:nvSpPr>
        <p:spPr>
          <a:xfrm>
            <a:off x="4481849" y="4706027"/>
            <a:ext cx="4546240" cy="1938270"/>
          </a:xfrm>
          <a:prstGeom prst="irregularSeal2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Será impresso de 0 à 4!</a:t>
            </a:r>
            <a:endParaRPr lang="pt-BR" sz="2400" dirty="0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4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DO..WHILE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z="4800" dirty="0"/>
              <a:t>O que acontece </a:t>
            </a:r>
            <a:r>
              <a:rPr lang="pt-BR" sz="4800" dirty="0" smtClean="0"/>
              <a:t>se atribuirmos </a:t>
            </a:r>
            <a:r>
              <a:rPr lang="pt-BR" sz="4800" dirty="0" smtClean="0">
                <a:solidFill>
                  <a:srgbClr val="C00000"/>
                </a:solidFill>
              </a:rPr>
              <a:t>5</a:t>
            </a:r>
            <a:r>
              <a:rPr lang="pt-BR" sz="4800" dirty="0" smtClean="0"/>
              <a:t> para </a:t>
            </a:r>
            <a:r>
              <a:rPr lang="pt-BR" sz="4800" dirty="0">
                <a:solidFill>
                  <a:srgbClr val="C00000"/>
                </a:solidFill>
              </a:rPr>
              <a:t>n</a:t>
            </a:r>
            <a:r>
              <a:rPr lang="pt-BR" sz="4800" dirty="0" smtClean="0"/>
              <a:t> e </a:t>
            </a:r>
            <a:r>
              <a:rPr lang="pt-BR" sz="4800" dirty="0" smtClean="0">
                <a:solidFill>
                  <a:srgbClr val="C00000"/>
                </a:solidFill>
              </a:rPr>
              <a:t>comentarmos</a:t>
            </a:r>
            <a:r>
              <a:rPr lang="pt-BR" sz="4800" dirty="0" smtClean="0"/>
              <a:t> </a:t>
            </a:r>
            <a:r>
              <a:rPr lang="pt-BR" sz="4800" dirty="0"/>
              <a:t>a </a:t>
            </a:r>
            <a:r>
              <a:rPr lang="pt-BR" sz="4800" dirty="0" smtClean="0"/>
              <a:t>instrução</a:t>
            </a:r>
          </a:p>
          <a:p>
            <a:r>
              <a:rPr lang="pt-BR" sz="4800" dirty="0" smtClean="0">
                <a:solidFill>
                  <a:srgbClr val="C00000"/>
                </a:solidFill>
              </a:rPr>
              <a:t>n </a:t>
            </a:r>
            <a:r>
              <a:rPr lang="pt-BR" sz="4800" dirty="0">
                <a:solidFill>
                  <a:srgbClr val="C00000"/>
                </a:solidFill>
              </a:rPr>
              <a:t>= </a:t>
            </a:r>
            <a:r>
              <a:rPr lang="pt-BR" sz="4800" dirty="0" smtClean="0">
                <a:solidFill>
                  <a:srgbClr val="C00000"/>
                </a:solidFill>
              </a:rPr>
              <a:t>n </a:t>
            </a:r>
            <a:r>
              <a:rPr lang="pt-BR" sz="4800" dirty="0">
                <a:solidFill>
                  <a:srgbClr val="C00000"/>
                </a:solidFill>
              </a:rPr>
              <a:t>+ </a:t>
            </a:r>
            <a:r>
              <a:rPr lang="pt-BR" sz="4800" dirty="0" smtClean="0">
                <a:solidFill>
                  <a:srgbClr val="C00000"/>
                </a:solidFill>
              </a:rPr>
              <a:t>1</a:t>
            </a:r>
            <a:endParaRPr lang="pt-BR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9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DO..WHILE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Programa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smtClean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8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//Estrutura DO-WHILE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//Será executado ATÉ n ser igual a 5.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//imprime o valor de n a cada iteração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800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800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//incrementa n em 1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//n = n + 1;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</a:rPr>
              <a:t>}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xplosão 2 4"/>
          <p:cNvSpPr/>
          <p:nvPr/>
        </p:nvSpPr>
        <p:spPr>
          <a:xfrm>
            <a:off x="4571999" y="3433421"/>
            <a:ext cx="4546240" cy="3424579"/>
          </a:xfrm>
          <a:prstGeom prst="irregularSeal2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Será executado pelo menos 1 vez</a:t>
            </a:r>
            <a:endParaRPr lang="pt-BR" sz="2400" dirty="0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7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DO..WHILE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z="5400" dirty="0" smtClean="0"/>
              <a:t>E o </a:t>
            </a:r>
            <a:r>
              <a:rPr lang="pt-BR" sz="5400" dirty="0"/>
              <a:t>que acontece </a:t>
            </a:r>
            <a:r>
              <a:rPr lang="pt-BR" sz="5400" dirty="0" smtClean="0"/>
              <a:t>se </a:t>
            </a:r>
            <a:r>
              <a:rPr lang="pt-BR" sz="5400" dirty="0" err="1" smtClean="0">
                <a:solidFill>
                  <a:srgbClr val="C00000"/>
                </a:solidFill>
              </a:rPr>
              <a:t>descomentarmos</a:t>
            </a:r>
            <a:r>
              <a:rPr lang="pt-BR" sz="5400" dirty="0" smtClean="0"/>
              <a:t> </a:t>
            </a:r>
            <a:r>
              <a:rPr lang="pt-BR" sz="5400" dirty="0"/>
              <a:t>a instrução </a:t>
            </a:r>
            <a:endParaRPr lang="pt-BR" sz="5400" dirty="0" smtClean="0"/>
          </a:p>
          <a:p>
            <a:r>
              <a:rPr lang="pt-BR" sz="5400" dirty="0">
                <a:solidFill>
                  <a:srgbClr val="C00000"/>
                </a:solidFill>
              </a:rPr>
              <a:t>n</a:t>
            </a:r>
            <a:r>
              <a:rPr lang="pt-BR" sz="5400" dirty="0" smtClean="0">
                <a:solidFill>
                  <a:srgbClr val="C00000"/>
                </a:solidFill>
              </a:rPr>
              <a:t> </a:t>
            </a:r>
            <a:r>
              <a:rPr lang="pt-BR" sz="5400" dirty="0">
                <a:solidFill>
                  <a:srgbClr val="C00000"/>
                </a:solidFill>
              </a:rPr>
              <a:t>= </a:t>
            </a:r>
            <a:r>
              <a:rPr lang="pt-BR" sz="5400" dirty="0" smtClean="0">
                <a:solidFill>
                  <a:srgbClr val="C00000"/>
                </a:solidFill>
              </a:rPr>
              <a:t>n </a:t>
            </a:r>
            <a:r>
              <a:rPr lang="pt-BR" sz="5400" dirty="0">
                <a:solidFill>
                  <a:srgbClr val="C00000"/>
                </a:solidFill>
              </a:rPr>
              <a:t>+ </a:t>
            </a:r>
            <a:r>
              <a:rPr lang="pt-BR" sz="5400" dirty="0" smtClean="0">
                <a:solidFill>
                  <a:srgbClr val="C00000"/>
                </a:solidFill>
              </a:rPr>
              <a:t>1</a:t>
            </a:r>
            <a:endParaRPr lang="pt-BR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0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Estruturas de Controle - Repetições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7400" y="1184399"/>
            <a:ext cx="8326600" cy="5644831"/>
          </a:xfrm>
        </p:spPr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Estrutura WHILE</a:t>
            </a:r>
          </a:p>
          <a:p>
            <a:pPr lvl="1"/>
            <a:r>
              <a:rPr lang="pt-BR" dirty="0" smtClean="0"/>
              <a:t>Sintaxe</a:t>
            </a:r>
          </a:p>
          <a:p>
            <a:pPr lvl="1"/>
            <a:r>
              <a:rPr lang="pt-BR" dirty="0" smtClean="0"/>
              <a:t>Exemplos</a:t>
            </a:r>
          </a:p>
          <a:p>
            <a:r>
              <a:rPr lang="pt-BR" dirty="0" smtClean="0"/>
              <a:t>Estrutura DO..WHILE</a:t>
            </a:r>
          </a:p>
          <a:p>
            <a:pPr lvl="1"/>
            <a:r>
              <a:rPr lang="pt-BR" dirty="0" smtClean="0"/>
              <a:t>Sintaxe</a:t>
            </a:r>
          </a:p>
          <a:p>
            <a:pPr lvl="1"/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84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DO..WHILE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Exemplo 3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Programa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smtClean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800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//Estrutura DO-WHILE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//Será executado ATÉ n ser igual a 5.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//imprime o valor de n a cada iteração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800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800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//incrementa n em 1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n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80"/>
                </a:solidFill>
                <a:ea typeface="Times New Roman" panose="02020603050405020304" pitchFamily="18" charset="0"/>
              </a:rPr>
              <a:t>}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xplosão 2 4"/>
          <p:cNvSpPr/>
          <p:nvPr/>
        </p:nvSpPr>
        <p:spPr>
          <a:xfrm>
            <a:off x="3825025" y="1138579"/>
            <a:ext cx="4288665" cy="1938270"/>
          </a:xfrm>
          <a:prstGeom prst="irregularSeal2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Looping</a:t>
            </a:r>
            <a:r>
              <a:rPr lang="pt-BR" sz="2400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Infinito!!!</a:t>
            </a:r>
            <a:endParaRPr lang="pt-BR" sz="2400" dirty="0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893191" y="6339265"/>
            <a:ext cx="7199292" cy="455057"/>
          </a:xfrm>
          <a:prstGeom prst="roundRect">
            <a:avLst>
              <a:gd name="adj" fmla="val 32426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/>
              <a:t>Vai </a:t>
            </a:r>
            <a:r>
              <a:rPr lang="pt-BR" dirty="0" smtClean="0"/>
              <a:t>imprimir, infinitamente, números a partir do 5 em diante!!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86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pt-BR" dirty="0" smtClean="0"/>
              <a:t>Vamos as Atividades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20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smtClean="0"/>
              <a:t>PRÁTICA 1</a:t>
            </a:r>
            <a:r>
              <a:rPr lang="pt-BR" dirty="0" smtClean="0"/>
              <a:t> - Criar </a:t>
            </a:r>
            <a:r>
              <a:rPr lang="pt-BR" dirty="0"/>
              <a:t>um programa </a:t>
            </a:r>
            <a:r>
              <a:rPr lang="pt-BR" dirty="0" smtClean="0"/>
              <a:t>em Java que </a:t>
            </a:r>
            <a:r>
              <a:rPr lang="pt-BR" dirty="0"/>
              <a:t>receba pelo teclado </a:t>
            </a:r>
            <a:r>
              <a:rPr lang="pt-BR" dirty="0" smtClean="0"/>
              <a:t>o </a:t>
            </a:r>
            <a:r>
              <a:rPr lang="pt-BR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login </a:t>
            </a:r>
            <a:r>
              <a:rPr lang="pt-BR" dirty="0" smtClean="0">
                <a:latin typeface="+mj-lt"/>
                <a:cs typeface="Segoe UI Semibold" panose="020B0702040204020203" pitchFamily="34" charset="0"/>
              </a:rPr>
              <a:t>e</a:t>
            </a:r>
            <a:r>
              <a:rPr lang="pt-BR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senha </a:t>
            </a:r>
            <a:r>
              <a:rPr lang="pt-BR" dirty="0" smtClean="0">
                <a:latin typeface="+mj-lt"/>
                <a:cs typeface="Segoe UI Semibold" panose="020B0702040204020203" pitchFamily="34" charset="0"/>
              </a:rPr>
              <a:t>de um usuário</a:t>
            </a:r>
            <a:r>
              <a:rPr lang="pt-BR" dirty="0" smtClean="0"/>
              <a:t>. O programa deve verificar se o </a:t>
            </a:r>
            <a:r>
              <a:rPr lang="pt-BR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login</a:t>
            </a:r>
            <a:r>
              <a:rPr lang="pt-BR" dirty="0" smtClean="0"/>
              <a:t> </a:t>
            </a:r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é igual a </a:t>
            </a:r>
            <a:r>
              <a:rPr lang="pt-BR" dirty="0" smtClean="0">
                <a:solidFill>
                  <a:srgbClr val="0000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“adm”</a:t>
            </a:r>
            <a:r>
              <a:rPr lang="pt-BR" dirty="0" smtClean="0"/>
              <a:t> e se a </a:t>
            </a:r>
            <a:r>
              <a:rPr lang="pt-BR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senha</a:t>
            </a:r>
            <a:r>
              <a:rPr lang="pt-BR" dirty="0" smtClean="0"/>
              <a:t> </a:t>
            </a:r>
            <a:r>
              <a:rPr lang="pt-BR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é igual a </a:t>
            </a:r>
            <a:r>
              <a:rPr lang="pt-BR" dirty="0" smtClean="0">
                <a:solidFill>
                  <a:srgbClr val="0000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“123”</a:t>
            </a:r>
            <a:r>
              <a:rPr lang="pt-BR" dirty="0" smtClean="0"/>
              <a:t>. Em caso positivo o programa deverá exibir a frase </a:t>
            </a:r>
            <a:r>
              <a:rPr lang="pt-BR" dirty="0" smtClean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“Bem vindo ao sistema!”</a:t>
            </a:r>
            <a:r>
              <a:rPr lang="pt-BR" dirty="0" smtClean="0"/>
              <a:t>. Em caso negativo, o programa deverá pedir para o usuário digitar o </a:t>
            </a:r>
            <a:r>
              <a:rPr lang="pt-BR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login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senha</a:t>
            </a:r>
            <a:r>
              <a:rPr lang="pt-BR" dirty="0" smtClean="0"/>
              <a:t> novamente! </a:t>
            </a:r>
            <a:r>
              <a:rPr lang="pt-BR" dirty="0" smtClean="0">
                <a:solidFill>
                  <a:srgbClr val="FF0000"/>
                </a:solidFill>
              </a:rPr>
              <a:t>(UTILIZAR DO...WHILE)</a:t>
            </a:r>
          </a:p>
          <a:p>
            <a:r>
              <a:rPr lang="pt-BR" b="1" dirty="0" smtClean="0"/>
              <a:t>PRÁTICA 2</a:t>
            </a:r>
            <a:r>
              <a:rPr lang="pt-BR" dirty="0" smtClean="0"/>
              <a:t> – Criar um programa em Java que solicite ao usuário que digite dois valores e o sinal de operação que deseja calcular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ou 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pt-BR" dirty="0" smtClean="0"/>
              <a:t>. O programa deverá calcular e exibir o resultado da operação escolhida em relação aos dois valores. Caso o usuário digite um operador inválido, o programa deve solicitar novamente a operação desejada. O programa deverá também perguntar ao usuário se deseja efetuar uma nova operação. Caso o usuário digite </a:t>
            </a:r>
            <a:r>
              <a:rPr lang="pt-BR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“s”</a:t>
            </a:r>
            <a:r>
              <a:rPr lang="pt-BR" dirty="0" smtClean="0"/>
              <a:t>,  o programa deverá solicitar novamente ao usuário os dois valores e a operação. Caso o usuário digite </a:t>
            </a:r>
            <a:r>
              <a:rPr lang="pt-BR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“n”</a:t>
            </a:r>
            <a:r>
              <a:rPr lang="pt-BR" dirty="0" smtClean="0"/>
              <a:t>, o programa deverá ser encerrado.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13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PRÁTICA 3</a:t>
            </a:r>
            <a:r>
              <a:rPr lang="pt-BR" dirty="0" smtClean="0"/>
              <a:t> </a:t>
            </a:r>
            <a:r>
              <a:rPr lang="pt-BR" dirty="0"/>
              <a:t>– Criar um programa em Java que receba pelo teclado um número inteiro e repita a operação de multiplicação deste número por três (imprimindo o novo valor) até que seja maior do que 100.</a:t>
            </a:r>
          </a:p>
          <a:p>
            <a:pPr lvl="1"/>
            <a:r>
              <a:rPr lang="pt-BR" dirty="0"/>
              <a:t>Ex.: se o usuário </a:t>
            </a:r>
            <a:r>
              <a:rPr lang="pt-BR" dirty="0" smtClean="0"/>
              <a:t>digitar </a:t>
            </a:r>
            <a:r>
              <a:rPr lang="pt-BR" dirty="0"/>
              <a:t>5, deveremos observar na tela a seguinte sequência: 5, 15, 45</a:t>
            </a:r>
            <a:r>
              <a:rPr lang="pt-BR" dirty="0" smtClean="0"/>
              <a:t>, 135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(UTILIZAR WHILE)</a:t>
            </a:r>
          </a:p>
          <a:p>
            <a:r>
              <a:rPr lang="pt-BR" b="1" dirty="0" smtClean="0"/>
              <a:t>PRÁTICA 4</a:t>
            </a:r>
            <a:r>
              <a:rPr lang="pt-BR" dirty="0" smtClean="0"/>
              <a:t> </a:t>
            </a:r>
            <a:r>
              <a:rPr lang="pt-BR" dirty="0"/>
              <a:t>– Criar um programa em Java que receba pelo teclado números aleatórios de 0 a 100.</a:t>
            </a:r>
          </a:p>
          <a:p>
            <a:pPr lvl="1"/>
            <a:r>
              <a:rPr lang="pt-BR" dirty="0"/>
              <a:t>A cada solicitação de um número, o programa deverá somá-lo aos demais números digitados e imprimir cada soma na tela.</a:t>
            </a:r>
          </a:p>
          <a:p>
            <a:pPr lvl="1"/>
            <a:r>
              <a:rPr lang="pt-BR" dirty="0"/>
              <a:t>O programa só deverá parar quando a somatória passar de 1000.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(UTILIZAR DO...WHILE)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0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4191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dirty="0" smtClean="0"/>
              <a:t>Sintaxe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WHILE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44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smtClean="0"/>
              <a:t>WHILE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estrutura 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WHILE</a:t>
            </a:r>
            <a:r>
              <a:rPr lang="pt-BR" sz="2400" dirty="0"/>
              <a:t> executa um trecho de código do programa repetidas vezes, enquanto uma determinada </a:t>
            </a:r>
            <a:r>
              <a:rPr lang="pt-BR" sz="2400" dirty="0" smtClean="0"/>
              <a:t>condição </a:t>
            </a:r>
            <a:r>
              <a:rPr lang="pt-BR" sz="2400" dirty="0"/>
              <a:t>for verdadeira, ou seja, a cada </a:t>
            </a:r>
            <a:r>
              <a:rPr lang="pt-BR" sz="2400" dirty="0" smtClean="0"/>
              <a:t>iteração </a:t>
            </a:r>
            <a:r>
              <a:rPr lang="pt-BR" sz="2400" dirty="0"/>
              <a:t>do loop a </a:t>
            </a:r>
            <a:r>
              <a:rPr lang="pt-BR" sz="2400" dirty="0" smtClean="0"/>
              <a:t>expressão </a:t>
            </a:r>
            <a:r>
              <a:rPr lang="pt-BR" sz="2400" dirty="0"/>
              <a:t>fornecida é avaliada e caso seja </a:t>
            </a:r>
            <a:r>
              <a:rPr lang="pt-BR" sz="2400" dirty="0" smtClean="0"/>
              <a:t>TRUE, </a:t>
            </a:r>
            <a:r>
              <a:rPr lang="pt-BR" sz="2400" dirty="0"/>
              <a:t>uma nova rodada é executada; caso </a:t>
            </a:r>
            <a:r>
              <a:rPr lang="pt-BR" sz="2400" dirty="0" smtClean="0"/>
              <a:t>contrario, </a:t>
            </a:r>
            <a:r>
              <a:rPr lang="pt-BR" sz="2400" dirty="0"/>
              <a:t>a </a:t>
            </a:r>
            <a:r>
              <a:rPr lang="pt-BR" sz="2400" dirty="0" smtClean="0"/>
              <a:t>repetição </a:t>
            </a:r>
            <a:r>
              <a:rPr lang="pt-BR" sz="2400" dirty="0"/>
              <a:t>é interrompida.</a:t>
            </a:r>
            <a:endParaRPr lang="pt-BR" sz="2400" dirty="0" smtClean="0"/>
          </a:p>
          <a:p>
            <a:r>
              <a:rPr lang="pt-BR" sz="2400" dirty="0" smtClean="0"/>
              <a:t>A sintaxe do comando WHILE em Java é explicada a seguir: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sendo que:</a:t>
            </a:r>
          </a:p>
          <a:p>
            <a:pPr lvl="1"/>
            <a:r>
              <a:rPr lang="pt-BR" sz="21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&lt;condição&gt;</a:t>
            </a:r>
            <a:r>
              <a:rPr lang="pt-BR" sz="2100" dirty="0" smtClean="0"/>
              <a:t>: </a:t>
            </a:r>
            <a:r>
              <a:rPr lang="pt-BR" sz="2100" dirty="0"/>
              <a:t>É </a:t>
            </a:r>
            <a:r>
              <a:rPr lang="pt-BR" sz="2100" dirty="0" smtClean="0"/>
              <a:t>o argumento define uma expressão de condição que será testada no processo de repetição.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10788" y="4167330"/>
            <a:ext cx="3522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pt-BR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&lt;condição&gt;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&lt;sequência-de-comandos&gt;</a:t>
            </a: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smtClean="0"/>
              <a:t>WHILE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estrutura </a:t>
            </a:r>
            <a:r>
              <a:rPr lang="pt-BR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WHILE</a:t>
            </a:r>
            <a:r>
              <a:rPr lang="pt-BR" sz="2400" dirty="0"/>
              <a:t> executa um trecho de código do programa repetidas vezes, enquanto uma determinada </a:t>
            </a:r>
            <a:r>
              <a:rPr lang="pt-BR" sz="2400" dirty="0" smtClean="0"/>
              <a:t>condição </a:t>
            </a:r>
            <a:r>
              <a:rPr lang="pt-BR" sz="2400" dirty="0"/>
              <a:t>for verdadeira, ou seja, a cada </a:t>
            </a:r>
            <a:r>
              <a:rPr lang="pt-BR" sz="2400" dirty="0" smtClean="0"/>
              <a:t>iteração </a:t>
            </a:r>
            <a:r>
              <a:rPr lang="pt-BR" sz="2400" dirty="0"/>
              <a:t>do loop a </a:t>
            </a:r>
            <a:r>
              <a:rPr lang="pt-BR" sz="2400" dirty="0" smtClean="0"/>
              <a:t>expressão </a:t>
            </a:r>
            <a:r>
              <a:rPr lang="pt-BR" sz="2400" dirty="0"/>
              <a:t>fornecida é avaliada e caso seja </a:t>
            </a:r>
            <a:r>
              <a:rPr lang="pt-BR" sz="2400" dirty="0" smtClean="0"/>
              <a:t>TRUE, </a:t>
            </a:r>
            <a:r>
              <a:rPr lang="pt-BR" sz="2400" dirty="0"/>
              <a:t>uma nova rodada é executada; caso </a:t>
            </a:r>
            <a:r>
              <a:rPr lang="pt-BR" sz="2400" dirty="0" smtClean="0"/>
              <a:t>contrario, </a:t>
            </a:r>
            <a:r>
              <a:rPr lang="pt-BR" sz="2400" dirty="0"/>
              <a:t>a </a:t>
            </a:r>
            <a:r>
              <a:rPr lang="pt-BR" sz="2400" dirty="0" smtClean="0"/>
              <a:t>repetição </a:t>
            </a:r>
            <a:r>
              <a:rPr lang="pt-BR" sz="2400" dirty="0"/>
              <a:t>é interrompida.</a:t>
            </a:r>
            <a:endParaRPr lang="pt-BR" sz="2400" dirty="0" smtClean="0"/>
          </a:p>
          <a:p>
            <a:r>
              <a:rPr lang="pt-BR" sz="2400" dirty="0" smtClean="0"/>
              <a:t>A sintaxe do comando WHILE em Java é explicada a seguir: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sendo que:</a:t>
            </a:r>
          </a:p>
          <a:p>
            <a:pPr lvl="1"/>
            <a:r>
              <a:rPr lang="pt-B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&lt;sequência-de-comandos&gt;</a:t>
            </a:r>
            <a:r>
              <a:rPr lang="pt-BR" sz="2000" dirty="0"/>
              <a:t>: Representa as instruções a serem executadas a cada </a:t>
            </a:r>
            <a:r>
              <a:rPr lang="pt-B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iteração</a:t>
            </a:r>
            <a:r>
              <a:rPr lang="pt-BR" sz="2000" dirty="0"/>
              <a:t> (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processo de repetição</a:t>
            </a:r>
            <a:r>
              <a:rPr lang="pt-BR" sz="2000" dirty="0"/>
              <a:t>) do laço.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10788" y="4167330"/>
            <a:ext cx="3522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&lt;condição&gt; </a:t>
            </a:r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&lt;sequência-de-comandos&gt;</a:t>
            </a:r>
            <a:endParaRPr lang="pt-BR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1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WHILE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pt-BR" dirty="0" smtClean="0"/>
              <a:t>Vejamos alguns exemplos práticos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4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WHILE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Exemplo 1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Programa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//Estrutura WHILE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//Será executado ENQUANTO n </a:t>
            </a:r>
            <a:r>
              <a:rPr lang="pt-BR" sz="2800" dirty="0" smtClean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diferente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800" b="1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pt-BR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//imprime </a:t>
            </a:r>
            <a:r>
              <a:rPr lang="pt-BR" sz="2800" dirty="0" smtClean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cada iteração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8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8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//incrementa n em 1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n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3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WHILE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z="5600" dirty="0"/>
              <a:t>O que acontece se a variável </a:t>
            </a:r>
            <a:r>
              <a:rPr lang="pt-BR" sz="5600" dirty="0" smtClean="0">
                <a:solidFill>
                  <a:srgbClr val="C00000"/>
                </a:solidFill>
              </a:rPr>
              <a:t>n</a:t>
            </a:r>
            <a:r>
              <a:rPr lang="pt-BR" sz="5600" dirty="0" smtClean="0"/>
              <a:t> </a:t>
            </a:r>
            <a:r>
              <a:rPr lang="pt-BR" sz="5600" dirty="0"/>
              <a:t>for igual a </a:t>
            </a:r>
            <a:r>
              <a:rPr lang="pt-BR" sz="5600" dirty="0" smtClean="0">
                <a:solidFill>
                  <a:srgbClr val="C00000"/>
                </a:solidFill>
              </a:rPr>
              <a:t>5</a:t>
            </a:r>
            <a:endParaRPr lang="pt-BR" sz="5600" dirty="0"/>
          </a:p>
        </p:txBody>
      </p:sp>
    </p:spTree>
    <p:extLst>
      <p:ext uri="{BB962C8B-B14F-4D97-AF65-F5344CB8AC3E}">
        <p14:creationId xmlns:p14="http://schemas.microsoft.com/office/powerpoint/2010/main" val="17048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WHILE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/>
              <a:t>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Programa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 err="1">
                <a:solidFill>
                  <a:srgbClr val="8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smtClean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800" b="1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//Estrutura WHILE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//Será executado ENQUANTO n </a:t>
            </a:r>
            <a:r>
              <a:rPr lang="pt-BR" sz="2800" dirty="0" smtClean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diferente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b="1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800" b="1" dirty="0" smtClean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pt-BR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//imprime </a:t>
            </a:r>
            <a:r>
              <a:rPr lang="pt-BR" sz="2800" dirty="0" smtClean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cada iteração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BR" sz="28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2800" b="1" dirty="0" err="1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800" dirty="0">
                <a:solidFill>
                  <a:srgbClr val="00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//incrementa n em 1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n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8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b="1" dirty="0">
                <a:solidFill>
                  <a:srgbClr val="000080"/>
                </a:solidFill>
                <a:ea typeface="Times New Roman" panose="02020603050405020304" pitchFamily="18" charset="0"/>
              </a:rPr>
              <a:t>}</a:t>
            </a:r>
            <a:endParaRPr lang="pt-BR" dirty="0"/>
          </a:p>
        </p:txBody>
      </p:sp>
      <p:sp>
        <p:nvSpPr>
          <p:cNvPr id="5" name="Explosão 2 4"/>
          <p:cNvSpPr/>
          <p:nvPr/>
        </p:nvSpPr>
        <p:spPr>
          <a:xfrm>
            <a:off x="4726546" y="3998289"/>
            <a:ext cx="4288665" cy="1938270"/>
          </a:xfrm>
          <a:prstGeom prst="irregularSeal2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Não entra no Laço!!!</a:t>
            </a:r>
            <a:endParaRPr lang="pt-BR" sz="2400" dirty="0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las 2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ulas 2" id="{54BC4535-409E-49B1-B149-C0FFAD73C69D}" vid="{49CDB0EF-7BA9-48BF-9BE8-13D4F9E22C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Aulas 2</Template>
  <TotalTime>985</TotalTime>
  <Words>1317</Words>
  <Application>Microsoft Office PowerPoint</Application>
  <PresentationFormat>Apresentação na tela (4:3)</PresentationFormat>
  <Paragraphs>203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Calibri</vt:lpstr>
      <vt:lpstr>Comic Sans MS</vt:lpstr>
      <vt:lpstr>Consolas</vt:lpstr>
      <vt:lpstr>Segoe UI</vt:lpstr>
      <vt:lpstr>Segoe UI Semibold</vt:lpstr>
      <vt:lpstr>Times New Roman</vt:lpstr>
      <vt:lpstr>Wingdings</vt:lpstr>
      <vt:lpstr>Wingdings 2</vt:lpstr>
      <vt:lpstr>Aulas 2</vt:lpstr>
      <vt:lpstr>Estruturas de dados</vt:lpstr>
      <vt:lpstr>Sumário</vt:lpstr>
      <vt:lpstr>Estrutura WHILE</vt:lpstr>
      <vt:lpstr>Estrutura WHILE </vt:lpstr>
      <vt:lpstr>Estrutura WHILE </vt:lpstr>
      <vt:lpstr>Estrutura WHILE</vt:lpstr>
      <vt:lpstr>Estrutura WHILE</vt:lpstr>
      <vt:lpstr>Estrutura WHILE</vt:lpstr>
      <vt:lpstr>Estrutura WHILE</vt:lpstr>
      <vt:lpstr>Estrutura WHILE</vt:lpstr>
      <vt:lpstr>Estrutura WHILE</vt:lpstr>
      <vt:lpstr>Estrutura DO..WHILE</vt:lpstr>
      <vt:lpstr>Estrutura DO..WHILE </vt:lpstr>
      <vt:lpstr>Estrutura DO..WHILE </vt:lpstr>
      <vt:lpstr>Estrutura WHILE</vt:lpstr>
      <vt:lpstr>Estrutura DO..WHILE</vt:lpstr>
      <vt:lpstr>Estrutura DO..WHILE</vt:lpstr>
      <vt:lpstr>Estrutura DO..WHILE</vt:lpstr>
      <vt:lpstr>Estrutura DO..WHILE</vt:lpstr>
      <vt:lpstr>Estrutura DO..WHILE</vt:lpstr>
      <vt:lpstr>Atividade</vt:lpstr>
      <vt:lpstr>Atividades Práticas</vt:lpstr>
      <vt:lpstr>Atividades Práticas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</dc:title>
  <dc:creator>Almir Oliveira</dc:creator>
  <cp:lastModifiedBy>Almir Oliveira</cp:lastModifiedBy>
  <cp:revision>55</cp:revision>
  <dcterms:created xsi:type="dcterms:W3CDTF">2015-09-09T00:23:13Z</dcterms:created>
  <dcterms:modified xsi:type="dcterms:W3CDTF">2016-03-15T14:03:33Z</dcterms:modified>
</cp:coreProperties>
</file>