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931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6" r:id="rId19"/>
    <p:sldId id="947" r:id="rId20"/>
    <p:sldId id="948" r:id="rId21"/>
    <p:sldId id="949" r:id="rId22"/>
    <p:sldId id="950" r:id="rId23"/>
    <p:sldId id="951" r:id="rId24"/>
    <p:sldId id="952" r:id="rId25"/>
    <p:sldId id="908" r:id="rId26"/>
    <p:sldId id="909" r:id="rId27"/>
    <p:sldId id="910" r:id="rId28"/>
    <p:sldId id="911" r:id="rId29"/>
    <p:sldId id="912" r:id="rId30"/>
    <p:sldId id="913" r:id="rId31"/>
    <p:sldId id="914" r:id="rId32"/>
    <p:sldId id="915" r:id="rId33"/>
    <p:sldId id="916" r:id="rId34"/>
    <p:sldId id="917" r:id="rId35"/>
    <p:sldId id="918" r:id="rId36"/>
    <p:sldId id="919" r:id="rId37"/>
    <p:sldId id="920" r:id="rId38"/>
    <p:sldId id="921" r:id="rId39"/>
    <p:sldId id="922" r:id="rId40"/>
    <p:sldId id="923" r:id="rId41"/>
    <p:sldId id="924" r:id="rId42"/>
    <p:sldId id="927" r:id="rId43"/>
    <p:sldId id="928" r:id="rId44"/>
    <p:sldId id="929" r:id="rId45"/>
    <p:sldId id="930" r:id="rId46"/>
    <p:sldId id="371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24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60" d="100"/>
          <a:sy n="60" d="100"/>
        </p:scale>
        <p:origin x="4428" y="9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</a:t>
            </a:r>
            <a:r>
              <a:rPr lang="pt-BR" sz="1200" dirty="0"/>
              <a:t>de Dados</a:t>
            </a:r>
            <a:endParaRPr lang="pt-BR" sz="1200" b="1" dirty="0"/>
          </a:p>
          <a:p>
            <a:pPr algn="r"/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</a:t>
            </a:r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Complementar </a:t>
            </a: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Introdução à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2443723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4554" y="892942"/>
            <a:ext cx="2428892" cy="18216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14290" y="2928926"/>
            <a:ext cx="6429420" cy="55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5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de Dados</a:t>
            </a:r>
            <a:endParaRPr lang="pt-BR" sz="1200" b="1" baseline="0" dirty="0" smtClean="0"/>
          </a:p>
          <a:p>
            <a:pPr algn="r"/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Complementar - Introdução à Linguagem Java</a:t>
            </a:r>
            <a:endParaRPr lang="pt-B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14563" y="892175"/>
            <a:ext cx="2428875" cy="18224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B946-5544-4FC5-92D9-8813A4685A6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5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14563" y="892175"/>
            <a:ext cx="2428875" cy="18224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B946-5544-4FC5-92D9-8813A4685A61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429857"/>
            <a:ext cx="864096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1387" y="4014184"/>
            <a:ext cx="6561226" cy="1143008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33" name="Retângulo 32"/>
          <p:cNvSpPr/>
          <p:nvPr userDrawn="1"/>
        </p:nvSpPr>
        <p:spPr>
          <a:xfrm>
            <a:off x="1938331" y="6057352"/>
            <a:ext cx="5267338" cy="7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Grupo 47"/>
          <p:cNvGrpSpPr/>
          <p:nvPr userDrawn="1"/>
        </p:nvGrpSpPr>
        <p:grpSpPr>
          <a:xfrm>
            <a:off x="1481805" y="6071848"/>
            <a:ext cx="1700596" cy="288000"/>
            <a:chOff x="6264766" y="1517883"/>
            <a:chExt cx="1700596" cy="288000"/>
          </a:xfrm>
        </p:grpSpPr>
        <p:pic>
          <p:nvPicPr>
            <p:cNvPr id="49" name="Imagem 4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766" y="1517883"/>
              <a:ext cx="288000" cy="288000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 userDrawn="1"/>
          </p:nvSpPr>
          <p:spPr>
            <a:xfrm>
              <a:off x="6504193" y="1523383"/>
              <a:ext cx="1461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0" i="1" dirty="0" smtClean="0"/>
                <a:t>almir.so@gmail.com</a:t>
              </a:r>
              <a:endParaRPr lang="pt-BR" sz="1200" b="0" i="1" dirty="0"/>
            </a:p>
          </p:txBody>
        </p:sp>
      </p:grpSp>
      <p:sp>
        <p:nvSpPr>
          <p:cNvPr id="59" name="Retângulo 58"/>
          <p:cNvSpPr/>
          <p:nvPr userDrawn="1"/>
        </p:nvSpPr>
        <p:spPr>
          <a:xfrm rot="5400000">
            <a:off x="8169241" y="6093256"/>
            <a:ext cx="360000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 userDrawn="1"/>
        </p:nvSpPr>
        <p:spPr>
          <a:xfrm rot="5400000">
            <a:off x="838328" y="5985569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 userDrawn="1"/>
        </p:nvSpPr>
        <p:spPr>
          <a:xfrm rot="5400000">
            <a:off x="387860" y="6147352"/>
            <a:ext cx="3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 userDrawn="1"/>
        </p:nvSpPr>
        <p:spPr>
          <a:xfrm rot="5400000">
            <a:off x="607675" y="6565677"/>
            <a:ext cx="22464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 userDrawn="1"/>
        </p:nvSpPr>
        <p:spPr>
          <a:xfrm rot="5400000">
            <a:off x="1505886" y="6465632"/>
            <a:ext cx="244738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 userDrawn="1"/>
        </p:nvSpPr>
        <p:spPr>
          <a:xfrm rot="5400000">
            <a:off x="1077298" y="6599179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 userDrawn="1"/>
        </p:nvSpPr>
        <p:spPr>
          <a:xfrm rot="5400000">
            <a:off x="7262567" y="6593590"/>
            <a:ext cx="168822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 userDrawn="1"/>
        </p:nvSpPr>
        <p:spPr>
          <a:xfrm rot="5400000">
            <a:off x="8038202" y="6503590"/>
            <a:ext cx="168821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 userDrawn="1"/>
        </p:nvSpPr>
        <p:spPr>
          <a:xfrm rot="5400000">
            <a:off x="7604132" y="62532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 userDrawn="1"/>
        </p:nvSpPr>
        <p:spPr>
          <a:xfrm rot="5400000">
            <a:off x="7286234" y="6427374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515197"/>
            <a:ext cx="80433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9592" y="4108801"/>
            <a:ext cx="8043380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42" name="Grupo 41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43" name="Retângulo 42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4008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504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4008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008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54957"/>
            <a:ext cx="80358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2219217" y="4244895"/>
            <a:ext cx="6868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DEMONSTRAÇÃO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9" name="Retângulo 8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2113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í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74532"/>
            <a:ext cx="80308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4448866" y="4244895"/>
            <a:ext cx="4639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EXERCÍCIOS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6872" y="3742684"/>
            <a:ext cx="8030859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-3" y="1719969"/>
            <a:ext cx="1151603" cy="5138031"/>
            <a:chOff x="-3" y="1719969"/>
            <a:chExt cx="1151603" cy="5138031"/>
          </a:xfrm>
        </p:grpSpPr>
        <p:sp>
          <p:nvSpPr>
            <p:cNvPr id="34" name="Retângulo 33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>
              <a:off x="791600" y="6719338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2550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94176" y="116632"/>
            <a:ext cx="864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605" y="1386778"/>
            <a:ext cx="8941891" cy="501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rot="5400000">
            <a:off x="-114649" y="231280"/>
            <a:ext cx="360000" cy="13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-97561" y="674218"/>
            <a:ext cx="540000" cy="344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 rot="5400000">
            <a:off x="-114649" y="1280738"/>
            <a:ext cx="360000" cy="1307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 rot="5400000">
            <a:off x="395576" y="980768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8802256" y="6381632"/>
            <a:ext cx="360000" cy="323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 rot="5400000">
            <a:off x="8802276" y="5931532"/>
            <a:ext cx="540000" cy="143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 rot="5400000">
            <a:off x="8838240" y="5371776"/>
            <a:ext cx="360000" cy="25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 rot="5400000">
            <a:off x="-155010" y="6608385"/>
            <a:ext cx="404624" cy="9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 rot="5400000">
            <a:off x="-50479" y="6088134"/>
            <a:ext cx="360000" cy="259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 rot="5400000">
            <a:off x="214176" y="6543376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Java - Revisão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Aprenda os fundamentos básicos para o desenvolvimento de programas utilizando esta linguagem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346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</a:t>
            </a:r>
            <a:r>
              <a:rPr lang="pt-BR" dirty="0"/>
              <a:t>Matrizes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 programação, as matrizes são variáveis multidimensionais.</a:t>
            </a:r>
          </a:p>
          <a:p>
            <a:pPr lvl="1"/>
            <a:r>
              <a:rPr lang="pt-BR" dirty="0" smtClean="0"/>
              <a:t>Por serem variáveis, essas estruturas possuem um tipo de dado definido;</a:t>
            </a:r>
          </a:p>
          <a:p>
            <a:pPr lvl="1"/>
            <a:r>
              <a:rPr lang="pt-BR" dirty="0" smtClean="0"/>
              <a:t>Por serem matrizes, existem a necessidade de definir tamanho (quantidade de elementos) de cada dimensão da matriz;</a:t>
            </a:r>
          </a:p>
          <a:p>
            <a:pPr lvl="1"/>
            <a:r>
              <a:rPr lang="pt-BR" dirty="0" smtClean="0"/>
              <a:t>Na memória são reservados </a:t>
            </a:r>
            <a:r>
              <a:rPr lang="pt-BR" i="1" dirty="0" smtClean="0"/>
              <a:t>intervalos </a:t>
            </a:r>
            <a:r>
              <a:rPr lang="pt-BR" dirty="0" smtClean="0"/>
              <a:t>de endereços para a matriz;</a:t>
            </a:r>
          </a:p>
          <a:p>
            <a:pPr lvl="1"/>
            <a:r>
              <a:rPr lang="pt-BR" dirty="0" smtClean="0"/>
              <a:t>O símbolo representativo de dimensão na programação é o colchete “[ ]”.</a:t>
            </a:r>
          </a:p>
        </p:txBody>
      </p:sp>
    </p:spTree>
    <p:extLst>
      <p:ext uri="{BB962C8B-B14F-4D97-AF65-F5344CB8AC3E}">
        <p14:creationId xmlns:p14="http://schemas.microsoft.com/office/powerpoint/2010/main" val="24153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Como seria um programa que gerasse os cinco primeiros números impares?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79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Vetores e Matrizes (cont</a:t>
            </a:r>
            <a:r>
              <a:rPr lang="pt-BR" dirty="0" smtClean="0"/>
              <a:t>.) – prática 17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lista[] = 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[5];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lista[0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1;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lista[1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3;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lista[2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5;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lista[3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7;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lista[4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9;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urier New"/>
              </a:rPr>
              <a:t>"Números: "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 + lista[0] + </a:t>
            </a:r>
            <a:r>
              <a:rPr lang="pt-BR" sz="18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 + lista[1]+ </a:t>
            </a:r>
            <a:r>
              <a:rPr lang="pt-BR" sz="18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 + lista[2] + </a:t>
            </a:r>
            <a:r>
              <a:rPr lang="pt-BR" sz="18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 + lista[3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] + </a:t>
            </a:r>
            <a:r>
              <a:rPr lang="pt-BR" sz="18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 + lista[4]);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483768" y="975598"/>
            <a:ext cx="3659868" cy="15172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538420"/>
            <a:ext cx="2857520" cy="8743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a nova variável trás os símbolos de colchetes, simbolizando uma matriz.</a:t>
            </a:r>
            <a:endParaRPr lang="pt-BR" sz="1600" dirty="0"/>
          </a:p>
        </p:txBody>
      </p:sp>
      <p:cxnSp>
        <p:nvCxnSpPr>
          <p:cNvPr id="8" name="Conector de seta reta 7"/>
          <p:cNvCxnSpPr>
            <a:stCxn id="9" idx="1"/>
          </p:cNvCxnSpPr>
          <p:nvPr/>
        </p:nvCxnSpPr>
        <p:spPr>
          <a:xfrm flipH="1">
            <a:off x="4211960" y="2057428"/>
            <a:ext cx="1931677" cy="5726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6143637" y="1484784"/>
            <a:ext cx="2857520" cy="114528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Repare que, na inicialização da variável, o tamanho da matriz é informado. Opcional, caso já receba os valores.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 flipV="1">
            <a:off x="2843808" y="3212976"/>
            <a:ext cx="3299829" cy="3926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9" idx="1"/>
          </p:cNvCxnSpPr>
          <p:nvPr/>
        </p:nvCxnSpPr>
        <p:spPr>
          <a:xfrm flipH="1" flipV="1">
            <a:off x="2843808" y="3501008"/>
            <a:ext cx="3299829" cy="1045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1"/>
          </p:cNvCxnSpPr>
          <p:nvPr/>
        </p:nvCxnSpPr>
        <p:spPr>
          <a:xfrm flipH="1">
            <a:off x="2843808" y="3605600"/>
            <a:ext cx="3299829" cy="1834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9" idx="1"/>
          </p:cNvCxnSpPr>
          <p:nvPr/>
        </p:nvCxnSpPr>
        <p:spPr>
          <a:xfrm flipH="1">
            <a:off x="2843808" y="3605600"/>
            <a:ext cx="3299829" cy="4347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9" idx="1"/>
          </p:cNvCxnSpPr>
          <p:nvPr/>
        </p:nvCxnSpPr>
        <p:spPr>
          <a:xfrm flipH="1">
            <a:off x="2843808" y="3605600"/>
            <a:ext cx="3299829" cy="759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2702079"/>
            <a:ext cx="2857520" cy="1807042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Como trata-se de uma estrutura de dados, os dados devem ser inseridos  informando a sua posição dentro da matriz. Observe que a contagem da posição começa pelo </a:t>
            </a:r>
            <a:r>
              <a:rPr lang="pt-BR" sz="1600" b="1" dirty="0" smtClean="0"/>
              <a:t>ZERO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39" name="Conector de seta reta 38"/>
          <p:cNvCxnSpPr>
            <a:stCxn id="40" idx="1"/>
          </p:cNvCxnSpPr>
          <p:nvPr/>
        </p:nvCxnSpPr>
        <p:spPr>
          <a:xfrm flipH="1" flipV="1">
            <a:off x="3275856" y="5218943"/>
            <a:ext cx="2903120" cy="8692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6178976" y="5434968"/>
            <a:ext cx="2857520" cy="1306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Veja que a referência aos valores da matriz é feita da mesma forma que uma variável simples, adicionando apenas o índice desejado.</a:t>
            </a:r>
            <a:endParaRPr lang="pt-BR" sz="1600" dirty="0"/>
          </a:p>
        </p:txBody>
      </p:sp>
      <p:cxnSp>
        <p:nvCxnSpPr>
          <p:cNvPr id="43" name="Conector de seta reta 42"/>
          <p:cNvCxnSpPr>
            <a:stCxn id="40" idx="1"/>
          </p:cNvCxnSpPr>
          <p:nvPr/>
        </p:nvCxnSpPr>
        <p:spPr>
          <a:xfrm flipH="1" flipV="1">
            <a:off x="5652120" y="5218943"/>
            <a:ext cx="526856" cy="8692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que aconteceria se o programa solicitasse uma posição maior que o tamanho da matriz?</a:t>
            </a:r>
            <a:endParaRPr lang="pt-BR" sz="32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11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Vetores e Matrizes (cont</a:t>
            </a:r>
            <a:r>
              <a:rPr lang="pt-BR" dirty="0" smtClean="0"/>
              <a:t>.) – prática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lista[] = </a:t>
            </a:r>
            <a:r>
              <a:rPr lang="pt-BR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[5];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lista[0] = 1;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lista[1] = 3;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lista[2] = 5;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lista[3] = 7;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lista[4] = 9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lista[5] = 11;</a:t>
            </a:r>
            <a:endParaRPr lang="pt-BR" sz="20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"Números: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lista[0]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lista[1]+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lista[2]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lista[3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lista[4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] 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lista[5]);</a:t>
            </a:r>
            <a:endParaRPr lang="pt-BR" sz="2000" b="1" i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}</a:t>
            </a:r>
            <a:endParaRPr lang="it-IT" sz="20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 flipV="1">
            <a:off x="4283968" y="2636912"/>
            <a:ext cx="185966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700808"/>
            <a:ext cx="2857520" cy="3168352"/>
          </a:xfrm>
          <a:prstGeom prst="roundRect">
            <a:avLst>
              <a:gd name="adj" fmla="val 82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Veja que o programa tenta inserir um valor em uma posição além do limite da matriz criada. Esta atribuição </a:t>
            </a:r>
            <a:r>
              <a:rPr lang="pt-BR" sz="1600" b="1" dirty="0" smtClean="0"/>
              <a:t>GERARÁ</a:t>
            </a:r>
            <a:r>
              <a:rPr lang="pt-BR" sz="1600" dirty="0" smtClean="0"/>
              <a:t> um erro de limite, pois a linguagem </a:t>
            </a:r>
            <a:r>
              <a:rPr lang="pt-BR" sz="1600" i="1" dirty="0" smtClean="0"/>
              <a:t>Java</a:t>
            </a:r>
            <a:r>
              <a:rPr lang="pt-BR" sz="1600" dirty="0" smtClean="0"/>
              <a:t> verifica se o limite de uma matriz for excedido. Portanto, o código </a:t>
            </a:r>
            <a:r>
              <a:rPr lang="pt-BR" sz="1600" b="1" dirty="0" smtClean="0"/>
              <a:t>NÃO SERÁ</a:t>
            </a:r>
            <a:r>
              <a:rPr lang="pt-BR" sz="1600" dirty="0" smtClean="0"/>
              <a:t> compilado, gerando a mensagem </a:t>
            </a:r>
            <a:r>
              <a:rPr lang="pt-BR" sz="1600" i="1" dirty="0" err="1" smtClean="0"/>
              <a:t>ArrayIndexOutofBoundException</a:t>
            </a:r>
            <a:r>
              <a:rPr lang="pt-BR" sz="1600" dirty="0" smtClean="0"/>
              <a:t>.</a:t>
            </a:r>
          </a:p>
        </p:txBody>
      </p:sp>
      <p:cxnSp>
        <p:nvCxnSpPr>
          <p:cNvPr id="9" name="Conector de seta reta 8"/>
          <p:cNvCxnSpPr>
            <a:stCxn id="5" idx="1"/>
          </p:cNvCxnSpPr>
          <p:nvPr/>
        </p:nvCxnSpPr>
        <p:spPr>
          <a:xfrm flipH="1">
            <a:off x="2987824" y="3284984"/>
            <a:ext cx="3155812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E como seria a construção de uma matriz com mais de uma dimensão?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7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Vetores e Matrizes (cont</a:t>
            </a:r>
            <a:r>
              <a:rPr lang="pt-BR" dirty="0" smtClean="0"/>
              <a:t>.) – prática 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matriz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[2][3];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matriz[0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][0] = 1;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matriz[0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][1] = 2;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matriz[0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][2] = 3;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matriz[1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][0] = 4;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matriz[1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][1] = 5;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matriz[1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][2] = 6;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(matriz[0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][0]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+ matriz[0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][1] 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matriz[0][2]);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(matriz[1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][0]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+ matriz[1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][1] 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 + matriz[1][2]);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ourier New"/>
              </a:rPr>
              <a:t>}</a:t>
            </a:r>
            <a:endParaRPr lang="it-IT" sz="20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555777" y="697826"/>
            <a:ext cx="3587859" cy="15790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9" idx="1"/>
          </p:cNvCxnSpPr>
          <p:nvPr/>
        </p:nvCxnSpPr>
        <p:spPr>
          <a:xfrm flipH="1">
            <a:off x="4427984" y="1948562"/>
            <a:ext cx="1715653" cy="3225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40" idx="1"/>
          </p:cNvCxnSpPr>
          <p:nvPr/>
        </p:nvCxnSpPr>
        <p:spPr>
          <a:xfrm flipH="1" flipV="1">
            <a:off x="4513291" y="4742117"/>
            <a:ext cx="1657163" cy="11660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40" idx="1"/>
          </p:cNvCxnSpPr>
          <p:nvPr/>
        </p:nvCxnSpPr>
        <p:spPr>
          <a:xfrm flipH="1" flipV="1">
            <a:off x="4932040" y="4709830"/>
            <a:ext cx="1238414" cy="11983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1"/>
          </p:cNvCxnSpPr>
          <p:nvPr/>
        </p:nvCxnSpPr>
        <p:spPr>
          <a:xfrm flipH="1">
            <a:off x="2882947" y="697826"/>
            <a:ext cx="3260689" cy="15733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9" idx="1"/>
          </p:cNvCxnSpPr>
          <p:nvPr/>
        </p:nvCxnSpPr>
        <p:spPr>
          <a:xfrm flipH="1">
            <a:off x="4860032" y="1948562"/>
            <a:ext cx="1283605" cy="4096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 flipV="1">
            <a:off x="2555777" y="2807184"/>
            <a:ext cx="3587860" cy="6938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9" idx="1"/>
          </p:cNvCxnSpPr>
          <p:nvPr/>
        </p:nvCxnSpPr>
        <p:spPr>
          <a:xfrm flipH="1" flipV="1">
            <a:off x="2555777" y="3084274"/>
            <a:ext cx="3587860" cy="4167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1"/>
          </p:cNvCxnSpPr>
          <p:nvPr/>
        </p:nvCxnSpPr>
        <p:spPr>
          <a:xfrm flipH="1" flipV="1">
            <a:off x="2591843" y="3347512"/>
            <a:ext cx="3551794" cy="1534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9" idx="1"/>
          </p:cNvCxnSpPr>
          <p:nvPr/>
        </p:nvCxnSpPr>
        <p:spPr>
          <a:xfrm flipH="1">
            <a:off x="2567799" y="3501008"/>
            <a:ext cx="3575838" cy="109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9" idx="1"/>
          </p:cNvCxnSpPr>
          <p:nvPr/>
        </p:nvCxnSpPr>
        <p:spPr>
          <a:xfrm flipH="1">
            <a:off x="2579821" y="3501008"/>
            <a:ext cx="3563816" cy="345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9" idx="1"/>
          </p:cNvCxnSpPr>
          <p:nvPr/>
        </p:nvCxnSpPr>
        <p:spPr>
          <a:xfrm flipH="1">
            <a:off x="2555777" y="3501008"/>
            <a:ext cx="3587860" cy="594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6170454" y="5146936"/>
            <a:ext cx="2857520" cy="15224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Veja a referência aos valores da matriz é feita da mesma forma que uma matriz unidimensional, adicionando apenas o índice de cada dimensão desejado.</a:t>
            </a:r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143636" y="116632"/>
            <a:ext cx="2857520" cy="11623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a nova variável trás agora dois grupos de colchetes, simbolizando uma matriz de duas dimensões.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143637" y="1412776"/>
            <a:ext cx="2857520" cy="1071572"/>
          </a:xfrm>
          <a:prstGeom prst="roundRect">
            <a:avLst>
              <a:gd name="adj" fmla="val 1128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Repare que, na inicialização da variável, o tamanho de </a:t>
            </a:r>
            <a:r>
              <a:rPr lang="pt-BR" sz="1600" b="1" dirty="0" smtClean="0"/>
              <a:t>CADA</a:t>
            </a:r>
            <a:r>
              <a:rPr lang="pt-BR" sz="1600" dirty="0" smtClean="0"/>
              <a:t> dimensão da matriz é informado.</a:t>
            </a:r>
            <a:endParaRPr lang="pt-BR" sz="16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143637" y="2708920"/>
            <a:ext cx="2857520" cy="1584176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Ao inserir um valor dentro de uma matriz, deve-se informar a posição desse valor em cada dimensão da matriz, seguindo a definição dos limites das dimensões.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077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 animBg="1"/>
      <p:bldP spid="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Mas como funciona o armazenamento de matrizes multidimensionais na memória?</a:t>
            </a:r>
            <a:endParaRPr lang="pt-BR" sz="36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53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</a:t>
            </a:r>
            <a:r>
              <a:rPr lang="pt-BR" dirty="0"/>
              <a:t>Matrizes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programação, uma matriz é um vetor onde seus elementos são outros vetores.</a:t>
            </a:r>
          </a:p>
          <a:p>
            <a:r>
              <a:rPr lang="pt-BR" dirty="0" smtClean="0"/>
              <a:t>Exemplo: Uma </a:t>
            </a:r>
            <a:r>
              <a:rPr lang="pt-BR" dirty="0"/>
              <a:t>matriz 5 x </a:t>
            </a:r>
            <a:r>
              <a:rPr lang="pt-BR" dirty="0" smtClean="0"/>
              <a:t>4 na programação orientada a objetos é, na verdade: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2254096" y="3933056"/>
          <a:ext cx="6096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298928" y="4908768"/>
          <a:ext cx="1080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3523064" y="4908768"/>
          <a:ext cx="1080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4747200" y="4908768"/>
          <a:ext cx="1080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5971336" y="4908768"/>
          <a:ext cx="1080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7195472" y="4908768"/>
          <a:ext cx="1080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2830160" y="41598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067944" y="41598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292080" y="41598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502568" y="41598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7726704" y="41598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76712" y="3964120"/>
            <a:ext cx="1814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/>
              <a:t>Vetor de 5 posições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4528" y="5157192"/>
            <a:ext cx="2066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/>
              <a:t>Cada elemento do</a:t>
            </a:r>
          </a:p>
          <a:p>
            <a:pPr algn="r"/>
            <a:r>
              <a:rPr lang="pt-BR" sz="1600" dirty="0" smtClean="0"/>
              <a:t>vetor principal aponta </a:t>
            </a:r>
          </a:p>
          <a:p>
            <a:pPr algn="r"/>
            <a:r>
              <a:rPr lang="pt-BR" sz="1600" dirty="0" smtClean="0"/>
              <a:t>para um vetor</a:t>
            </a:r>
          </a:p>
          <a:p>
            <a:pPr algn="r"/>
            <a:r>
              <a:rPr lang="pt-BR" sz="1600" dirty="0" smtClean="0"/>
              <a:t>de 4 posições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8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Matrizes (cont.)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alguns cenários, o programa necessita extrair e utilizar o número de elementos contidos em uma matriz.</a:t>
            </a:r>
          </a:p>
          <a:p>
            <a:pPr lvl="1"/>
            <a:r>
              <a:rPr lang="pt-BR" dirty="0"/>
              <a:t>Propriedade conhecida como </a:t>
            </a:r>
            <a:r>
              <a:rPr lang="pt-BR" i="1" dirty="0"/>
              <a:t>tamanho</a:t>
            </a:r>
            <a:r>
              <a:rPr lang="pt-BR" dirty="0"/>
              <a:t> da matriz;</a:t>
            </a:r>
          </a:p>
          <a:p>
            <a:pPr lvl="1"/>
            <a:r>
              <a:rPr lang="pt-BR" dirty="0"/>
              <a:t>Permite, por exemplo, desenvolver códigos que varrem todos os elementos contidos em uma matriz, utilizando para isso estruturas de repetição.</a:t>
            </a:r>
          </a:p>
          <a:p>
            <a:r>
              <a:rPr lang="pt-BR" dirty="0" smtClean="0"/>
              <a:t>Como na programação uma matriz multidimensional consiste na combinação de vetores, o tamanho retornado sempre depende da dimensão a qual a operação é executada.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6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2844" y="1639341"/>
            <a:ext cx="5509276" cy="4525963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Vetores e Matrizes</a:t>
            </a:r>
            <a:endParaRPr lang="pt-BR" dirty="0" smtClean="0"/>
          </a:p>
          <a:p>
            <a:r>
              <a:rPr lang="pt-BR" dirty="0" smtClean="0"/>
              <a:t>Cadeia </a:t>
            </a:r>
            <a:r>
              <a:rPr lang="pt-BR" dirty="0" smtClean="0"/>
              <a:t>de Caracteres</a:t>
            </a:r>
            <a:endParaRPr lang="pt-BR" dirty="0"/>
          </a:p>
        </p:txBody>
      </p:sp>
      <p:pic>
        <p:nvPicPr>
          <p:cNvPr id="5" name="Picture 2" descr="C:\Users\Herleson\AppData\Local\Microsoft\Windows\Temporary Internet Files\Content.IE5\O12GGTFK\MCj0432663000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950" y="1939908"/>
            <a:ext cx="3846546" cy="3846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37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Vetores e Matrizes (cont</a:t>
            </a:r>
            <a:r>
              <a:rPr lang="pt-BR" dirty="0" smtClean="0"/>
              <a:t>.) – prática 20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sv-SE" sz="2000" b="1" dirty="0" smtClean="0">
                <a:solidFill>
                  <a:srgbClr val="7F0055"/>
                </a:solidFill>
                <a:latin typeface="Courier New"/>
              </a:rPr>
              <a:t>	int</a:t>
            </a:r>
            <a:r>
              <a:rPr lang="sv-SE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sv-SE" sz="2000" b="1" dirty="0">
                <a:solidFill>
                  <a:srgbClr val="000000"/>
                </a:solidFill>
                <a:latin typeface="Courier New"/>
              </a:rPr>
              <a:t>lista[] = {1, 3, 5, 7, 9};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tamanho = </a:t>
            </a:r>
            <a:r>
              <a:rPr lang="pt-BR" sz="2000" b="1" dirty="0" err="1">
                <a:solidFill>
                  <a:srgbClr val="000000"/>
                </a:solidFill>
                <a:latin typeface="Courier New"/>
              </a:rPr>
              <a:t>lista.</a:t>
            </a:r>
            <a:r>
              <a:rPr lang="pt-BR" sz="20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nn-NO" sz="20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20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i = 0; i &lt; tamanho; i++){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t-BR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(lista[i]);</a:t>
            </a:r>
          </a:p>
          <a:p>
            <a:pPr marL="0" indent="0">
              <a:buNone/>
            </a:pP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20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771800" y="803273"/>
            <a:ext cx="3371836" cy="19056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40" idx="1"/>
          </p:cNvCxnSpPr>
          <p:nvPr/>
        </p:nvCxnSpPr>
        <p:spPr>
          <a:xfrm flipH="1">
            <a:off x="2771800" y="1871827"/>
            <a:ext cx="3371837" cy="119713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6143637" y="1556792"/>
            <a:ext cx="2857520" cy="630070"/>
          </a:xfrm>
          <a:prstGeom prst="roundRect">
            <a:avLst>
              <a:gd name="adj" fmla="val 204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Esta variável receberá o tamanho da matriz.</a:t>
            </a:r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143636" y="116632"/>
            <a:ext cx="2857520" cy="13732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Definindo a matriz que receberá os dados. Observe que neste exemplo a variável já recebe os dados durante a sua inicialização.</a:t>
            </a:r>
            <a:endParaRPr lang="pt-BR" sz="1600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021716" y="2642042"/>
            <a:ext cx="1139589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de cantos arredondados 12"/>
          <p:cNvSpPr/>
          <p:nvPr/>
        </p:nvSpPr>
        <p:spPr>
          <a:xfrm>
            <a:off x="6143637" y="2276872"/>
            <a:ext cx="2857520" cy="864096"/>
          </a:xfrm>
          <a:prstGeom prst="roundRect">
            <a:avLst>
              <a:gd name="adj" fmla="val 204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 operação </a:t>
            </a:r>
            <a:r>
              <a:rPr lang="pt-BR" sz="1600" b="1" dirty="0" smtClean="0"/>
              <a:t>LENGTH</a:t>
            </a:r>
            <a:r>
              <a:rPr lang="pt-BR" sz="1600" dirty="0" smtClean="0"/>
              <a:t> retorna a quantidade de elementos contidos no arranjo.</a:t>
            </a:r>
            <a:endParaRPr lang="pt-BR" sz="1600" dirty="0"/>
          </a:p>
        </p:txBody>
      </p:sp>
      <p:cxnSp>
        <p:nvCxnSpPr>
          <p:cNvPr id="16" name="Conector de seta reta 15"/>
          <p:cNvCxnSpPr>
            <a:stCxn id="17" idx="1"/>
          </p:cNvCxnSpPr>
          <p:nvPr/>
        </p:nvCxnSpPr>
        <p:spPr>
          <a:xfrm flipH="1" flipV="1">
            <a:off x="3419873" y="3911184"/>
            <a:ext cx="2723764" cy="13900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143637" y="4725144"/>
            <a:ext cx="2857520" cy="1152128"/>
          </a:xfrm>
          <a:prstGeom prst="roundRect">
            <a:avLst>
              <a:gd name="adj" fmla="val 139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a utilização da estrutura de repetição </a:t>
            </a:r>
            <a:r>
              <a:rPr lang="pt-BR" sz="1600" b="1" dirty="0" smtClean="0"/>
              <a:t>FOR</a:t>
            </a:r>
            <a:r>
              <a:rPr lang="pt-BR" sz="1600" dirty="0" smtClean="0"/>
              <a:t> para resgatar cada posição do arranjo.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628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 animBg="1"/>
      <p:bldP spid="1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E quando a matriz é multidimensional, como seria a escrita dos seus valores?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Vetores e Matrizes (cont</a:t>
            </a:r>
            <a:r>
              <a:rPr lang="pt-BR" dirty="0" smtClean="0"/>
              <a:t>.) – prática 21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7F0055"/>
                </a:solidFill>
                <a:latin typeface="Courier New"/>
              </a:rPr>
              <a:t>	int</a:t>
            </a:r>
            <a:r>
              <a:rPr lang="fr-FR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matriz[][] = {{1, 2, 3}, {4, 5, 6}};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linha = </a:t>
            </a:r>
            <a:r>
              <a:rPr lang="pt-BR" sz="2000" b="1" dirty="0" err="1">
                <a:solidFill>
                  <a:srgbClr val="000000"/>
                </a:solidFill>
                <a:latin typeface="Courier New"/>
              </a:rPr>
              <a:t>matriz.</a:t>
            </a:r>
            <a:r>
              <a:rPr lang="pt-BR" sz="20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coluna = matriz[0].</a:t>
            </a:r>
            <a:r>
              <a:rPr lang="pt-BR" sz="20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pt-BR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pt-BR" sz="2000" b="1" dirty="0">
              <a:latin typeface="Courier New"/>
            </a:endParaRPr>
          </a:p>
          <a:p>
            <a:pPr marL="0" indent="0">
              <a:buNone/>
            </a:pPr>
            <a:r>
              <a:rPr lang="nn-NO" sz="20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20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i = 0; i &lt; linha; i++){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for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j = 0; j &lt;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coluna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 j++) {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pt-BR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/>
              </a:rPr>
              <a:t>.print</a:t>
            </a:r>
            <a:r>
              <a:rPr lang="pt-BR" sz="2000" b="1" i="1" dirty="0" smtClean="0">
                <a:solidFill>
                  <a:srgbClr val="000000"/>
                </a:solidFill>
                <a:latin typeface="Courier New"/>
              </a:rPr>
              <a:t>(matriz[i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][j] + 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	}</a:t>
            </a:r>
            <a:endParaRPr lang="pt-BR" sz="20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t-BR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2000" b="1" i="1" dirty="0">
                <a:solidFill>
                  <a:srgbClr val="2A00FF"/>
                </a:solidFill>
                <a:latin typeface="Courier New"/>
              </a:rPr>
              <a:t>""</a:t>
            </a:r>
            <a:r>
              <a:rPr lang="pt-BR" sz="20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20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3851920" y="803273"/>
            <a:ext cx="2291716" cy="16896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3" idx="1"/>
          </p:cNvCxnSpPr>
          <p:nvPr/>
        </p:nvCxnSpPr>
        <p:spPr>
          <a:xfrm flipH="1">
            <a:off x="4572000" y="2132856"/>
            <a:ext cx="1571637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de cantos arredondados 12"/>
          <p:cNvSpPr/>
          <p:nvPr/>
        </p:nvSpPr>
        <p:spPr>
          <a:xfrm>
            <a:off x="6143637" y="1700808"/>
            <a:ext cx="2857520" cy="864096"/>
          </a:xfrm>
          <a:prstGeom prst="roundRect">
            <a:avLst>
              <a:gd name="adj" fmla="val 204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 primeira operação </a:t>
            </a:r>
            <a:r>
              <a:rPr lang="pt-BR" sz="1600" b="1" dirty="0" smtClean="0"/>
              <a:t>LENGTH</a:t>
            </a:r>
            <a:r>
              <a:rPr lang="pt-BR" sz="1600" dirty="0" smtClean="0"/>
              <a:t> retorna a quantidade de linhas contidos na matriz.</a:t>
            </a:r>
            <a:endParaRPr lang="pt-BR" sz="1600" dirty="0"/>
          </a:p>
        </p:txBody>
      </p:sp>
      <p:cxnSp>
        <p:nvCxnSpPr>
          <p:cNvPr id="16" name="Conector de seta reta 15"/>
          <p:cNvCxnSpPr>
            <a:stCxn id="17" idx="1"/>
          </p:cNvCxnSpPr>
          <p:nvPr/>
        </p:nvCxnSpPr>
        <p:spPr>
          <a:xfrm flipH="1" flipV="1">
            <a:off x="4427984" y="3573016"/>
            <a:ext cx="1715653" cy="5186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143637" y="2810136"/>
            <a:ext cx="2857520" cy="2563080"/>
          </a:xfrm>
          <a:prstGeom prst="roundRect">
            <a:avLst>
              <a:gd name="adj" fmla="val 650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Veja que para resgatar a quantidade de colunas contidas na matriz, a operação </a:t>
            </a:r>
            <a:r>
              <a:rPr lang="pt-BR" sz="1600" b="1" dirty="0" smtClean="0"/>
              <a:t>LENGTH</a:t>
            </a:r>
            <a:r>
              <a:rPr lang="pt-BR" sz="1600" dirty="0" smtClean="0"/>
              <a:t> é realizada </a:t>
            </a:r>
            <a:r>
              <a:rPr lang="pt-BR" sz="1600" b="1" dirty="0" smtClean="0"/>
              <a:t>DENTRO</a:t>
            </a:r>
            <a:r>
              <a:rPr lang="pt-BR" sz="1600" dirty="0" smtClean="0"/>
              <a:t> da linha. Em outras palavras, este comando está resgatando a quantidade de elementos do arranjo que </a:t>
            </a:r>
            <a:r>
              <a:rPr lang="pt-BR" sz="1600" b="1" dirty="0" smtClean="0"/>
              <a:t>ESTÃO CONTIDOS </a:t>
            </a:r>
            <a:r>
              <a:rPr lang="pt-BR" sz="1600" dirty="0" smtClean="0"/>
              <a:t>na linha 0 (zero) do arranjo principal.</a:t>
            </a:r>
            <a:endParaRPr lang="pt-BR" sz="1600" dirty="0"/>
          </a:p>
        </p:txBody>
      </p:sp>
      <p:cxnSp>
        <p:nvCxnSpPr>
          <p:cNvPr id="14" name="Conector de seta reta 13"/>
          <p:cNvCxnSpPr>
            <a:stCxn id="5" idx="1"/>
          </p:cNvCxnSpPr>
          <p:nvPr/>
        </p:nvCxnSpPr>
        <p:spPr>
          <a:xfrm flipH="1">
            <a:off x="4932040" y="803273"/>
            <a:ext cx="1211596" cy="16896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3" idx="1"/>
          </p:cNvCxnSpPr>
          <p:nvPr/>
        </p:nvCxnSpPr>
        <p:spPr>
          <a:xfrm flipH="1" flipV="1">
            <a:off x="4211960" y="4221088"/>
            <a:ext cx="1931677" cy="1895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1"/>
          </p:cNvCxnSpPr>
          <p:nvPr/>
        </p:nvCxnSpPr>
        <p:spPr>
          <a:xfrm flipH="1" flipV="1">
            <a:off x="3851921" y="4509120"/>
            <a:ext cx="2291716" cy="16078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6143637" y="5564493"/>
            <a:ext cx="2857520" cy="1104867"/>
          </a:xfrm>
          <a:prstGeom prst="roundRect">
            <a:avLst>
              <a:gd name="adj" fmla="val 204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Para cada dimensão, é gerado um laço que vai percorrer todos os elementos contidos nessa dimensão.</a:t>
            </a:r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143636" y="116632"/>
            <a:ext cx="2857520" cy="13732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ao definir conjuntos de arranjos para formar a matriz, utiliza-se o as </a:t>
            </a:r>
            <a:r>
              <a:rPr lang="pt-BR" sz="1600" b="1" dirty="0" smtClean="0"/>
              <a:t>CHAVES</a:t>
            </a:r>
            <a:r>
              <a:rPr lang="pt-BR" sz="1600" dirty="0" smtClean="0"/>
              <a:t> para agrupar os arranjos.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66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 que é um valor nulo?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09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Em determinados casos, </a:t>
            </a:r>
            <a:r>
              <a:rPr lang="pt-BR" dirty="0" smtClean="0"/>
              <a:t>matrizes podem </a:t>
            </a:r>
            <a:r>
              <a:rPr lang="pt-BR" dirty="0"/>
              <a:t>não ter um valor aplicável a </a:t>
            </a:r>
            <a:r>
              <a:rPr lang="pt-BR" dirty="0" smtClean="0"/>
              <a:t>uma ou mais posições.</a:t>
            </a:r>
            <a:endParaRPr lang="pt-BR" dirty="0"/>
          </a:p>
          <a:p>
            <a:pPr lvl="1"/>
            <a:r>
              <a:rPr lang="pt-BR" dirty="0"/>
              <a:t>Nestes casos, o atributo recebe o valor </a:t>
            </a:r>
            <a:r>
              <a:rPr lang="pt-BR" i="1" dirty="0" smtClean="0"/>
              <a:t>nulo.</a:t>
            </a:r>
            <a:endParaRPr lang="pt-BR" dirty="0"/>
          </a:p>
          <a:p>
            <a:r>
              <a:rPr lang="pt-BR" dirty="0"/>
              <a:t>Quando o valor de um atributo é nulo, significa que:</a:t>
            </a:r>
          </a:p>
          <a:p>
            <a:pPr lvl="1"/>
            <a:r>
              <a:rPr lang="pt-BR" dirty="0"/>
              <a:t>O valor não existe (não aplicável), ou;</a:t>
            </a:r>
          </a:p>
          <a:p>
            <a:pPr lvl="1"/>
            <a:r>
              <a:rPr lang="pt-BR" dirty="0"/>
              <a:t>O valor existe, mas não </a:t>
            </a:r>
            <a:r>
              <a:rPr lang="pt-BR" dirty="0" smtClean="0"/>
              <a:t>tem-se esse dado (omisso</a:t>
            </a:r>
            <a:r>
              <a:rPr lang="pt-BR" dirty="0"/>
              <a:t>), ou;</a:t>
            </a:r>
          </a:p>
          <a:p>
            <a:pPr lvl="1"/>
            <a:r>
              <a:rPr lang="pt-BR" dirty="0"/>
              <a:t>Não </a:t>
            </a:r>
            <a:r>
              <a:rPr lang="pt-BR" dirty="0" smtClean="0"/>
              <a:t>sabe-se </a:t>
            </a:r>
            <a:r>
              <a:rPr lang="pt-BR" dirty="0"/>
              <a:t>se o valor existe ou não (desconhecido)</a:t>
            </a:r>
          </a:p>
          <a:p>
            <a:r>
              <a:rPr lang="pt-BR" i="1" dirty="0" smtClean="0"/>
              <a:t>Nulo é DIFERENTE de vazio e de zero!</a:t>
            </a:r>
          </a:p>
          <a:p>
            <a:r>
              <a:rPr lang="pt-BR" dirty="0" smtClean="0"/>
              <a:t>Valores nulos NÃO ocupam espaço na memória.</a:t>
            </a:r>
          </a:p>
          <a:p>
            <a:pPr lvl="1"/>
            <a:r>
              <a:rPr lang="pt-BR" dirty="0" smtClean="0"/>
              <a:t>Seu uso pode otimizar o armazenamento e a velocidade de processamento do programa.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Aprenda a trabalhar com cadeias de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5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Como seria possível dividir a palavra </a:t>
            </a:r>
            <a:r>
              <a:rPr lang="pt-BR" sz="4000" i="1" dirty="0" smtClean="0"/>
              <a:t>Programação</a:t>
            </a:r>
            <a:r>
              <a:rPr lang="pt-BR" sz="4000" dirty="0" smtClean="0"/>
              <a:t>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0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Cadeia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dirty="0" smtClean="0"/>
              <a:t>palavra </a:t>
            </a:r>
            <a:r>
              <a:rPr lang="pt-BR" dirty="0"/>
              <a:t>é formada pelo agrupamento (conjunto) de caracteres.</a:t>
            </a:r>
          </a:p>
          <a:p>
            <a:pPr lvl="1"/>
            <a:r>
              <a:rPr lang="pt-BR" dirty="0"/>
              <a:t>Ou seja, o caractere a menor unidade de uma palavra.</a:t>
            </a:r>
          </a:p>
          <a:p>
            <a:r>
              <a:rPr lang="pt-BR" dirty="0"/>
              <a:t>Portanto, pode-se afirmar que uma palavra é um </a:t>
            </a:r>
            <a:r>
              <a:rPr lang="pt-BR" i="1" dirty="0"/>
              <a:t>vetor </a:t>
            </a:r>
            <a:r>
              <a:rPr lang="pt-BR" dirty="0"/>
              <a:t>de caracteres.</a:t>
            </a:r>
          </a:p>
          <a:p>
            <a:pPr lvl="1"/>
            <a:r>
              <a:rPr lang="pt-BR" dirty="0"/>
              <a:t>Esse vetor é chamado de </a:t>
            </a:r>
            <a:r>
              <a:rPr lang="pt-BR" i="1" dirty="0" err="1"/>
              <a:t>String</a:t>
            </a:r>
            <a:r>
              <a:rPr lang="pt-BR" i="1" dirty="0"/>
              <a:t>;</a:t>
            </a:r>
          </a:p>
          <a:p>
            <a:pPr lvl="1"/>
            <a:r>
              <a:rPr lang="pt-BR" dirty="0"/>
              <a:t>Cada elemento desse vetor é do tipo de dado </a:t>
            </a:r>
            <a:r>
              <a:rPr lang="pt-BR" i="1" dirty="0"/>
              <a:t>char.</a:t>
            </a:r>
          </a:p>
          <a:p>
            <a:r>
              <a:rPr lang="pt-BR" dirty="0" smtClean="0"/>
              <a:t>Para trabalhar com essas cadeias, o desenvolvedor utilizará um vetor de caracteres, seguindo os mesmos princípios já apresentados anteriormente.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9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Mas como fica a questão do índice? E como fica a atribuição de valores?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09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 </a:t>
            </a:r>
            <a:r>
              <a:rPr lang="pt-BR" dirty="0" smtClean="0"/>
              <a:t>(cont.)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39341"/>
            <a:ext cx="464518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É possível atribuir textos completos a cadeias durante a sua inicialização.</a:t>
            </a:r>
          </a:p>
          <a:p>
            <a:pPr lvl="1"/>
            <a:r>
              <a:rPr lang="pt-BR" dirty="0" smtClean="0"/>
              <a:t>O segredo está no fato </a:t>
            </a:r>
            <a:r>
              <a:rPr lang="pt-BR" dirty="0"/>
              <a:t>das </a:t>
            </a:r>
            <a:r>
              <a:rPr lang="pt-BR" i="1" dirty="0" smtClean="0"/>
              <a:t>cadeias de caracteres </a:t>
            </a:r>
            <a:r>
              <a:rPr lang="pt-BR" dirty="0" smtClean="0"/>
              <a:t>serem uma série de caracteres armazenados em </a:t>
            </a:r>
            <a:r>
              <a:rPr lang="pt-BR" i="1" dirty="0" smtClean="0"/>
              <a:t>sequência.</a:t>
            </a:r>
            <a:endParaRPr lang="pt-BR" dirty="0" smtClean="0"/>
          </a:p>
          <a:p>
            <a:r>
              <a:rPr lang="pt-BR" dirty="0" smtClean="0"/>
              <a:t>Ainda assim, cada caractere é um elemento independente, e pode ser acessado diretamente pelo seu índice.</a:t>
            </a:r>
          </a:p>
        </p:txBody>
      </p:sp>
      <p:pic>
        <p:nvPicPr>
          <p:cNvPr id="2050" name="Picture 2" descr="C:\Users\Herleson\AppData\Local\Microsoft\Windows\Temporary Internet Files\Content.IE5\LINLDC2W\MP900399895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" y="2563209"/>
            <a:ext cx="3901440" cy="25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Aprenda a trabalhar com conjuntos de dados sequenciais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5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Como seria </a:t>
            </a:r>
            <a:r>
              <a:rPr lang="pt-BR" sz="4000" dirty="0" smtClean="0"/>
              <a:t>a escrita de um nome completo através de uma cadeia?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nome[] = {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'l'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'm'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'i'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'r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};</a:t>
            </a: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(nome[3]);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555776" y="625818"/>
            <a:ext cx="3587860" cy="18670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8640"/>
            <a:ext cx="2857520" cy="8743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a nova variável trás os símbolos de colchetes, simbolizando uma matriz.</a:t>
            </a:r>
            <a:endParaRPr lang="pt-BR" sz="1600" dirty="0"/>
          </a:p>
        </p:txBody>
      </p:sp>
      <p:cxnSp>
        <p:nvCxnSpPr>
          <p:cNvPr id="8" name="Conector de seta reta 7"/>
          <p:cNvCxnSpPr>
            <a:stCxn id="9" idx="1"/>
          </p:cNvCxnSpPr>
          <p:nvPr/>
        </p:nvCxnSpPr>
        <p:spPr>
          <a:xfrm flipH="1">
            <a:off x="4283968" y="1880828"/>
            <a:ext cx="1859669" cy="6120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6143637" y="1196752"/>
            <a:ext cx="2857520" cy="1368152"/>
          </a:xfrm>
          <a:prstGeom prst="roundRect">
            <a:avLst>
              <a:gd name="adj" fmla="val 107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Repare que, na inicialização da variável, cada caractere é passado como um elemento da matriz, sempre entre </a:t>
            </a:r>
            <a:r>
              <a:rPr lang="pt-BR" sz="1600" b="1" dirty="0" smtClean="0"/>
              <a:t>ASPAS SIMPLES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 flipV="1">
            <a:off x="4355977" y="3212977"/>
            <a:ext cx="1787660" cy="579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3212976"/>
            <a:ext cx="2857520" cy="1158969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Ao chamar a variável dentro da função que exibe uma saída para o usuário, o texto completo é exibido .</a:t>
            </a:r>
            <a:endParaRPr lang="pt-BR" sz="1600" dirty="0"/>
          </a:p>
        </p:txBody>
      </p:sp>
      <p:cxnSp>
        <p:nvCxnSpPr>
          <p:cNvPr id="39" name="Conector de seta reta 38"/>
          <p:cNvCxnSpPr>
            <a:stCxn id="40" idx="1"/>
          </p:cNvCxnSpPr>
          <p:nvPr/>
        </p:nvCxnSpPr>
        <p:spPr>
          <a:xfrm flipH="1" flipV="1">
            <a:off x="4211960" y="3933056"/>
            <a:ext cx="1967016" cy="19802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6178976" y="5085184"/>
            <a:ext cx="2857520" cy="1656184"/>
          </a:xfrm>
          <a:prstGeom prst="roundRect">
            <a:avLst>
              <a:gd name="adj" fmla="val 606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Embora seja um texto, para o programa é apenas uma matriz. Assim, é possível resgatar somente um elemento específico desse conjunto, informando o índice desejado.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885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9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É possível trabalhar com cadeias de tamanho fixo?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5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Cadeia de Caracteres (cont</a:t>
            </a:r>
            <a:r>
              <a:rPr lang="pt-BR" dirty="0" smtClean="0"/>
              <a:t>.) – prática 22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urier New"/>
              </a:rPr>
              <a:t>	char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nome[] = 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[5]; 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i = 0; i &lt; </a:t>
            </a:r>
            <a:r>
              <a:rPr lang="pt-BR" sz="1800" b="1" dirty="0" err="1">
                <a:solidFill>
                  <a:srgbClr val="000000"/>
                </a:solidFill>
                <a:latin typeface="Courier New"/>
              </a:rPr>
              <a:t>nome.</a:t>
            </a:r>
            <a:r>
              <a:rPr lang="pt-BR" sz="1800" b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	nome[i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*'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555776" y="625818"/>
            <a:ext cx="3587860" cy="18670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8640"/>
            <a:ext cx="2857520" cy="8743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Observe que a nova variável trás os símbolos de colchetes, simbolizando uma matriz.</a:t>
            </a:r>
            <a:endParaRPr lang="pt-BR" sz="1600" dirty="0"/>
          </a:p>
        </p:txBody>
      </p:sp>
      <p:cxnSp>
        <p:nvCxnSpPr>
          <p:cNvPr id="8" name="Conector de seta reta 7"/>
          <p:cNvCxnSpPr>
            <a:stCxn id="9" idx="1"/>
          </p:cNvCxnSpPr>
          <p:nvPr/>
        </p:nvCxnSpPr>
        <p:spPr>
          <a:xfrm flipH="1">
            <a:off x="4427984" y="1628800"/>
            <a:ext cx="1715653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6143637" y="1196752"/>
            <a:ext cx="2857520" cy="864096"/>
          </a:xfrm>
          <a:prstGeom prst="roundRect">
            <a:avLst>
              <a:gd name="adj" fmla="val 107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exemplo o tamanho máximo da cadeia é informado na inicialização da variável.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>
            <a:off x="4572000" y="2654915"/>
            <a:ext cx="1571637" cy="48605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2168861"/>
            <a:ext cx="2857520" cy="972108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 manipulação nesse caso é idêntico ao de uma matriz convencional.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470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Quais são as desvantagens de se trabalhar com vetores de caracteres?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1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vetor de caracteres ocupa um espaço fixo na memória depois de inicializado.</a:t>
            </a:r>
          </a:p>
          <a:p>
            <a:pPr lvl="1"/>
            <a:r>
              <a:rPr lang="pt-BR" dirty="0" smtClean="0"/>
              <a:t>Caso ocorram remoções de caracteres que compõem o texto, o espaço ocupado permanece inalterado.</a:t>
            </a:r>
          </a:p>
          <a:p>
            <a:r>
              <a:rPr lang="pt-BR" dirty="0" smtClean="0"/>
              <a:t>O gerenciamento desses arranjos exige a utilização de operações inerentes as matrizes.</a:t>
            </a:r>
          </a:p>
          <a:p>
            <a:pPr lvl="1"/>
            <a:r>
              <a:rPr lang="pt-BR" dirty="0" smtClean="0"/>
              <a:t>Basicamente, o acesso e manipulação dos caracteres são feitos através de estruturas de laço.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3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Cadeias de caracteres implementadas nas linguagens de programação que criam e manipulam textos de forma eficiente.</a:t>
            </a:r>
          </a:p>
          <a:p>
            <a:pPr lvl="1"/>
            <a:r>
              <a:rPr lang="pt-BR" dirty="0" smtClean="0"/>
              <a:t>Todo o gerenciamento dos caracteres é feito de forma automática pela linguagem de programação;</a:t>
            </a:r>
          </a:p>
          <a:p>
            <a:pPr lvl="1"/>
            <a:r>
              <a:rPr lang="pt-BR" dirty="0" smtClean="0"/>
              <a:t>Melhora a eficiência no uso da memória para armazenar textos.</a:t>
            </a:r>
          </a:p>
          <a:p>
            <a:r>
              <a:rPr lang="pt-BR" dirty="0" smtClean="0"/>
              <a:t>Uma </a:t>
            </a:r>
            <a:r>
              <a:rPr lang="pt-BR" i="1" dirty="0" err="1" smtClean="0"/>
              <a:t>String</a:t>
            </a:r>
            <a:r>
              <a:rPr lang="pt-BR" dirty="0" smtClean="0"/>
              <a:t> é um </a:t>
            </a:r>
            <a:r>
              <a:rPr lang="pt-BR" i="1" dirty="0" smtClean="0"/>
              <a:t>Tipo Abstrato de Dados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Composta por arranjo de caracteres; e</a:t>
            </a:r>
          </a:p>
          <a:p>
            <a:pPr lvl="1"/>
            <a:r>
              <a:rPr lang="pt-BR" dirty="0" smtClean="0"/>
              <a:t>Possui operações que manipulam esses elementos.</a:t>
            </a:r>
          </a:p>
          <a:p>
            <a:pPr lvl="1"/>
            <a:r>
              <a:rPr lang="pt-BR" dirty="0" smtClean="0"/>
              <a:t>Em outras palavras, uma </a:t>
            </a:r>
            <a:r>
              <a:rPr lang="pt-BR" i="1" dirty="0" smtClean="0"/>
              <a:t>Estrutura de Dados.</a:t>
            </a:r>
          </a:p>
        </p:txBody>
      </p:sp>
    </p:spTree>
    <p:extLst>
      <p:ext uri="{BB962C8B-B14F-4D97-AF65-F5344CB8AC3E}">
        <p14:creationId xmlns:p14="http://schemas.microsoft.com/office/powerpoint/2010/main" val="258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Como seria </a:t>
            </a:r>
            <a:r>
              <a:rPr lang="pt-BR" sz="4000" dirty="0" smtClean="0"/>
              <a:t>a escrita de um nome completo através de uma </a:t>
            </a:r>
            <a:r>
              <a:rPr lang="pt-BR" sz="4000" i="1" dirty="0" err="1" smtClean="0"/>
              <a:t>String</a:t>
            </a:r>
            <a:r>
              <a:rPr lang="pt-BR" sz="4000" dirty="0" smtClean="0"/>
              <a:t>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5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(cont</a:t>
            </a:r>
            <a:r>
              <a:rPr lang="pt-BR" dirty="0" smtClean="0"/>
              <a:t>.) – prática</a:t>
            </a:r>
            <a:r>
              <a:rPr lang="pt-BR" baseline="0" dirty="0" smtClean="0"/>
              <a:t> 23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 smtClean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urier New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nome; 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nome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"Almir"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nome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"Oliveira"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555776" y="1012231"/>
            <a:ext cx="3587860" cy="15526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8639"/>
            <a:ext cx="2857520" cy="1647183"/>
          </a:xfrm>
          <a:prstGeom prst="roundRect">
            <a:avLst>
              <a:gd name="adj" fmla="val 93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Na criação da nova variável é informado o tipo abstrato de dado </a:t>
            </a:r>
            <a:r>
              <a:rPr lang="pt-BR" sz="1600" b="1" dirty="0" smtClean="0"/>
              <a:t>STRING</a:t>
            </a:r>
            <a:r>
              <a:rPr lang="pt-BR" sz="1600" dirty="0" smtClean="0"/>
              <a:t>. Repare que a cor do </a:t>
            </a:r>
            <a:r>
              <a:rPr lang="pt-BR" sz="1600" i="1" dirty="0" smtClean="0"/>
              <a:t>TAD</a:t>
            </a:r>
            <a:r>
              <a:rPr lang="pt-BR" sz="1600" dirty="0" smtClean="0"/>
              <a:t> não é a mesma do que a de um tipo primitivo, como </a:t>
            </a:r>
            <a:r>
              <a:rPr lang="pt-BR" sz="1600" b="1" dirty="0" smtClean="0"/>
              <a:t>CHAR </a:t>
            </a:r>
            <a:r>
              <a:rPr lang="pt-BR" sz="1600" dirty="0" smtClean="0"/>
              <a:t>ou </a:t>
            </a:r>
            <a:r>
              <a:rPr lang="pt-BR" sz="1600" b="1" dirty="0" smtClean="0"/>
              <a:t>INT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>
            <a:off x="3563888" y="2708920"/>
            <a:ext cx="2579749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1988839"/>
            <a:ext cx="2857520" cy="1440161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ponto a variável recebe uma cadeia de caracteres. O valor está como </a:t>
            </a:r>
            <a:r>
              <a:rPr lang="pt-BR" sz="1600" b="1" dirty="0" smtClean="0"/>
              <a:t>STRING</a:t>
            </a:r>
            <a:r>
              <a:rPr lang="pt-BR" sz="1600" dirty="0" smtClean="0"/>
              <a:t> por causa da utilização das </a:t>
            </a:r>
            <a:r>
              <a:rPr lang="pt-BR" sz="1600" b="1" dirty="0" smtClean="0"/>
              <a:t>ASPAS DUPLAS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39" name="Conector de seta reta 38"/>
          <p:cNvCxnSpPr>
            <a:stCxn id="40" idx="1"/>
          </p:cNvCxnSpPr>
          <p:nvPr/>
        </p:nvCxnSpPr>
        <p:spPr>
          <a:xfrm flipH="1" flipV="1">
            <a:off x="4355976" y="4509120"/>
            <a:ext cx="182300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6178976" y="3573016"/>
            <a:ext cx="2857520" cy="2160240"/>
          </a:xfrm>
          <a:prstGeom prst="roundRect">
            <a:avLst>
              <a:gd name="adj" fmla="val 880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Por se tratar de um </a:t>
            </a:r>
            <a:r>
              <a:rPr lang="pt-BR" sz="1600" i="1" dirty="0" smtClean="0"/>
              <a:t>TAD</a:t>
            </a:r>
            <a:r>
              <a:rPr lang="pt-BR" sz="1600" dirty="0" smtClean="0"/>
              <a:t>, essa estrutura possui operações internas que manipulam a memória utilizada pela cadeia. Ao mudar o valor contido na variável, o </a:t>
            </a:r>
            <a:r>
              <a:rPr lang="pt-BR" sz="1600" i="1" dirty="0" smtClean="0"/>
              <a:t>TAD</a:t>
            </a:r>
            <a:r>
              <a:rPr lang="pt-BR" sz="1600" dirty="0" smtClean="0"/>
              <a:t> já faz o gerenciamento automático da memória utilizada.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7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É possível criar uma </a:t>
            </a:r>
            <a:r>
              <a:rPr lang="pt-BR" sz="4000" dirty="0" err="1" smtClean="0"/>
              <a:t>String</a:t>
            </a:r>
            <a:r>
              <a:rPr lang="pt-BR" sz="4000" dirty="0" smtClean="0"/>
              <a:t> a partir de um vetor de caracteres?</a:t>
            </a:r>
            <a:endParaRPr lang="pt-BR" sz="4000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18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20380"/>
            <a:ext cx="8858312" cy="4904964"/>
          </a:xfrm>
        </p:spPr>
        <p:txBody>
          <a:bodyPr>
            <a:normAutofit fontScale="92500"/>
          </a:bodyPr>
          <a:lstStyle/>
          <a:p>
            <a:r>
              <a:rPr lang="pt-BR" dirty="0"/>
              <a:t>As estruturas de dados homogêneas </a:t>
            </a:r>
            <a:r>
              <a:rPr lang="pt-BR" dirty="0" smtClean="0"/>
              <a:t>são arranjos dimensionais que contém dados no formato tabular.</a:t>
            </a:r>
          </a:p>
          <a:p>
            <a:pPr lvl="1"/>
            <a:r>
              <a:rPr lang="pt-BR" dirty="0" smtClean="0"/>
              <a:t>Na matemática, essas estruturas são conhecidas como </a:t>
            </a:r>
            <a:r>
              <a:rPr lang="pt-BR" i="1" dirty="0" smtClean="0"/>
              <a:t>Matrizes.</a:t>
            </a:r>
          </a:p>
          <a:p>
            <a:r>
              <a:rPr lang="pt-BR" dirty="0" smtClean="0"/>
              <a:t>Uma matriz pode ter várias dimensões.</a:t>
            </a:r>
          </a:p>
          <a:p>
            <a:pPr lvl="1"/>
            <a:r>
              <a:rPr lang="pt-BR" dirty="0" smtClean="0"/>
              <a:t>Exemplo: uma tabela é uma matriz bidimensional.</a:t>
            </a:r>
          </a:p>
          <a:p>
            <a:r>
              <a:rPr lang="pt-BR" dirty="0" smtClean="0"/>
              <a:t>Matrizes unidimensionais são conhecidas também como </a:t>
            </a:r>
            <a:r>
              <a:rPr lang="pt-BR" i="1" dirty="0" smtClean="0"/>
              <a:t>vetores</a:t>
            </a:r>
          </a:p>
          <a:p>
            <a:pPr lvl="1"/>
            <a:r>
              <a:rPr lang="pt-BR" dirty="0"/>
              <a:t>Em </a:t>
            </a:r>
            <a:r>
              <a:rPr lang="pt-BR" dirty="0" smtClean="0"/>
              <a:t>inglês, esses arranjos </a:t>
            </a:r>
            <a:r>
              <a:rPr lang="pt-BR" dirty="0"/>
              <a:t>são chamados de </a:t>
            </a:r>
            <a:r>
              <a:rPr lang="pt-BR" i="1" dirty="0" err="1" smtClean="0"/>
              <a:t>vectors</a:t>
            </a:r>
            <a:r>
              <a:rPr lang="pt-BR" i="1" dirty="0" smtClean="0"/>
              <a:t>;</a:t>
            </a:r>
            <a:endParaRPr lang="pt-BR" i="1" dirty="0"/>
          </a:p>
          <a:p>
            <a:pPr lvl="1"/>
            <a:r>
              <a:rPr lang="pt-BR" dirty="0" smtClean="0"/>
              <a:t>Arranjo = Vetor.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7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(cont</a:t>
            </a:r>
            <a:r>
              <a:rPr lang="pt-BR" dirty="0" smtClean="0"/>
              <a:t>.) – prática 24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Programa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 smtClean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7F0055"/>
                </a:solidFill>
                <a:latin typeface="Courier New"/>
              </a:rPr>
              <a:t>	char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letra[] = 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'A'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'l'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'm'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'i'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800" b="1" dirty="0" smtClean="0">
                <a:solidFill>
                  <a:srgbClr val="2A00FF"/>
                </a:solidFill>
                <a:latin typeface="Courier New"/>
              </a:rPr>
              <a:t>'r'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};</a:t>
            </a:r>
            <a:endParaRPr lang="pt-BR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nome = 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(letra); 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t-BR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 smtClean="0">
                <a:solidFill>
                  <a:srgbClr val="000000"/>
                </a:solidFill>
                <a:latin typeface="Courier New"/>
              </a:rPr>
              <a:t>(nome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);</a:t>
            </a:r>
            <a:endParaRPr lang="pt-BR" sz="1800" b="1" i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411760" y="800708"/>
            <a:ext cx="3731876" cy="16921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8639"/>
            <a:ext cx="2857520" cy="1224137"/>
          </a:xfrm>
          <a:prstGeom prst="roundRect">
            <a:avLst>
              <a:gd name="adj" fmla="val 93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ponto é criada uma cadeia de caracteres armazenada em um arranjo do tipo primitivo </a:t>
            </a:r>
            <a:r>
              <a:rPr lang="pt-BR" sz="1600" b="1" dirty="0" smtClean="0"/>
              <a:t>CHAR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 flipV="1">
            <a:off x="4716016" y="3284984"/>
            <a:ext cx="1427621" cy="9721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3573016"/>
            <a:ext cx="2857520" cy="1368152"/>
          </a:xfrm>
          <a:prstGeom prst="roundRect">
            <a:avLst>
              <a:gd name="adj" fmla="val 989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Ao criar uma variável do tipo </a:t>
            </a:r>
            <a:r>
              <a:rPr lang="pt-BR" sz="1600" b="1" dirty="0" smtClean="0"/>
              <a:t>STRING</a:t>
            </a:r>
            <a:r>
              <a:rPr lang="pt-BR" sz="1600" dirty="0" smtClean="0"/>
              <a:t>, a cadeia de caracteres armazenada em letra é passada para a operação que cria a estrutura de dados.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066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(cont</a:t>
            </a:r>
            <a:r>
              <a:rPr lang="pt-BR" dirty="0" smtClean="0"/>
              <a:t>.) –</a:t>
            </a:r>
            <a:r>
              <a:rPr lang="pt-BR" baseline="0" dirty="0" smtClean="0"/>
              <a:t> prática 25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Programa 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F0055"/>
                </a:solidFill>
                <a:latin typeface="Courier New"/>
              </a:rPr>
              <a:t>   char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nome[] = {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'V'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'l'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'e'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'n'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't'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'i'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'n'</a:t>
            </a:r>
            <a:r>
              <a:rPr lang="pt-BR" sz="1800" b="1" dirty="0">
                <a:latin typeface="Courier New"/>
              </a:rPr>
              <a:t>, </a:t>
            </a:r>
            <a:r>
              <a:rPr lang="pt-BR" sz="1800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marL="0" indent="0">
              <a:buNone/>
            </a:pPr>
            <a:endParaRPr lang="pt-BR" sz="1800" b="1" dirty="0">
              <a:latin typeface="Courier New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  String parte = </a:t>
            </a:r>
            <a:r>
              <a:rPr lang="pt-BR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String(nome, 3, 2);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pt-BR" sz="1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urier New"/>
              </a:rPr>
              <a:t>(parte);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it-IT" sz="1800" b="1" i="1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5" idx="1"/>
          </p:cNvCxnSpPr>
          <p:nvPr/>
        </p:nvCxnSpPr>
        <p:spPr>
          <a:xfrm flipH="1">
            <a:off x="2195736" y="800708"/>
            <a:ext cx="3947900" cy="17641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6143636" y="188639"/>
            <a:ext cx="2857520" cy="1224137"/>
          </a:xfrm>
          <a:prstGeom prst="roundRect">
            <a:avLst>
              <a:gd name="adj" fmla="val 93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Neste ponto é criada uma cadeia de caracteres armazenada em um arranjo do tipo primitivo </a:t>
            </a:r>
            <a:r>
              <a:rPr lang="pt-BR" sz="1600" b="1" dirty="0" smtClean="0"/>
              <a:t>CHAR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19" idx="1"/>
          </p:cNvCxnSpPr>
          <p:nvPr/>
        </p:nvCxnSpPr>
        <p:spPr>
          <a:xfrm flipH="1" flipV="1">
            <a:off x="5076056" y="3356992"/>
            <a:ext cx="1067581" cy="1476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6143637" y="3573016"/>
            <a:ext cx="2857520" cy="2520280"/>
          </a:xfrm>
          <a:prstGeom prst="roundRect">
            <a:avLst>
              <a:gd name="adj" fmla="val 514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Ao criar uma variável do tipo </a:t>
            </a:r>
            <a:r>
              <a:rPr lang="pt-BR" sz="1600" b="1" dirty="0" smtClean="0"/>
              <a:t>STRING</a:t>
            </a:r>
            <a:r>
              <a:rPr lang="pt-BR" sz="1600" dirty="0" smtClean="0"/>
              <a:t>, a cadeia de caracteres armazenada em </a:t>
            </a:r>
            <a:r>
              <a:rPr lang="pt-BR" sz="1600" b="1" dirty="0" smtClean="0"/>
              <a:t>nome</a:t>
            </a:r>
            <a:r>
              <a:rPr lang="pt-BR" sz="1600" dirty="0" smtClean="0"/>
              <a:t> é passada para a operação que cria a estrutura de dados. Observe os números após o arranjo, os quais informam a posição inicial e a quantidade de elementos desejado respectivamente.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452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se tratar de um tipo abstrato de dados, a estrutura </a:t>
            </a:r>
            <a:r>
              <a:rPr lang="pt-BR" i="1" dirty="0" err="1" smtClean="0"/>
              <a:t>String</a:t>
            </a:r>
            <a:r>
              <a:rPr lang="pt-BR" dirty="0" smtClean="0"/>
              <a:t> oferece um conjunto de funções que </a:t>
            </a:r>
            <a:r>
              <a:rPr lang="pt-BR" dirty="0"/>
              <a:t>permitem manipular </a:t>
            </a:r>
            <a:r>
              <a:rPr lang="pt-BR" dirty="0" smtClean="0"/>
              <a:t>seus elementos.</a:t>
            </a:r>
          </a:p>
          <a:p>
            <a:r>
              <a:rPr lang="pt-BR" dirty="0" smtClean="0"/>
              <a:t>São essas operações que facilitam o seu uso nos programas.</a:t>
            </a:r>
          </a:p>
          <a:p>
            <a:pPr lvl="1"/>
            <a:r>
              <a:rPr lang="pt-BR" dirty="0" smtClean="0"/>
              <a:t>Lembre-se que as operações </a:t>
            </a:r>
            <a:r>
              <a:rPr lang="pt-BR" i="1" dirty="0" smtClean="0"/>
              <a:t>PERTENCEM</a:t>
            </a:r>
            <a:r>
              <a:rPr lang="pt-BR" dirty="0" smtClean="0"/>
              <a:t> ao </a:t>
            </a:r>
            <a:r>
              <a:rPr lang="pt-BR" i="1" dirty="0" smtClean="0"/>
              <a:t>TAD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 descr="C:\Users\Herleson Pontes\AppData\Local\Microsoft\Windows\Temporary Internet Files\Content.IE5\YRUXS6G9\MP90040226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80" y="2432522"/>
            <a:ext cx="4412764" cy="29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Manipulação de </a:t>
            </a:r>
            <a:r>
              <a:rPr lang="pt-BR" dirty="0" err="1" smtClean="0"/>
              <a:t>Strings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Algumas funções importantes:</a:t>
            </a:r>
            <a:endParaRPr lang="pt-BR" dirty="0"/>
          </a:p>
          <a:p>
            <a:pPr lvl="1"/>
            <a:r>
              <a:rPr lang="pt-BR" i="1" dirty="0" err="1" smtClean="0"/>
              <a:t>substring</a:t>
            </a:r>
            <a:r>
              <a:rPr lang="pt-BR" i="1" dirty="0" smtClean="0"/>
              <a:t>():</a:t>
            </a:r>
            <a:r>
              <a:rPr lang="pt-BR" dirty="0" smtClean="0"/>
              <a:t> Gera uma nova </a:t>
            </a:r>
            <a:r>
              <a:rPr lang="pt-BR" i="1" dirty="0" err="1" smtClean="0"/>
              <a:t>String</a:t>
            </a:r>
            <a:r>
              <a:rPr lang="pt-BR" i="1" dirty="0" smtClean="0"/>
              <a:t> </a:t>
            </a:r>
            <a:r>
              <a:rPr lang="pt-BR" dirty="0" smtClean="0"/>
              <a:t>a partir de outra já existente.</a:t>
            </a:r>
            <a:endParaRPr lang="pt-BR" i="1" dirty="0"/>
          </a:p>
          <a:p>
            <a:pPr lvl="1"/>
            <a:r>
              <a:rPr lang="pt-BR" i="1" dirty="0" err="1" smtClean="0"/>
              <a:t>append</a:t>
            </a:r>
            <a:r>
              <a:rPr lang="pt-BR" i="1" dirty="0" smtClean="0"/>
              <a:t>():</a:t>
            </a:r>
            <a:r>
              <a:rPr lang="pt-BR" dirty="0" smtClean="0"/>
              <a:t> Adiciona uma </a:t>
            </a:r>
            <a:r>
              <a:rPr lang="pt-BR" i="1" dirty="0" err="1" smtClean="0"/>
              <a:t>String</a:t>
            </a:r>
            <a:r>
              <a:rPr lang="pt-BR" dirty="0" smtClean="0"/>
              <a:t> a outra já existente.</a:t>
            </a:r>
            <a:endParaRPr lang="pt-BR" i="1" dirty="0"/>
          </a:p>
          <a:p>
            <a:pPr lvl="1"/>
            <a:r>
              <a:rPr lang="pt-BR" i="1" dirty="0" err="1" smtClean="0"/>
              <a:t>concat</a:t>
            </a:r>
            <a:r>
              <a:rPr lang="pt-BR" i="1" dirty="0" smtClean="0"/>
              <a:t>(): </a:t>
            </a:r>
            <a:r>
              <a:rPr lang="pt-BR" dirty="0"/>
              <a:t>Adiciona uma </a:t>
            </a:r>
            <a:r>
              <a:rPr lang="pt-BR" i="1" dirty="0" err="1"/>
              <a:t>String</a:t>
            </a:r>
            <a:r>
              <a:rPr lang="pt-BR" dirty="0"/>
              <a:t> ao final de outra já </a:t>
            </a:r>
            <a:r>
              <a:rPr lang="pt-BR" dirty="0" smtClean="0"/>
              <a:t>existente.</a:t>
            </a:r>
            <a:endParaRPr lang="pt-BR" i="1" dirty="0" smtClean="0"/>
          </a:p>
          <a:p>
            <a:pPr lvl="1"/>
            <a:r>
              <a:rPr lang="pt-BR" i="1" dirty="0" err="1" smtClean="0"/>
              <a:t>equals</a:t>
            </a:r>
            <a:r>
              <a:rPr lang="pt-BR" i="1" dirty="0" smtClean="0"/>
              <a:t>(): </a:t>
            </a:r>
            <a:r>
              <a:rPr lang="pt-BR" dirty="0" smtClean="0"/>
              <a:t>Compara o conteúdo de duas </a:t>
            </a:r>
            <a:r>
              <a:rPr lang="pt-BR" i="1" dirty="0" err="1" smtClean="0"/>
              <a:t>Strings</a:t>
            </a:r>
            <a:r>
              <a:rPr lang="pt-BR" dirty="0" smtClean="0"/>
              <a:t>, retornando verdadeiro se forem iguais.</a:t>
            </a:r>
          </a:p>
          <a:p>
            <a:pPr lvl="2"/>
            <a:r>
              <a:rPr lang="pt-BR" dirty="0" smtClean="0"/>
              <a:t>Variações e semelhantes: </a:t>
            </a:r>
            <a:r>
              <a:rPr lang="pt-BR" i="1" dirty="0" err="1" smtClean="0"/>
              <a:t>equalsIgnoreCase</a:t>
            </a:r>
            <a:r>
              <a:rPr lang="pt-BR" i="1" dirty="0" smtClean="0"/>
              <a:t>(), </a:t>
            </a:r>
            <a:r>
              <a:rPr lang="pt-BR" i="1" dirty="0" err="1" smtClean="0"/>
              <a:t>compareTo</a:t>
            </a:r>
            <a:r>
              <a:rPr lang="pt-BR" i="1" dirty="0" smtClean="0"/>
              <a:t>(), </a:t>
            </a:r>
            <a:r>
              <a:rPr lang="pt-BR" i="1" dirty="0" err="1" smtClean="0"/>
              <a:t>regionMatches</a:t>
            </a:r>
            <a:r>
              <a:rPr lang="pt-BR" i="1" dirty="0" smtClean="0"/>
              <a:t>(), </a:t>
            </a:r>
            <a:r>
              <a:rPr lang="pt-BR" i="1" dirty="0" err="1" smtClean="0"/>
              <a:t>startWith</a:t>
            </a:r>
            <a:r>
              <a:rPr lang="pt-BR" i="1" dirty="0" smtClean="0"/>
              <a:t>() </a:t>
            </a:r>
            <a:r>
              <a:rPr lang="pt-BR" dirty="0" smtClean="0"/>
              <a:t>e</a:t>
            </a:r>
            <a:r>
              <a:rPr lang="pt-BR" i="1" dirty="0" smtClean="0"/>
              <a:t> </a:t>
            </a:r>
            <a:r>
              <a:rPr lang="pt-BR" i="1" dirty="0" err="1" smtClean="0"/>
              <a:t>endsWith</a:t>
            </a:r>
            <a:r>
              <a:rPr lang="pt-BR" i="1" dirty="0" smtClean="0"/>
              <a:t>().</a:t>
            </a:r>
          </a:p>
          <a:p>
            <a:pPr lvl="1"/>
            <a:r>
              <a:rPr lang="pt-BR" i="1" dirty="0" err="1" smtClean="0"/>
              <a:t>length</a:t>
            </a:r>
            <a:r>
              <a:rPr lang="pt-BR" i="1" dirty="0" smtClean="0"/>
              <a:t>(): </a:t>
            </a:r>
            <a:r>
              <a:rPr lang="pt-BR" dirty="0" smtClean="0"/>
              <a:t>Retorna a quantidade de caracteres da </a:t>
            </a:r>
            <a:r>
              <a:rPr lang="pt-BR" i="1" dirty="0" err="1" smtClean="0"/>
              <a:t>String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err="1"/>
              <a:t>indexOf</a:t>
            </a:r>
            <a:r>
              <a:rPr lang="pt-BR" i="1" dirty="0"/>
              <a:t>(): </a:t>
            </a:r>
            <a:r>
              <a:rPr lang="pt-BR" dirty="0"/>
              <a:t>Retorna a posição da primeira ocorrência de uma </a:t>
            </a:r>
            <a:r>
              <a:rPr lang="pt-BR" i="1" dirty="0" err="1"/>
              <a:t>String</a:t>
            </a:r>
            <a:r>
              <a:rPr lang="pt-BR" dirty="0"/>
              <a:t> dentro de outra.</a:t>
            </a:r>
          </a:p>
          <a:p>
            <a:pPr lvl="2"/>
            <a:r>
              <a:rPr lang="pt-BR" dirty="0"/>
              <a:t>Variações e semelhantes: </a:t>
            </a:r>
            <a:r>
              <a:rPr lang="pt-BR" i="1" dirty="0" err="1"/>
              <a:t>lastIndexOf</a:t>
            </a:r>
            <a:r>
              <a:rPr lang="pt-BR" i="1" dirty="0" smtClean="0"/>
              <a:t>().</a:t>
            </a:r>
            <a:endParaRPr lang="pt-BR" i="1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639341"/>
            <a:ext cx="8858312" cy="481399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Algumas funções importantes:</a:t>
            </a:r>
            <a:endParaRPr lang="pt-BR" dirty="0"/>
          </a:p>
          <a:p>
            <a:pPr lvl="1"/>
            <a:r>
              <a:rPr lang="pt-BR" i="1" dirty="0" smtClean="0"/>
              <a:t>delete():</a:t>
            </a:r>
            <a:r>
              <a:rPr lang="pt-BR" dirty="0" smtClean="0"/>
              <a:t> Remove caracteres dentro de uma </a:t>
            </a:r>
            <a:r>
              <a:rPr lang="pt-BR" i="1" dirty="0" err="1" smtClean="0"/>
              <a:t>String</a:t>
            </a:r>
            <a:r>
              <a:rPr lang="pt-BR" i="1" dirty="0" smtClean="0"/>
              <a:t>.</a:t>
            </a:r>
          </a:p>
          <a:p>
            <a:pPr lvl="2"/>
            <a:r>
              <a:rPr lang="pt-BR" dirty="0"/>
              <a:t>Variações e semelhantes: </a:t>
            </a:r>
            <a:r>
              <a:rPr lang="pt-BR" i="1" dirty="0" err="1" smtClean="0"/>
              <a:t>insert</a:t>
            </a:r>
            <a:r>
              <a:rPr lang="pt-BR" i="1" dirty="0" smtClean="0"/>
              <a:t>(), </a:t>
            </a:r>
            <a:r>
              <a:rPr lang="pt-BR" i="1" dirty="0" err="1" smtClean="0"/>
              <a:t>replace</a:t>
            </a:r>
            <a:r>
              <a:rPr lang="pt-BR" i="1" dirty="0" smtClean="0"/>
              <a:t>(), </a:t>
            </a:r>
            <a:r>
              <a:rPr lang="pt-BR" i="1" dirty="0" err="1" smtClean="0"/>
              <a:t>replaceAll</a:t>
            </a:r>
            <a:r>
              <a:rPr lang="pt-BR" i="1" dirty="0" smtClean="0"/>
              <a:t>() </a:t>
            </a:r>
            <a:r>
              <a:rPr lang="pt-BR" dirty="0" smtClean="0"/>
              <a:t>e </a:t>
            </a:r>
            <a:r>
              <a:rPr lang="pt-BR" i="1" dirty="0" err="1" smtClean="0"/>
              <a:t>replaceFirst</a:t>
            </a:r>
            <a:r>
              <a:rPr lang="pt-BR" i="1" dirty="0" smtClean="0"/>
              <a:t>().</a:t>
            </a:r>
            <a:endParaRPr lang="pt-BR" i="1" dirty="0"/>
          </a:p>
          <a:p>
            <a:pPr lvl="1"/>
            <a:r>
              <a:rPr lang="pt-BR" i="1" dirty="0" err="1" smtClean="0"/>
              <a:t>split</a:t>
            </a:r>
            <a:r>
              <a:rPr lang="pt-BR" i="1" dirty="0" smtClean="0"/>
              <a:t>():</a:t>
            </a:r>
            <a:r>
              <a:rPr lang="pt-BR" dirty="0" smtClean="0"/>
              <a:t> Divide uma </a:t>
            </a:r>
            <a:r>
              <a:rPr lang="pt-BR" i="1" dirty="0" err="1" smtClean="0"/>
              <a:t>String</a:t>
            </a:r>
            <a:r>
              <a:rPr lang="pt-BR" i="1" dirty="0" smtClean="0"/>
              <a:t> </a:t>
            </a:r>
            <a:r>
              <a:rPr lang="pt-BR" dirty="0" smtClean="0"/>
              <a:t>em várias outras </a:t>
            </a:r>
            <a:r>
              <a:rPr lang="pt-BR" i="1" dirty="0" err="1" smtClean="0"/>
              <a:t>Strings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err="1" smtClean="0"/>
              <a:t>trim</a:t>
            </a:r>
            <a:r>
              <a:rPr lang="pt-BR" i="1" dirty="0" smtClean="0"/>
              <a:t>(): </a:t>
            </a:r>
            <a:r>
              <a:rPr lang="pt-BR" dirty="0" smtClean="0"/>
              <a:t>Remove os espaços em branco no início e no fim da </a:t>
            </a:r>
            <a:r>
              <a:rPr lang="pt-BR" i="1" dirty="0" err="1" smtClean="0"/>
              <a:t>String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err="1" smtClean="0"/>
              <a:t>toCharArray</a:t>
            </a:r>
            <a:r>
              <a:rPr lang="pt-BR" i="1" dirty="0" smtClean="0"/>
              <a:t>():</a:t>
            </a:r>
            <a:r>
              <a:rPr lang="pt-BR" dirty="0" smtClean="0"/>
              <a:t> Envia a </a:t>
            </a:r>
            <a:r>
              <a:rPr lang="pt-BR" dirty="0" err="1" smtClean="0"/>
              <a:t>String</a:t>
            </a:r>
            <a:r>
              <a:rPr lang="pt-BR" dirty="0" smtClean="0"/>
              <a:t> para um arranjo de caracteres.</a:t>
            </a:r>
          </a:p>
          <a:p>
            <a:pPr lvl="1"/>
            <a:r>
              <a:rPr lang="pt-BR" i="1" dirty="0" err="1" smtClean="0"/>
              <a:t>charAt</a:t>
            </a:r>
            <a:r>
              <a:rPr lang="pt-BR" i="1" dirty="0" smtClean="0"/>
              <a:t>(): </a:t>
            </a:r>
            <a:r>
              <a:rPr lang="pt-BR" dirty="0" smtClean="0"/>
              <a:t>Retorna o caractere de acordo com a posição desejada dentro de uma </a:t>
            </a:r>
            <a:r>
              <a:rPr lang="pt-BR" i="1" dirty="0" err="1" smtClean="0"/>
              <a:t>String</a:t>
            </a:r>
            <a:r>
              <a:rPr lang="pt-BR" i="1" dirty="0" smtClean="0"/>
              <a:t>.</a:t>
            </a:r>
          </a:p>
          <a:p>
            <a:pPr lvl="2"/>
            <a:r>
              <a:rPr lang="pt-BR" dirty="0"/>
              <a:t>Variações e semelhantes: </a:t>
            </a:r>
            <a:r>
              <a:rPr lang="pt-BR" i="1" dirty="0" err="1" smtClean="0"/>
              <a:t>setCharAt</a:t>
            </a:r>
            <a:r>
              <a:rPr lang="pt-BR" i="1" dirty="0" smtClean="0"/>
              <a:t>().</a:t>
            </a:r>
            <a:endParaRPr lang="pt-BR" i="1" dirty="0"/>
          </a:p>
          <a:p>
            <a:pPr lvl="1"/>
            <a:r>
              <a:rPr lang="pt-BR" i="1" dirty="0" smtClean="0"/>
              <a:t>reverse():</a:t>
            </a:r>
            <a:r>
              <a:rPr lang="pt-BR" dirty="0" smtClean="0"/>
              <a:t> Retorna a </a:t>
            </a:r>
            <a:r>
              <a:rPr lang="pt-BR" i="1" dirty="0" err="1" smtClean="0"/>
              <a:t>String</a:t>
            </a:r>
            <a:r>
              <a:rPr lang="pt-BR" dirty="0" smtClean="0"/>
              <a:t> invertida.</a:t>
            </a:r>
          </a:p>
          <a:p>
            <a:pPr lvl="1"/>
            <a:r>
              <a:rPr lang="pt-BR" i="1" dirty="0" err="1"/>
              <a:t>toUpperCase</a:t>
            </a:r>
            <a:r>
              <a:rPr lang="pt-BR" i="1" dirty="0"/>
              <a:t>():</a:t>
            </a:r>
            <a:r>
              <a:rPr lang="pt-BR" dirty="0"/>
              <a:t> Retorna a </a:t>
            </a:r>
            <a:r>
              <a:rPr lang="pt-BR" i="1" dirty="0" err="1"/>
              <a:t>String</a:t>
            </a:r>
            <a:r>
              <a:rPr lang="pt-BR" i="1" dirty="0"/>
              <a:t> </a:t>
            </a:r>
            <a:r>
              <a:rPr lang="pt-BR" dirty="0"/>
              <a:t>com todos os caracteres em caixa </a:t>
            </a:r>
            <a:r>
              <a:rPr lang="pt-BR" dirty="0" smtClean="0"/>
              <a:t>alta.</a:t>
            </a:r>
            <a:endParaRPr lang="pt-BR" i="1" dirty="0"/>
          </a:p>
          <a:p>
            <a:pPr lvl="2"/>
            <a:r>
              <a:rPr lang="pt-BR" dirty="0"/>
              <a:t>Variações e semelhantes: </a:t>
            </a:r>
            <a:r>
              <a:rPr lang="pt-BR" i="1" dirty="0" err="1"/>
              <a:t>toLowerCase</a:t>
            </a:r>
            <a:r>
              <a:rPr lang="pt-BR" i="1" dirty="0" smtClean="0"/>
              <a:t>().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511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Pela importância das </a:t>
            </a:r>
            <a:r>
              <a:rPr lang="pt-BR" i="1" dirty="0" err="1" smtClean="0"/>
              <a:t>Strings</a:t>
            </a:r>
            <a:r>
              <a:rPr lang="pt-BR" i="1" dirty="0" smtClean="0"/>
              <a:t> </a:t>
            </a:r>
            <a:r>
              <a:rPr lang="pt-BR" dirty="0" smtClean="0"/>
              <a:t>dentro dos programas, essa estrutura oferece operações próprias para conversão de dados.</a:t>
            </a:r>
          </a:p>
          <a:p>
            <a:r>
              <a:rPr lang="pt-BR" dirty="0" smtClean="0"/>
              <a:t>Existem duas grandes operações:</a:t>
            </a:r>
          </a:p>
          <a:p>
            <a:pPr lvl="1"/>
            <a:r>
              <a:rPr lang="pt-BR" dirty="0"/>
              <a:t>De outro tipo de dado para </a:t>
            </a:r>
            <a:r>
              <a:rPr lang="pt-BR" i="1" dirty="0" err="1"/>
              <a:t>string</a:t>
            </a:r>
            <a:r>
              <a:rPr lang="pt-BR" dirty="0" smtClean="0"/>
              <a:t>: </a:t>
            </a:r>
            <a:r>
              <a:rPr lang="pt-BR" i="1" dirty="0" err="1" smtClean="0"/>
              <a:t>String.valueOf</a:t>
            </a:r>
            <a:r>
              <a:rPr lang="pt-BR" i="1" dirty="0" smtClean="0"/>
              <a:t>().</a:t>
            </a:r>
          </a:p>
          <a:p>
            <a:pPr lvl="1"/>
            <a:r>
              <a:rPr lang="pt-BR" dirty="0"/>
              <a:t>De </a:t>
            </a:r>
            <a:r>
              <a:rPr lang="pt-BR" i="1" dirty="0" err="1"/>
              <a:t>string</a:t>
            </a:r>
            <a:r>
              <a:rPr lang="pt-BR" dirty="0"/>
              <a:t> para outro tipo de </a:t>
            </a:r>
            <a:r>
              <a:rPr lang="pt-BR" dirty="0" smtClean="0"/>
              <a:t>dado: </a:t>
            </a:r>
            <a:r>
              <a:rPr lang="pt-BR" i="1" dirty="0" err="1" smtClean="0"/>
              <a:t>Tipo.parseTipo</a:t>
            </a:r>
            <a:r>
              <a:rPr lang="pt-BR" i="1" dirty="0" smtClean="0"/>
              <a:t>().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4" y="1917352"/>
            <a:ext cx="3959920" cy="3959920"/>
          </a:xfrm>
        </p:spPr>
      </p:pic>
    </p:spTree>
    <p:extLst>
      <p:ext uri="{BB962C8B-B14F-4D97-AF65-F5344CB8AC3E}">
        <p14:creationId xmlns:p14="http://schemas.microsoft.com/office/powerpoint/2010/main" val="34736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 e até a próxima!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Bons estudos!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Vetores:</a:t>
            </a:r>
            <a:r>
              <a:rPr lang="pt-BR" dirty="0" smtClean="0"/>
              <a:t> </a:t>
            </a:r>
            <a:r>
              <a:rPr lang="pt-BR" dirty="0"/>
              <a:t>Os elementos são organizados em uma única </a:t>
            </a:r>
            <a:r>
              <a:rPr lang="pt-BR" dirty="0" smtClean="0"/>
              <a:t>dimensão.</a:t>
            </a:r>
          </a:p>
          <a:p>
            <a:endParaRPr lang="pt-BR" dirty="0"/>
          </a:p>
          <a:p>
            <a:r>
              <a:rPr lang="pt-BR" i="1" dirty="0" smtClean="0"/>
              <a:t>Matrizes</a:t>
            </a:r>
            <a:r>
              <a:rPr lang="pt-BR" i="1" dirty="0"/>
              <a:t>: </a:t>
            </a:r>
            <a:r>
              <a:rPr lang="pt-BR" dirty="0"/>
              <a:t>Os elementos são organizados em varias dimensões </a:t>
            </a:r>
            <a:r>
              <a:rPr lang="pt-BR" dirty="0" smtClean="0"/>
              <a:t>distintas.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547664" y="2564904"/>
          <a:ext cx="6096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547664" y="4365104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377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ressaltar que matrizes de qualquer dimensão são caracterizados por terem todos os seus elementos pertencentes ao mesmo tipo de </a:t>
            </a:r>
            <a:r>
              <a:rPr lang="pt-BR" dirty="0" smtClean="0"/>
              <a:t>dado.</a:t>
            </a:r>
            <a:endParaRPr lang="pt-BR" dirty="0"/>
          </a:p>
          <a:p>
            <a:pPr lvl="1"/>
            <a:r>
              <a:rPr lang="pt-BR" dirty="0"/>
              <a:t>Daí o motivo de serem estruturas </a:t>
            </a:r>
            <a:r>
              <a:rPr lang="pt-BR" i="1" dirty="0" smtClean="0"/>
              <a:t>homogêneas.</a:t>
            </a:r>
            <a:endParaRPr lang="pt-BR" i="1" dirty="0"/>
          </a:p>
          <a:p>
            <a:r>
              <a:rPr lang="pt-BR" dirty="0" smtClean="0"/>
              <a:t>Além de armazenar elementos do mesmo tipo, as matrizes possuem a propriedade </a:t>
            </a:r>
            <a:r>
              <a:rPr lang="pt-BR" dirty="0"/>
              <a:t>de </a:t>
            </a:r>
            <a:r>
              <a:rPr lang="pt-BR" dirty="0" smtClean="0"/>
              <a:t>possuir sempre um </a:t>
            </a:r>
            <a:r>
              <a:rPr lang="pt-BR" dirty="0"/>
              <a:t>número fixo </a:t>
            </a:r>
            <a:r>
              <a:rPr lang="pt-BR" dirty="0" smtClean="0"/>
              <a:t>de elementos.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6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Como referenciar cada elemento inserido em uma matriz?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4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função de </a:t>
            </a:r>
            <a:r>
              <a:rPr lang="pt-BR" dirty="0" smtClean="0"/>
              <a:t>uma matriz se </a:t>
            </a:r>
            <a:r>
              <a:rPr lang="pt-BR" dirty="0"/>
              <a:t>tratar de um </a:t>
            </a:r>
            <a:r>
              <a:rPr lang="pt-BR" dirty="0" smtClean="0"/>
              <a:t>conjunto de elementos, </a:t>
            </a:r>
            <a:r>
              <a:rPr lang="pt-BR" dirty="0"/>
              <a:t>torna-se necessária uma forma </a:t>
            </a:r>
            <a:r>
              <a:rPr lang="pt-BR" dirty="0" smtClean="0"/>
              <a:t>para o acesso individual de </a:t>
            </a:r>
            <a:r>
              <a:rPr lang="pt-BR" dirty="0"/>
              <a:t>cada </a:t>
            </a:r>
            <a:r>
              <a:rPr lang="pt-BR" dirty="0" smtClean="0"/>
              <a:t>elemento contido nesse conjunto.</a:t>
            </a:r>
          </a:p>
          <a:p>
            <a:r>
              <a:rPr lang="pt-BR" dirty="0" smtClean="0"/>
              <a:t>Este acesso é possível graças ao processo de </a:t>
            </a:r>
            <a:r>
              <a:rPr lang="pt-BR" i="1" dirty="0" smtClean="0"/>
              <a:t>indexação</a:t>
            </a:r>
            <a:r>
              <a:rPr lang="pt-BR" dirty="0" smtClean="0"/>
              <a:t> dos elementos inseridos na matriz.</a:t>
            </a:r>
          </a:p>
          <a:p>
            <a:pPr lvl="1"/>
            <a:r>
              <a:rPr lang="pt-BR" dirty="0" smtClean="0"/>
              <a:t>Cada elemento possui uma </a:t>
            </a:r>
            <a:r>
              <a:rPr lang="pt-BR" i="1" dirty="0" smtClean="0"/>
              <a:t>posição;</a:t>
            </a:r>
          </a:p>
          <a:p>
            <a:pPr lvl="1"/>
            <a:r>
              <a:rPr lang="pt-BR" dirty="0" smtClean="0"/>
              <a:t>Semelhante ao conceito de </a:t>
            </a:r>
            <a:r>
              <a:rPr lang="pt-BR" i="1" dirty="0" smtClean="0"/>
              <a:t>endereçamento de memória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5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Matrizes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Indexação:</a:t>
            </a:r>
          </a:p>
          <a:p>
            <a:pPr lvl="1"/>
            <a:r>
              <a:rPr lang="pt-BR" i="1" dirty="0" smtClean="0"/>
              <a:t>Vetores:</a:t>
            </a:r>
            <a:r>
              <a:rPr lang="pt-BR" dirty="0" smtClean="0"/>
              <a:t> Para acessar o elemento “5”, devemos referenciar a quarta posição.</a:t>
            </a:r>
          </a:p>
          <a:p>
            <a:endParaRPr lang="pt-BR" dirty="0"/>
          </a:p>
          <a:p>
            <a:pPr lvl="1"/>
            <a:r>
              <a:rPr lang="pt-BR" i="1" dirty="0" smtClean="0"/>
              <a:t>Matrizes</a:t>
            </a:r>
            <a:r>
              <a:rPr lang="pt-BR" i="1" dirty="0"/>
              <a:t>: </a:t>
            </a:r>
            <a:r>
              <a:rPr lang="pt-BR" dirty="0"/>
              <a:t>Para acessar o elemento </a:t>
            </a:r>
            <a:r>
              <a:rPr lang="pt-BR" dirty="0" smtClean="0"/>
              <a:t>“21”, </a:t>
            </a:r>
            <a:r>
              <a:rPr lang="pt-BR" dirty="0"/>
              <a:t>devemos referenciar </a:t>
            </a:r>
            <a:r>
              <a:rPr lang="pt-BR" dirty="0" smtClean="0"/>
              <a:t>a quarta </a:t>
            </a:r>
            <a:r>
              <a:rPr lang="pt-BR" dirty="0"/>
              <a:t>posição na dimensão horizontal </a:t>
            </a:r>
            <a:r>
              <a:rPr lang="pt-BR" dirty="0" smtClean="0"/>
              <a:t>e a segunda </a:t>
            </a:r>
            <a:r>
              <a:rPr lang="pt-BR" dirty="0"/>
              <a:t>posição na dimensão </a:t>
            </a:r>
            <a:r>
              <a:rPr lang="pt-BR" dirty="0" smtClean="0"/>
              <a:t>vertical.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547664" y="3025208"/>
          <a:ext cx="6096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547664" y="5084316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377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44440" y="2891992"/>
            <a:ext cx="1440160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1262" y="4941168"/>
            <a:ext cx="1440160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4878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-4.07407E-6 L 0.28264 -4.0740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-4.07407E-6 L 0.41649 -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-4.07407E-6 L 0.55034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4878 -4.0740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-4.07407E-6 L 0.28264 -4.0740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-4.07407E-6 L 0.41649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-4.07407E-6 L 0.55034 -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4.07407E-6 L 0.55035 0.0518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theme/theme1.xml><?xml version="1.0" encoding="utf-8"?>
<a:theme xmlns:a="http://schemas.openxmlformats.org/drawingml/2006/main" name="Slide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UNIFOR.potx" id="{FED4DD7E-7378-4F95-8E35-19575FE2AFEC}" vid="{8E0A1278-BFF4-4007-891C-D65BEA9C1A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UNIFOR</Template>
  <TotalTime>1529</TotalTime>
  <Words>2395</Words>
  <Application>Microsoft Office PowerPoint</Application>
  <PresentationFormat>Apresentação na tela (4:3)</PresentationFormat>
  <Paragraphs>341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Slides</vt:lpstr>
      <vt:lpstr>Linguagem Java - Revisão</vt:lpstr>
      <vt:lpstr>Agenda</vt:lpstr>
      <vt:lpstr>Vetores e Matrizes</vt:lpstr>
      <vt:lpstr>Vetores e Matrizes</vt:lpstr>
      <vt:lpstr>Vetores e Matrizes (cont.)</vt:lpstr>
      <vt:lpstr>Vetores e Matrizes (cont.)</vt:lpstr>
      <vt:lpstr>Como referenciar cada elemento inserido em uma matriz?</vt:lpstr>
      <vt:lpstr>Vetores e Matrizes (cont.)</vt:lpstr>
      <vt:lpstr>Vetores e Matrizes (cont.)</vt:lpstr>
      <vt:lpstr>Vetores e Matrizes (cont.)</vt:lpstr>
      <vt:lpstr>Como seria um programa que gerasse os cinco primeiros números impares?</vt:lpstr>
      <vt:lpstr>Vetores e Matrizes (cont.) – prática 17</vt:lpstr>
      <vt:lpstr>O que aconteceria se o programa solicitasse uma posição maior que o tamanho da matriz?</vt:lpstr>
      <vt:lpstr>Vetores e Matrizes (cont.) – prática 18</vt:lpstr>
      <vt:lpstr>E como seria a construção de uma matriz com mais de uma dimensão?</vt:lpstr>
      <vt:lpstr>Vetores e Matrizes (cont.) – prática 19</vt:lpstr>
      <vt:lpstr>Mas como funciona o armazenamento de matrizes multidimensionais na memória?</vt:lpstr>
      <vt:lpstr>Vetores e Matrizes (cont.)</vt:lpstr>
      <vt:lpstr>Vetores e Matrizes (cont.)</vt:lpstr>
      <vt:lpstr>Vetores e Matrizes (cont.) – prática 20</vt:lpstr>
      <vt:lpstr>E quando a matriz é multidimensional, como seria a escrita dos seus valores?</vt:lpstr>
      <vt:lpstr>Vetores e Matrizes (cont.) – prática 21</vt:lpstr>
      <vt:lpstr>O que é um valor nulo?</vt:lpstr>
      <vt:lpstr>Nulo</vt:lpstr>
      <vt:lpstr>Cadeias de Caracteres</vt:lpstr>
      <vt:lpstr>Como seria possível dividir a palavra Programação?</vt:lpstr>
      <vt:lpstr>Cadeia de Caracteres</vt:lpstr>
      <vt:lpstr>Mas como fica a questão do índice? E como fica a atribuição de valores?</vt:lpstr>
      <vt:lpstr>Cadeia de Caracteres (cont.)</vt:lpstr>
      <vt:lpstr>Como seria a escrita de um nome completo através de uma cadeia?</vt:lpstr>
      <vt:lpstr>Cadeia de Caracteres (cont.)</vt:lpstr>
      <vt:lpstr>É possível trabalhar com cadeias de tamanho fixo?</vt:lpstr>
      <vt:lpstr>Cadeia de Caracteres (cont.) – prática 22</vt:lpstr>
      <vt:lpstr>Quais são as desvantagens de se trabalhar com vetores de caracteres?</vt:lpstr>
      <vt:lpstr>Vetores de Caracteres</vt:lpstr>
      <vt:lpstr>Strings</vt:lpstr>
      <vt:lpstr>Como seria a escrita de um nome completo através de uma String?</vt:lpstr>
      <vt:lpstr>Strings (cont.) – prática 23</vt:lpstr>
      <vt:lpstr>É possível criar uma String a partir de um vetor de caracteres?</vt:lpstr>
      <vt:lpstr>Strings (cont.) – prática 24</vt:lpstr>
      <vt:lpstr>Strings (cont.) – prática 25</vt:lpstr>
      <vt:lpstr>Manipulação de Strings</vt:lpstr>
      <vt:lpstr>Manipulação de Strings (cont.)</vt:lpstr>
      <vt:lpstr>Manipulação de Strings (cont.)</vt:lpstr>
      <vt:lpstr>Conversões</vt:lpstr>
      <vt:lpstr>Obrigado e até a próxima!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Java</dc:title>
  <dc:subject>Curso Online</dc:subject>
  <dc:creator>Herleson Pontes</dc:creator>
  <cp:keywords>UNIFOR</cp:keywords>
  <cp:lastModifiedBy>Almir Oliveira</cp:lastModifiedBy>
  <cp:revision>56</cp:revision>
  <dcterms:created xsi:type="dcterms:W3CDTF">2013-07-10T03:26:47Z</dcterms:created>
  <dcterms:modified xsi:type="dcterms:W3CDTF">2016-03-15T16:37:16Z</dcterms:modified>
</cp:coreProperties>
</file>