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</p:sldMasterIdLst>
  <p:notesMasterIdLst>
    <p:notesMasterId r:id="rId29"/>
  </p:notesMasterIdLst>
  <p:sldIdLst>
    <p:sldId id="288" r:id="rId6"/>
    <p:sldId id="298" r:id="rId7"/>
    <p:sldId id="311" r:id="rId8"/>
    <p:sldId id="374" r:id="rId9"/>
    <p:sldId id="344" r:id="rId10"/>
    <p:sldId id="345" r:id="rId11"/>
    <p:sldId id="346" r:id="rId12"/>
    <p:sldId id="377" r:id="rId13"/>
    <p:sldId id="382" r:id="rId14"/>
    <p:sldId id="383" r:id="rId15"/>
    <p:sldId id="384" r:id="rId16"/>
    <p:sldId id="385" r:id="rId17"/>
    <p:sldId id="386" r:id="rId18"/>
    <p:sldId id="390" r:id="rId19"/>
    <p:sldId id="387" r:id="rId20"/>
    <p:sldId id="388" r:id="rId21"/>
    <p:sldId id="389" r:id="rId22"/>
    <p:sldId id="391" r:id="rId23"/>
    <p:sldId id="375" r:id="rId24"/>
    <p:sldId id="376" r:id="rId25"/>
    <p:sldId id="392" r:id="rId26"/>
    <p:sldId id="393" r:id="rId27"/>
    <p:sldId id="394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6B3F5D-E1C2-B729-ACB0-5D139BB25A5C}" name="Giulia Bertazzini" initials="GB" userId="S::giulia.bertazzini@stud.unifi.it::be76d149-462a-41d6-9f38-8de66667a4aa" providerId="AD"/>
  <p188:author id="{3B756FAD-B075-979F-8521-9929A905EB33}" name="Giulia Bertazzini" initials="GB" userId="Giulia Bertazzi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F"/>
    <a:srgbClr val="C71585"/>
    <a:srgbClr val="CFD5EA"/>
    <a:srgbClr val="4169E1"/>
    <a:srgbClr val="9201DB"/>
    <a:srgbClr val="ED8801"/>
    <a:srgbClr val="228B22"/>
    <a:srgbClr val="E6E3EA"/>
    <a:srgbClr val="C5D8FF"/>
    <a:srgbClr val="E4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54" d="100"/>
          <a:sy n="154" d="100"/>
        </p:scale>
        <p:origin x="142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Question</a:t>
            </a:r>
            <a:r>
              <a:rPr lang="en-US" baseline="0"/>
              <a:t> 1 -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Foglio1!$V$58</c:f>
              <c:strCache>
                <c:ptCount val="1"/>
                <c:pt idx="0">
                  <c:v>publication calculation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Foglio1!$V$59:$V$66</c:f>
              <c:numCache>
                <c:formatCode>0.00E+00</c:formatCode>
                <c:ptCount val="8"/>
                <c:pt idx="0">
                  <c:v>6.7599998146761195E-5</c:v>
                </c:pt>
                <c:pt idx="1">
                  <c:v>6.6500000684754896E-5</c:v>
                </c:pt>
                <c:pt idx="2">
                  <c:v>2.9266999990795002E-3</c:v>
                </c:pt>
                <c:pt idx="3">
                  <c:v>9.4652000007044903E-3</c:v>
                </c:pt>
                <c:pt idx="4">
                  <c:v>1.89365000005636E-2</c:v>
                </c:pt>
                <c:pt idx="5">
                  <c:v>0.48254060000181198</c:v>
                </c:pt>
                <c:pt idx="6">
                  <c:v>0.49830970000038999</c:v>
                </c:pt>
                <c:pt idx="7">
                  <c:v>1.0271208999984001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85-4F42-9B3D-EEF2214059F9}"/>
            </c:ext>
          </c:extLst>
        </c:ser>
        <c:ser>
          <c:idx val="1"/>
          <c:order val="1"/>
          <c:tx>
            <c:strRef>
              <c:f>Foglio1!$W$58</c:f>
              <c:strCache>
                <c:ptCount val="1"/>
                <c:pt idx="0">
                  <c:v>years calculation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Foglio1!$W$59:$W$66</c:f>
              <c:numCache>
                <c:formatCode>0.00E+00</c:formatCode>
                <c:ptCount val="8"/>
                <c:pt idx="0">
                  <c:v>2.1200001356191899E-5</c:v>
                </c:pt>
                <c:pt idx="1">
                  <c:v>1.8200000340584601E-5</c:v>
                </c:pt>
                <c:pt idx="2">
                  <c:v>3.5399999978835601E-5</c:v>
                </c:pt>
                <c:pt idx="3">
                  <c:v>3.2900003134272898E-5</c:v>
                </c:pt>
                <c:pt idx="4">
                  <c:v>3.5400000342633501E-5</c:v>
                </c:pt>
                <c:pt idx="5">
                  <c:v>5.2899998991051601E-5</c:v>
                </c:pt>
                <c:pt idx="6">
                  <c:v>5.2199997298885103E-5</c:v>
                </c:pt>
                <c:pt idx="7">
                  <c:v>7.3800001700874404E-5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F85-4F42-9B3D-EEF2214059F9}"/>
            </c:ext>
          </c:extLst>
        </c:ser>
        <c:ser>
          <c:idx val="2"/>
          <c:order val="2"/>
          <c:tx>
            <c:strRef>
              <c:f>Foglio1!$X$58</c:f>
              <c:strCache>
                <c:ptCount val="1"/>
                <c:pt idx="0">
                  <c:v>Total time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Foglio1!$X$59:$X$66</c:f>
              <c:numCache>
                <c:formatCode>0.00E+00</c:formatCode>
                <c:ptCount val="8"/>
                <c:pt idx="0">
                  <c:v>8.8799999502953088E-5</c:v>
                </c:pt>
                <c:pt idx="1">
                  <c:v>8.4700001025339494E-5</c:v>
                </c:pt>
                <c:pt idx="2">
                  <c:v>2.9620999990583358E-3</c:v>
                </c:pt>
                <c:pt idx="3">
                  <c:v>9.4981000038387633E-3</c:v>
                </c:pt>
                <c:pt idx="4">
                  <c:v>1.8971900000906233E-2</c:v>
                </c:pt>
                <c:pt idx="5">
                  <c:v>0.48259350000080303</c:v>
                </c:pt>
                <c:pt idx="6">
                  <c:v>0.49836189999768887</c:v>
                </c:pt>
                <c:pt idx="7">
                  <c:v>1.0271947000001009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F85-4F42-9B3D-EEF221405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1919535"/>
        <c:axId val="1331909935"/>
      </c:scatterChart>
      <c:valAx>
        <c:axId val="1331919535"/>
        <c:scaling>
          <c:orientation val="minMax"/>
          <c:max val="1000000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09935"/>
        <c:crosses val="autoZero"/>
        <c:crossBetween val="midCat"/>
      </c:valAx>
      <c:valAx>
        <c:axId val="13319099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19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656441700932579"/>
          <c:y val="0.85166363997114702"/>
          <c:w val="0.70687116598134847"/>
          <c:h val="8.3788575706809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Publications per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Foglio1!$V$70</c:f>
              <c:strCache>
                <c:ptCount val="1"/>
                <c:pt idx="0">
                  <c:v>articles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Foglio1!$V$71:$V$78</c:f>
              <c:numCache>
                <c:formatCode>0.00</c:formatCode>
                <c:ptCount val="8"/>
                <c:pt idx="0">
                  <c:v>99.9166666666666</c:v>
                </c:pt>
                <c:pt idx="1">
                  <c:v>389.23529411764702</c:v>
                </c:pt>
                <c:pt idx="2">
                  <c:v>1042.8636363636299</c:v>
                </c:pt>
                <c:pt idx="3">
                  <c:v>2270.2777777777701</c:v>
                </c:pt>
                <c:pt idx="4">
                  <c:v>5385.515625</c:v>
                </c:pt>
                <c:pt idx="5">
                  <c:v>12686.6756756756</c:v>
                </c:pt>
                <c:pt idx="6">
                  <c:v>28829.6309523809</c:v>
                </c:pt>
                <c:pt idx="7">
                  <c:v>35209.551724137898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1C-43B2-B6A2-AF4167BBD32F}"/>
            </c:ext>
          </c:extLst>
        </c:ser>
        <c:ser>
          <c:idx val="1"/>
          <c:order val="1"/>
          <c:tx>
            <c:strRef>
              <c:f>Foglio1!$W$70</c:f>
              <c:strCache>
                <c:ptCount val="1"/>
                <c:pt idx="0">
                  <c:v>inprocedings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Foglio1!$W$71:$W$78</c:f>
              <c:numCache>
                <c:formatCode>0.00</c:formatCode>
                <c:ptCount val="8"/>
                <c:pt idx="0">
                  <c:v>99.1111111111111</c:v>
                </c:pt>
                <c:pt idx="1">
                  <c:v>219.157894736842</c:v>
                </c:pt>
                <c:pt idx="2">
                  <c:v>758.44827586206895</c:v>
                </c:pt>
                <c:pt idx="3">
                  <c:v>2364.7435897435898</c:v>
                </c:pt>
                <c:pt idx="4">
                  <c:v>7272.8775510203996</c:v>
                </c:pt>
                <c:pt idx="5">
                  <c:v>21559.203389830502</c:v>
                </c:pt>
                <c:pt idx="6">
                  <c:v>41631.507246376801</c:v>
                </c:pt>
                <c:pt idx="7">
                  <c:v>44671.263888888803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C1C-43B2-B6A2-AF4167BBD32F}"/>
            </c:ext>
          </c:extLst>
        </c:ser>
        <c:ser>
          <c:idx val="2"/>
          <c:order val="2"/>
          <c:tx>
            <c:strRef>
              <c:f>Foglio1!$X$70</c:f>
              <c:strCache>
                <c:ptCount val="1"/>
                <c:pt idx="0">
                  <c:v>union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Foglio1!$X$71:$X$78</c:f>
              <c:numCache>
                <c:formatCode>0.00</c:formatCode>
                <c:ptCount val="8"/>
                <c:pt idx="0">
                  <c:v>139</c:v>
                </c:pt>
                <c:pt idx="1">
                  <c:v>522.14705882352905</c:v>
                </c:pt>
                <c:pt idx="2">
                  <c:v>1592.45454545454</c:v>
                </c:pt>
                <c:pt idx="3">
                  <c:v>4191.25925925925</c:v>
                </c:pt>
                <c:pt idx="4">
                  <c:v>11402.96875</c:v>
                </c:pt>
                <c:pt idx="5">
                  <c:v>30827.594594594499</c:v>
                </c:pt>
                <c:pt idx="6">
                  <c:v>63960.9285714285</c:v>
                </c:pt>
                <c:pt idx="7">
                  <c:v>72667.310344827507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C1C-43B2-B6A2-AF4167BBD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1908975"/>
        <c:axId val="1331916655"/>
      </c:scatterChart>
      <c:valAx>
        <c:axId val="1331908975"/>
        <c:scaling>
          <c:orientation val="minMax"/>
          <c:max val="2025"/>
          <c:min val="19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16655"/>
        <c:crosses val="autoZero"/>
        <c:crossBetween val="midCat"/>
        <c:minorUnit val="3"/>
      </c:valAx>
      <c:valAx>
        <c:axId val="1331916655"/>
        <c:scaling>
          <c:orientation val="minMax"/>
          <c:max val="7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089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Subgraphs Dimensions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Foglio1!$X$100</c:f>
              <c:strCache>
                <c:ptCount val="1"/>
                <c:pt idx="0">
                  <c:v># of CCs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Foglio1!$X$101:$X$108</c:f>
              <c:numCache>
                <c:formatCode>General</c:formatCode>
                <c:ptCount val="8"/>
                <c:pt idx="0">
                  <c:v>4</c:v>
                </c:pt>
                <c:pt idx="1">
                  <c:v>12</c:v>
                </c:pt>
                <c:pt idx="2">
                  <c:v>32</c:v>
                </c:pt>
                <c:pt idx="3">
                  <c:v>34</c:v>
                </c:pt>
                <c:pt idx="4">
                  <c:v>22</c:v>
                </c:pt>
                <c:pt idx="5">
                  <c:v>36</c:v>
                </c:pt>
                <c:pt idx="6">
                  <c:v>53</c:v>
                </c:pt>
                <c:pt idx="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C-42C5-B302-F619BDC8D48F}"/>
            </c:ext>
          </c:extLst>
        </c:ser>
        <c:ser>
          <c:idx val="0"/>
          <c:order val="1"/>
          <c:tx>
            <c:strRef>
              <c:f>Foglio1!$V$100</c:f>
              <c:strCache>
                <c:ptCount val="1"/>
                <c:pt idx="0">
                  <c:v># of pub nodes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Foglio1!$V$101:$V$108</c:f>
              <c:numCache>
                <c:formatCode>0.00</c:formatCode>
                <c:ptCount val="8"/>
                <c:pt idx="0">
                  <c:v>3336</c:v>
                </c:pt>
                <c:pt idx="1">
                  <c:v>17753</c:v>
                </c:pt>
                <c:pt idx="2">
                  <c:v>70068</c:v>
                </c:pt>
                <c:pt idx="3">
                  <c:v>226328</c:v>
                </c:pt>
                <c:pt idx="4">
                  <c:v>729790</c:v>
                </c:pt>
                <c:pt idx="5">
                  <c:v>2281242</c:v>
                </c:pt>
                <c:pt idx="6">
                  <c:v>5372718</c:v>
                </c:pt>
                <c:pt idx="7">
                  <c:v>6322056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AC-42C5-B302-F619BDC8D48F}"/>
            </c:ext>
          </c:extLst>
        </c:ser>
        <c:ser>
          <c:idx val="1"/>
          <c:order val="2"/>
          <c:tx>
            <c:strRef>
              <c:f>Foglio1!$W$100</c:f>
              <c:strCache>
                <c:ptCount val="1"/>
                <c:pt idx="0">
                  <c:v># of nodes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Foglio1!$W$101:$W$108</c:f>
              <c:numCache>
                <c:formatCode>0.00</c:formatCode>
                <c:ptCount val="8"/>
                <c:pt idx="0">
                  <c:v>6287</c:v>
                </c:pt>
                <c:pt idx="1">
                  <c:v>31598</c:v>
                </c:pt>
                <c:pt idx="2">
                  <c:v>119061</c:v>
                </c:pt>
                <c:pt idx="3">
                  <c:v>377212</c:v>
                </c:pt>
                <c:pt idx="4">
                  <c:v>1172388</c:v>
                </c:pt>
                <c:pt idx="5">
                  <c:v>3535398</c:v>
                </c:pt>
                <c:pt idx="6">
                  <c:v>8196295</c:v>
                </c:pt>
                <c:pt idx="7">
                  <c:v>9646543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AC-42C5-B302-F619BDC8D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866687"/>
        <c:axId val="1355871007"/>
      </c:barChart>
      <c:catAx>
        <c:axId val="135586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71007"/>
        <c:crosses val="autoZero"/>
        <c:auto val="1"/>
        <c:lblAlgn val="ctr"/>
        <c:lblOffset val="100"/>
        <c:noMultiLvlLbl val="0"/>
      </c:catAx>
      <c:valAx>
        <c:axId val="13558710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6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CCs</a:t>
            </a:r>
            <a:r>
              <a:rPr lang="en-US" baseline="0"/>
              <a:t> Times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Foglio1!$Y$100</c:f>
              <c:strCache>
                <c:ptCount val="1"/>
                <c:pt idx="0">
                  <c:v>sub graph calc.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Foglio1!$Y$101:$Y$108</c:f>
              <c:numCache>
                <c:formatCode>0.00</c:formatCode>
                <c:ptCount val="8"/>
                <c:pt idx="0">
                  <c:v>0.60707940000065697</c:v>
                </c:pt>
                <c:pt idx="1">
                  <c:v>0.59618589999809002</c:v>
                </c:pt>
                <c:pt idx="2">
                  <c:v>0.72162880000178098</c:v>
                </c:pt>
                <c:pt idx="3">
                  <c:v>1.1330398999998501</c:v>
                </c:pt>
                <c:pt idx="4">
                  <c:v>2.4698388000033402</c:v>
                </c:pt>
                <c:pt idx="5">
                  <c:v>6.6707784999998596</c:v>
                </c:pt>
                <c:pt idx="6">
                  <c:v>15.369517700000801</c:v>
                </c:pt>
                <c:pt idx="7">
                  <c:v>19.324252500002299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53-4EF9-B789-5568954F8BE1}"/>
            </c:ext>
          </c:extLst>
        </c:ser>
        <c:ser>
          <c:idx val="1"/>
          <c:order val="1"/>
          <c:tx>
            <c:strRef>
              <c:f>Foglio1!$Z$100</c:f>
              <c:strCache>
                <c:ptCount val="1"/>
                <c:pt idx="0">
                  <c:v>CCs calculation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Foglio1!$Z$101:$Z$108</c:f>
              <c:numCache>
                <c:formatCode>General</c:formatCode>
                <c:ptCount val="8"/>
                <c:pt idx="0">
                  <c:v>8.0186600000160896E-2</c:v>
                </c:pt>
                <c:pt idx="1">
                  <c:v>0.40276160000212202</c:v>
                </c:pt>
                <c:pt idx="2">
                  <c:v>1.5704974999971399</c:v>
                </c:pt>
                <c:pt idx="3">
                  <c:v>5.1768064999996497</c:v>
                </c:pt>
                <c:pt idx="4">
                  <c:v>16.3297167000018</c:v>
                </c:pt>
                <c:pt idx="5">
                  <c:v>49.327246500000903</c:v>
                </c:pt>
                <c:pt idx="6">
                  <c:v>113.678185700002</c:v>
                </c:pt>
                <c:pt idx="7">
                  <c:v>133.50478650000099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D53-4EF9-B789-5568954F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780911"/>
        <c:axId val="1434778991"/>
      </c:scatterChart>
      <c:valAx>
        <c:axId val="1434780911"/>
        <c:scaling>
          <c:orientation val="minMax"/>
          <c:max val="2025"/>
          <c:min val="19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78991"/>
        <c:crosses val="autoZero"/>
        <c:crossBetween val="midCat"/>
      </c:valAx>
      <c:valAx>
        <c:axId val="143477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80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Foglio1!$AB$100</c:f>
              <c:strCache>
                <c:ptCount val="1"/>
                <c:pt idx="0">
                  <c:v># of words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Foglio1!$AB$101:$AB$108</c:f>
              <c:numCache>
                <c:formatCode>0.00E+00</c:formatCode>
                <c:ptCount val="8"/>
                <c:pt idx="0">
                  <c:v>1195</c:v>
                </c:pt>
                <c:pt idx="1">
                  <c:v>21705</c:v>
                </c:pt>
                <c:pt idx="2">
                  <c:v>175727</c:v>
                </c:pt>
                <c:pt idx="3">
                  <c:v>888720</c:v>
                </c:pt>
                <c:pt idx="4">
                  <c:v>4034393</c:v>
                </c:pt>
                <c:pt idx="5">
                  <c:v>15609482</c:v>
                </c:pt>
                <c:pt idx="6">
                  <c:v>41926406</c:v>
                </c:pt>
                <c:pt idx="7">
                  <c:v>50705164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B7D-93F0-4C26D313B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7600031"/>
        <c:axId val="1527600991"/>
      </c:barChart>
      <c:catAx>
        <c:axId val="1527600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600991"/>
        <c:crosses val="autoZero"/>
        <c:auto val="1"/>
        <c:lblAlgn val="ctr"/>
        <c:lblOffset val="100"/>
        <c:noMultiLvlLbl val="0"/>
      </c:catAx>
      <c:valAx>
        <c:axId val="152760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60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Most Used Words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Foglio1!$AA$100</c:f>
              <c:strCache>
                <c:ptCount val="1"/>
                <c:pt idx="0">
                  <c:v> most used words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Foglio1!$AA$101:$AA$108</c:f>
              <c:numCache>
                <c:formatCode>0.00E+00</c:formatCode>
                <c:ptCount val="8"/>
                <c:pt idx="0">
                  <c:v>1.0670000010577401E-3</c:v>
                </c:pt>
                <c:pt idx="1">
                  <c:v>1.13883999983954E-2</c:v>
                </c:pt>
                <c:pt idx="2">
                  <c:v>9.9565500000608098E-2</c:v>
                </c:pt>
                <c:pt idx="3">
                  <c:v>0.47000710000065699</c:v>
                </c:pt>
                <c:pt idx="4">
                  <c:v>2.2231991999979002</c:v>
                </c:pt>
                <c:pt idx="5">
                  <c:v>8.2550408999995799</c:v>
                </c:pt>
                <c:pt idx="6">
                  <c:v>23.4475339999989</c:v>
                </c:pt>
                <c:pt idx="7">
                  <c:v>27.7982071000005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4D-4AFD-BC04-B02DA77D7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905535"/>
        <c:axId val="1222906015"/>
      </c:scatterChart>
      <c:valAx>
        <c:axId val="1222905535"/>
        <c:scaling>
          <c:orientation val="minMax"/>
          <c:max val="2025"/>
          <c:min val="196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906015"/>
        <c:crosses val="autoZero"/>
        <c:crossBetween val="midCat"/>
      </c:valAx>
      <c:valAx>
        <c:axId val="122290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905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Foglio1!$C$101</c:f>
              <c:strCache>
                <c:ptCount val="1"/>
                <c:pt idx="0">
                  <c:v># of pub nodes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Foglio1!$B$102:$B$109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Foglio1!$C$102:$C$109</c:f>
              <c:numCache>
                <c:formatCode>0.00E+00</c:formatCode>
                <c:ptCount val="8"/>
                <c:pt idx="0">
                  <c:v>3336</c:v>
                </c:pt>
                <c:pt idx="1">
                  <c:v>17753</c:v>
                </c:pt>
                <c:pt idx="2">
                  <c:v>70068</c:v>
                </c:pt>
                <c:pt idx="3">
                  <c:v>226328</c:v>
                </c:pt>
                <c:pt idx="4">
                  <c:v>729790</c:v>
                </c:pt>
                <c:pt idx="5">
                  <c:v>2281242</c:v>
                </c:pt>
                <c:pt idx="6">
                  <c:v>5372718</c:v>
                </c:pt>
                <c:pt idx="7">
                  <c:v>6322056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1E-47D2-B4BB-DCC984463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908415"/>
        <c:axId val="1222899775"/>
      </c:barChart>
      <c:catAx>
        <c:axId val="12229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899775"/>
        <c:crosses val="autoZero"/>
        <c:auto val="1"/>
        <c:lblAlgn val="ctr"/>
        <c:lblOffset val="100"/>
        <c:noMultiLvlLbl val="0"/>
      </c:catAx>
      <c:valAx>
        <c:axId val="122289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90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Pair 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Foglio1!$D$101</c:f>
              <c:strCache>
                <c:ptCount val="1"/>
                <c:pt idx="0">
                  <c:v>pair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Foglio1!$B$102:$B$109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Foglio1!$D$102:$D$109</c:f>
              <c:numCache>
                <c:formatCode>0.00E+00</c:formatCode>
                <c:ptCount val="8"/>
                <c:pt idx="0">
                  <c:v>3.5527200001524699E-2</c:v>
                </c:pt>
                <c:pt idx="1">
                  <c:v>0.34170330000051702</c:v>
                </c:pt>
                <c:pt idx="2">
                  <c:v>2.6428195999978898</c:v>
                </c:pt>
                <c:pt idx="3">
                  <c:v>15.2454093999986</c:v>
                </c:pt>
                <c:pt idx="4">
                  <c:v>78.293955399996705</c:v>
                </c:pt>
                <c:pt idx="5">
                  <c:v>336.28179089999998</c:v>
                </c:pt>
                <c:pt idx="6">
                  <c:v>813.11308389999601</c:v>
                </c:pt>
                <c:pt idx="7">
                  <c:v>905.20786550000003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10-4DEA-AC3F-5DD50BF59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57231"/>
        <c:axId val="34554351"/>
      </c:scatterChart>
      <c:valAx>
        <c:axId val="34557231"/>
        <c:scaling>
          <c:orientation val="minMax"/>
          <c:max val="2025"/>
          <c:min val="19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4351"/>
        <c:crosses val="autoZero"/>
        <c:crossBetween val="midCat"/>
      </c:valAx>
      <c:valAx>
        <c:axId val="3455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7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662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69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87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89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76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00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75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757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30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832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38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05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162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403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082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141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53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4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08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86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47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473D0-9E22-44C4-8304-BE5937C6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8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DBBCC1-7DED-407E-B0D0-DC52EC46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72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7229-3A3A-4F7D-AD4D-1508417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46154F-BA52-4600-AE16-7889CDD8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52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547236-8C63-44B3-8D56-0BA3666B1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9120" y="914496"/>
            <a:ext cx="2056320" cy="521910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7CD6F8-D5F7-44E2-9940-44E5512C7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841" y="914496"/>
            <a:ext cx="6035040" cy="521910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0145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7B3E5-9C71-413A-91F6-A4E978BA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8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FC50C7-0925-401D-A8BE-14DC58CC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92177C-C015-400E-8B8B-60EA4CC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FAF9D-6BBA-4DD1-A54B-F974BB4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3E2C9-061E-4FFE-B612-6AF80ABF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E783F0-8C4E-4120-B2FB-3431EFFC134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56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5927B-5D18-4B19-9AAE-FD9E89AF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25465-7495-42E7-9722-832DD78B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59993-8DEC-4622-ABE3-FFD54395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4C0BC7-6068-44C7-8B40-869B743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D9768-C7CF-41F5-B34F-BD8726A0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6B4DB-B96E-4EE7-8EBB-5FD324C2752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7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C058C-5DB2-43C3-9472-BAC09BAC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7DA235-B9F9-4214-87A4-4A73D7BA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52CBE-E225-4503-82C3-EA41BFB1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F5A77-E7FE-4236-908A-2E61F2B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028B2-6B1B-4E35-A98A-06BD040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30DDF-A593-4408-B8B3-26A7D0D077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1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73DCE-D238-4420-B163-8242D1F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0CF5F-F504-409A-9606-B774859D7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DABEF5-7D83-4022-A18C-6AC39A5F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640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1A7F1A-F9AC-4BB0-B097-A1B30C2A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149C6-FEA2-4564-B326-DD34A9F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8DE732-7A3E-4496-9A21-C9C42C1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25532-D673-4D68-9DC7-450D5580F48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74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6840-F519-48DC-91B7-86830CE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CA5BA3-8EEF-4F95-B5EC-A849CE3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91DE3E-BFB1-4236-BB27-61B2FEFD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0F2EC9-5C34-4D2B-8305-130CA63C6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88E12F-9D5F-4570-A22D-696E0FB1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B28D4B-EB33-4BC4-99EB-D1AE8528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D3A77-4123-4813-B63D-6138090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9386C7-0E12-4C00-A838-2039DE1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4AB95-66B5-4C31-B0AA-F158EF14FF8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18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0D96C-804D-451C-AB86-DA1AD1A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3DC3D5-5163-49B5-9EDA-FBD2D20A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7FA2B7-5D0C-403A-B379-17BD15C4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1E9D09-4130-49C7-8DCC-2254A8F9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D67AF-1700-44D4-B0F9-64981D22618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0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7D3A38-EC13-4DE1-BBEE-EE7318CF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7A02AA-7A59-45C7-981C-265A8A4F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09D9C-B8D9-4DBF-B02A-FC1BCBA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988366-8699-4182-B0DB-5E7D7D6268A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51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6C2B-0B17-4F3C-8A29-1BDD514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7486F-A015-4FB2-8715-6A9B6A4E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FAE8B5-2EAD-4822-AB1B-599DAC5A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360AF3-E2E7-4A7F-ACA3-4DAACEF3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CB377-DB9E-41D2-9195-E0863047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1DDAA8-ECE2-48AD-B8F1-260A3888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789B7-50C7-4F5B-8951-33B1DD60E17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9E51-460B-4330-AB2D-161EF078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B7D019-03D2-45B8-9659-DD54369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1613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803C9-4CB5-48C0-853D-FD7F89CA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25C9F-EDF1-4855-9222-F4C22A73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7A47D8-4ED4-4B23-A67F-3FAED046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7744C5-9179-4E40-A49B-2135B74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E0DFF2-537F-4C38-B492-53229C83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C651EF-706D-4B20-80C1-7958B9D7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7559A8-1848-4825-AB84-C47D875A4DD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262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0832-FA67-4E2D-81FE-A0CC2FE7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3F9095-368F-482D-89E2-7D0F56B1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7B032-61B3-4BFE-94F6-082ECD7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20E88-E319-455E-92F6-97C9C84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CF9D06-AF02-4447-B0F2-70EA566A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17A27-2FEC-4D4B-93C5-C3056CFE9C6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359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BE262A-595B-4725-AA48-B11D43F9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760" y="273631"/>
            <a:ext cx="2056320" cy="530839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5CBD6D-0E1E-4803-8003-BDEF1D8C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6480" y="273631"/>
            <a:ext cx="6035040" cy="530839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AB0783-1ABD-46BB-A116-222D3B39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4C760F-4A78-454E-915C-2B176BE9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1C4C62-6400-4A69-90CA-E2019A3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9E1A4-47E7-4D1E-B597-751FFBB7802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6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A91D0-A7E2-44C1-873D-A5C1130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C05D-324B-4183-A549-F9CE3E73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31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B324D-8E14-4829-AB6E-4CB97CC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47AB6-51D6-48DE-99FC-53DC804CA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840" y="2155907"/>
            <a:ext cx="293472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1461B-E6CA-4281-8282-DB37DFD9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8801" y="2155907"/>
            <a:ext cx="29361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82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FC9F3-D7D1-4C8E-BA3E-92115EE5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95907-7E50-4423-BD72-E5AB91A4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AB33A7-1367-49D8-9B73-DB6A177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26AA70-AB09-4FAC-8197-012CB617B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4C4058-4EB1-4C6E-A4B2-CC893E868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451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A51E3-F081-48FD-BD7D-7563BDCD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85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742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94EAA-AED1-4A47-AEB5-F34B60DA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E55595-E911-43FF-B425-DBDFF85E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6D2567-35BD-4DFD-B8C3-6E2DF314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251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2CE04-042D-448E-ADE4-81642489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26F145-3657-4DEB-AF39-121CDC98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C30BF8-90CF-40CD-82B4-00BFEC9E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58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32F403C-A604-4B3C-B990-A80E3E077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179855" y="784133"/>
            <a:ext cx="7626276" cy="83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titolo 2">
            <a:extLst>
              <a:ext uri="{FF2B5EF4-FFF2-40B4-BE49-F238E27FC236}">
                <a16:creationId xmlns:a16="http://schemas.microsoft.com/office/drawing/2014/main" id="{BEE3ECEF-16DF-404B-AFD2-A762CE2D6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58" y="914440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E4A4B-ABE1-4860-AB04-0551DF694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5932" y="2155464"/>
            <a:ext cx="600854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CB8B53CF-E601-41B3-8BCC-C948216E01C0}"/>
              </a:ext>
            </a:extLst>
          </p:cNvPr>
          <p:cNvSpPr/>
          <p:nvPr/>
        </p:nvSpPr>
        <p:spPr>
          <a:xfrm>
            <a:off x="1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915BFD-F071-47B5-8BB9-72679847B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30622" y="25802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332ED964-62BA-4BBF-9BB7-E33C4332D771}"/>
              </a:ext>
            </a:extLst>
          </p:cNvPr>
          <p:cNvSpPr/>
          <p:nvPr/>
        </p:nvSpPr>
        <p:spPr>
          <a:xfrm>
            <a:off x="5681990" y="6335759"/>
            <a:ext cx="2612409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6DF591-1BD5-4F81-9BC3-9EA155C02BA8}"/>
              </a:ext>
            </a:extLst>
          </p:cNvPr>
          <p:cNvSpPr txBox="1"/>
          <p:nvPr/>
        </p:nvSpPr>
        <p:spPr>
          <a:xfrm>
            <a:off x="1763378" y="32661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51709A2D-3E2A-4163-A75C-CA28B7B52282}"/>
              </a:ext>
            </a:extLst>
          </p:cNvPr>
          <p:cNvSpPr/>
          <p:nvPr/>
        </p:nvSpPr>
        <p:spPr>
          <a:xfrm>
            <a:off x="1698066" y="32661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42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rtl="0" hangingPunct="0">
        <a:tabLst/>
        <a:defRPr lang="it-IT" sz="2903" b="1" i="0" u="none" strike="noStrike" kern="1200">
          <a:ln>
            <a:noFill/>
          </a:ln>
          <a:latin typeface="Arial" pitchFamily="34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AD467B-1060-4C5E-93E9-D68EA19CC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2" y="273354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6779D4-76E9-4C2A-9B24-FE6B441C0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72" y="1604843"/>
            <a:ext cx="8228763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BDF3C-A7B9-4932-B195-1D0F07285F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17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0A8A5-82BB-4C39-B69F-8F6A15A4BB6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7055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it-IT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8C8330B8-CF9F-4963-A0BE-FAE7DBDA9DAE}"/>
              </a:ext>
            </a:extLst>
          </p:cNvPr>
          <p:cNvSpPr/>
          <p:nvPr/>
        </p:nvSpPr>
        <p:spPr>
          <a:xfrm>
            <a:off x="1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4A7096-4E52-4679-A0CB-69BDFD67DD1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30622" y="25802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7874789-820D-46C6-858E-6BAF19BFC2EE}"/>
              </a:ext>
            </a:extLst>
          </p:cNvPr>
          <p:cNvSpPr/>
          <p:nvPr/>
        </p:nvSpPr>
        <p:spPr>
          <a:xfrm>
            <a:off x="7967850" y="6335759"/>
            <a:ext cx="326551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3609A9-BD7D-4C1A-9EFB-825D190C31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65714" y="6466395"/>
            <a:ext cx="1738558" cy="3265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270" kern="1200">
                <a:solidFill>
                  <a:srgbClr val="FFFFFF"/>
                </a:solidFill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B7B4DF0-B0D8-41FA-B855-596F64B9EC3E}" type="slidenum">
              <a:t>‹N›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08AA3E-37D6-4BED-8DF8-F136535B6A0A}"/>
              </a:ext>
            </a:extLst>
          </p:cNvPr>
          <p:cNvSpPr txBox="1"/>
          <p:nvPr/>
        </p:nvSpPr>
        <p:spPr>
          <a:xfrm>
            <a:off x="6070515" y="130634"/>
            <a:ext cx="2125920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Cooperazione applicativa [e interoperabilità]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30315A-7819-490E-9BFF-F143BE4D7199}"/>
              </a:ext>
            </a:extLst>
          </p:cNvPr>
          <p:cNvSpPr txBox="1"/>
          <p:nvPr/>
        </p:nvSpPr>
        <p:spPr>
          <a:xfrm>
            <a:off x="6945090" y="392228"/>
            <a:ext cx="1225802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23 ottobre 2013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847619-6C6F-46A6-914D-DC3195D2CCE4}"/>
              </a:ext>
            </a:extLst>
          </p:cNvPr>
          <p:cNvSpPr txBox="1"/>
          <p:nvPr/>
        </p:nvSpPr>
        <p:spPr>
          <a:xfrm>
            <a:off x="1763378" y="32661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39030501-C7E7-4DD1-A0BE-98D3FA955AD5}"/>
              </a:ext>
            </a:extLst>
          </p:cNvPr>
          <p:cNvSpPr/>
          <p:nvPr/>
        </p:nvSpPr>
        <p:spPr>
          <a:xfrm>
            <a:off x="1698066" y="32661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566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hangingPunct="0">
        <a:tabLst/>
        <a:defRPr lang="it-IT" sz="3991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08874" y="1222906"/>
            <a:ext cx="7563918" cy="114426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en-US" sz="3600" b="1" dirty="0">
                <a:solidFill>
                  <a:srgbClr val="004C7F"/>
                </a:solidFill>
                <a:latin typeface="Arial"/>
                <a:cs typeface="Calibri"/>
              </a:rPr>
              <a:t>Advanced Algorithms and Graph Mining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44549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5 Giugno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3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95712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10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55435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Compute the connected components and report for each component the most used words in the titles*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Containing at least 30 publications</a:t>
            </a:r>
            <a:endParaRPr lang="en-US" sz="105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040C7B-40C0-8A3E-BD36-FD0D5186B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57173" y="1867609"/>
            <a:ext cx="5292670" cy="44880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F1C148-AD3F-C3C3-15C4-E72A23C47BBD}"/>
              </a:ext>
            </a:extLst>
          </p:cNvPr>
          <p:cNvSpPr txBox="1"/>
          <p:nvPr/>
        </p:nvSpPr>
        <p:spPr>
          <a:xfrm>
            <a:off x="5239998" y="3200533"/>
            <a:ext cx="3446829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Select the </a:t>
            </a:r>
            <a:r>
              <a:rPr lang="it-IT" sz="1100" b="1" dirty="0" err="1"/>
              <a:t>subgraph</a:t>
            </a:r>
            <a:r>
              <a:rPr lang="it-IT" sz="1100" dirty="0"/>
              <a:t> </a:t>
            </a:r>
            <a:r>
              <a:rPr lang="it-IT" sz="1100" dirty="0" err="1"/>
              <a:t>that</a:t>
            </a:r>
            <a:r>
              <a:rPr lang="it-IT" sz="1100" dirty="0"/>
              <a:t> </a:t>
            </a:r>
            <a:r>
              <a:rPr lang="it-IT" sz="1100" b="1" dirty="0" err="1"/>
              <a:t>satisfy</a:t>
            </a:r>
            <a:r>
              <a:rPr lang="it-IT" sz="1100" b="1" dirty="0"/>
              <a:t> </a:t>
            </a:r>
            <a:r>
              <a:rPr lang="it-IT" sz="1100" b="1" dirty="0" err="1"/>
              <a:t>costraints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Perform</a:t>
            </a:r>
            <a:r>
              <a:rPr lang="it-IT" sz="1100" dirty="0"/>
              <a:t> a CC </a:t>
            </a:r>
            <a:r>
              <a:rPr lang="it-IT" sz="1100" dirty="0" err="1"/>
              <a:t>search</a:t>
            </a:r>
            <a:r>
              <a:rPr lang="it-IT" sz="1100" dirty="0"/>
              <a:t> by a </a:t>
            </a:r>
            <a:r>
              <a:rPr lang="it-IT" sz="1100" b="1" dirty="0"/>
              <a:t>BFS</a:t>
            </a:r>
            <a:endParaRPr lang="it-IT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Extract</a:t>
            </a:r>
            <a:r>
              <a:rPr lang="it-IT" sz="1100" dirty="0"/>
              <a:t> </a:t>
            </a:r>
            <a:r>
              <a:rPr lang="it-IT" sz="1100" dirty="0" err="1"/>
              <a:t>most</a:t>
            </a:r>
            <a:r>
              <a:rPr lang="it-IT" sz="1100" dirty="0"/>
              <a:t> </a:t>
            </a:r>
            <a:r>
              <a:rPr lang="it-IT" sz="1100" dirty="0" err="1"/>
              <a:t>used</a:t>
            </a:r>
            <a:r>
              <a:rPr lang="it-IT" sz="1100" dirty="0"/>
              <a:t> words per CC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18113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11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CCs Search – Execution Times*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F8D13C6-173D-5661-4493-44009D59E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034433"/>
              </p:ext>
            </p:extLst>
          </p:nvPr>
        </p:nvGraphicFramePr>
        <p:xfrm>
          <a:off x="1256595" y="1638804"/>
          <a:ext cx="5918719" cy="221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541BE155-15AE-7A0B-A020-C5AB8A984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93154"/>
              </p:ext>
            </p:extLst>
          </p:nvPr>
        </p:nvGraphicFramePr>
        <p:xfrm>
          <a:off x="964094" y="4010485"/>
          <a:ext cx="6370899" cy="245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4A4B8A-E207-2850-0C45-59E29EDB46FA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Charts refer to execution on the Union Graph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933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Find Most Used Words - Functions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4E147A-9201-A576-6C5E-1639750D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8" y="1656253"/>
            <a:ext cx="5924966" cy="44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Find Most Used Words – Execution Time*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F5C8435-B692-9EF1-4F6B-38202ED0D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578812"/>
              </p:ext>
            </p:extLst>
          </p:nvPr>
        </p:nvGraphicFramePr>
        <p:xfrm>
          <a:off x="900774" y="1530213"/>
          <a:ext cx="7138919" cy="2484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406F2B9D-459A-6CC5-0C51-EB59B5FFA6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778747"/>
              </p:ext>
            </p:extLst>
          </p:nvPr>
        </p:nvGraphicFramePr>
        <p:xfrm>
          <a:off x="983917" y="4015166"/>
          <a:ext cx="6972631" cy="235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2A133-BDBA-909F-3067-5F3F7BBBCD5E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Charts refer to execution on the Union Graph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097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14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Most Used Words – On the first CC 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2A133-BDBA-909F-3067-5F3F7BBBCD5E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Charts refer to execution on the Union Graph</a:t>
            </a:r>
            <a:endParaRPr lang="en-US" sz="1050" dirty="0"/>
          </a:p>
        </p:txBody>
      </p:sp>
      <p:graphicFrame>
        <p:nvGraphicFramePr>
          <p:cNvPr id="3" name="Tabella 12">
            <a:extLst>
              <a:ext uri="{FF2B5EF4-FFF2-40B4-BE49-F238E27FC236}">
                <a16:creationId xmlns:a16="http://schemas.microsoft.com/office/drawing/2014/main" id="{B32EDFA9-D185-5766-957F-7FAC5BE7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42844"/>
              </p:ext>
            </p:extLst>
          </p:nvPr>
        </p:nvGraphicFramePr>
        <p:xfrm>
          <a:off x="292359" y="1925877"/>
          <a:ext cx="8447316" cy="346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29">
                  <a:extLst>
                    <a:ext uri="{9D8B030D-6E8A-4147-A177-3AD203B41FA5}">
                      <a16:colId xmlns:a16="http://schemas.microsoft.com/office/drawing/2014/main" val="2779329287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1907842724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577011601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3805617953"/>
                    </a:ext>
                  </a:extLst>
                </a:gridCol>
              </a:tblGrid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Year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limit</a:t>
                      </a:r>
                      <a:endParaRPr lang="it-IT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Top1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Top2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Top3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6201414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1960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Computer(4.03%)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Programming(2.82%)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Processing(2.2%)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9211667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Computer(1.31%)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System(0.99%)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Algorithm</a:t>
                      </a:r>
                      <a:r>
                        <a:rPr lang="it-IT" sz="1200" dirty="0"/>
                        <a:t>(0.97%)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4345857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Computer(1.18%)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System(1.117%)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Systems(1.116%)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94417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Systems(1.08%)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System(1.04%)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Data(0.65%)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7750425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Systems(0.99%)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Based</a:t>
                      </a:r>
                      <a:r>
                        <a:rPr lang="it-IT" sz="1200" dirty="0"/>
                        <a:t>(0.94%)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Using(0.91%)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01954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Based</a:t>
                      </a:r>
                      <a:r>
                        <a:rPr lang="it-IT" sz="1200" dirty="0"/>
                        <a:t>(1.42%)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Using(1.05%)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Systems(0.84%)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695920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Based</a:t>
                      </a:r>
                      <a:r>
                        <a:rPr lang="it-IT" sz="1200" dirty="0"/>
                        <a:t>(1.64%)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Using(1.09%)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Systems(0.7%)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823554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Based</a:t>
                      </a:r>
                      <a:r>
                        <a:rPr lang="it-IT" sz="1200" dirty="0"/>
                        <a:t>(1.69%)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Using(1.08%)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Learning(0.67%)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10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2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15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Find the pair of publications that shares the largest number of authors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D7455-5941-2C2B-1601-207E43B2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3" y="2959874"/>
            <a:ext cx="8798794" cy="287727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6038C8-2224-5755-A7F4-5492DA3839AE}"/>
              </a:ext>
            </a:extLst>
          </p:cNvPr>
          <p:cNvSpPr txBox="1"/>
          <p:nvPr/>
        </p:nvSpPr>
        <p:spPr>
          <a:xfrm>
            <a:off x="622108" y="1563139"/>
            <a:ext cx="846109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Iterate over </a:t>
            </a:r>
            <a:r>
              <a:rPr lang="it-IT" sz="1100" dirty="0" err="1"/>
              <a:t>author</a:t>
            </a:r>
            <a:r>
              <a:rPr lang="it-IT" sz="1100" dirty="0"/>
              <a:t> </a:t>
            </a:r>
            <a:r>
              <a:rPr lang="it-IT" sz="1100" dirty="0" err="1"/>
              <a:t>nodes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Calculate</a:t>
            </a:r>
            <a:r>
              <a:rPr lang="it-IT" sz="1100" b="1" dirty="0"/>
              <a:t> </a:t>
            </a:r>
            <a:r>
              <a:rPr lang="it-IT" sz="1100" b="1" dirty="0" err="1"/>
              <a:t>pair</a:t>
            </a:r>
            <a:r>
              <a:rPr lang="it-IT" sz="1100" b="1" dirty="0"/>
              <a:t> </a:t>
            </a:r>
            <a:r>
              <a:rPr lang="it-IT" sz="1100" b="1" dirty="0" err="1"/>
              <a:t>combinations</a:t>
            </a:r>
            <a:r>
              <a:rPr lang="it-IT" sz="1100" b="1" dirty="0"/>
              <a:t> </a:t>
            </a:r>
            <a:r>
              <a:rPr lang="it-IT" sz="1100" dirty="0"/>
              <a:t>of </a:t>
            </a:r>
            <a:r>
              <a:rPr lang="it-IT" sz="1100" dirty="0" err="1"/>
              <a:t>author</a:t>
            </a:r>
            <a:r>
              <a:rPr lang="it-IT" sz="1100" dirty="0"/>
              <a:t> </a:t>
            </a:r>
            <a:r>
              <a:rPr lang="it-IT" sz="1100" dirty="0" err="1"/>
              <a:t>neighbors</a:t>
            </a:r>
            <a:r>
              <a:rPr lang="it-IT" sz="1100" dirty="0"/>
              <a:t> </a:t>
            </a:r>
            <a:r>
              <a:rPr lang="it-IT" sz="1100" dirty="0" err="1"/>
              <a:t>publications</a:t>
            </a:r>
            <a:endParaRPr lang="it-IT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/>
              <a:t>Store and </a:t>
            </a:r>
            <a:r>
              <a:rPr lang="it-IT" sz="1100" b="1" dirty="0" err="1"/>
              <a:t>count</a:t>
            </a:r>
            <a:r>
              <a:rPr lang="it-IT" sz="1100" b="1" dirty="0"/>
              <a:t> </a:t>
            </a:r>
            <a:r>
              <a:rPr lang="it-IT" sz="1100" dirty="0" err="1"/>
              <a:t>how</a:t>
            </a:r>
            <a:r>
              <a:rPr lang="it-IT" sz="1100" dirty="0"/>
              <a:t> </a:t>
            </a:r>
            <a:r>
              <a:rPr lang="it-IT" sz="1100" dirty="0" err="1"/>
              <a:t>many</a:t>
            </a:r>
            <a:r>
              <a:rPr lang="it-IT" sz="1100" dirty="0"/>
              <a:t> times a </a:t>
            </a:r>
            <a:r>
              <a:rPr lang="it-IT" sz="1100" dirty="0" err="1"/>
              <a:t>pair</a:t>
            </a:r>
            <a:r>
              <a:rPr lang="it-IT" sz="1100" dirty="0"/>
              <a:t> </a:t>
            </a:r>
            <a:r>
              <a:rPr lang="it-IT" sz="1100" dirty="0" err="1"/>
              <a:t>is</a:t>
            </a:r>
            <a:r>
              <a:rPr lang="it-IT" sz="1100" dirty="0"/>
              <a:t> </a:t>
            </a:r>
            <a:r>
              <a:rPr lang="it-IT" sz="1100" dirty="0" err="1"/>
              <a:t>find</a:t>
            </a:r>
            <a:endParaRPr lang="it-IT" sz="11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1A58AA-B310-04E6-BD7C-9AEC3077B189}"/>
              </a:ext>
            </a:extLst>
          </p:cNvPr>
          <p:cNvSpPr txBox="1"/>
          <p:nvPr/>
        </p:nvSpPr>
        <p:spPr>
          <a:xfrm>
            <a:off x="2794511" y="5883088"/>
            <a:ext cx="355497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dirty="0">
                <a:solidFill>
                  <a:srgbClr val="FF0000"/>
                </a:solidFill>
              </a:rPr>
              <a:t>TOO MUCH MEMORY </a:t>
            </a:r>
            <a:r>
              <a:rPr lang="it-IT" sz="1400" dirty="0" err="1"/>
              <a:t>required</a:t>
            </a:r>
            <a:r>
              <a:rPr lang="it-IT" sz="1400" dirty="0"/>
              <a:t> for big </a:t>
            </a:r>
            <a:r>
              <a:rPr lang="it-IT" sz="1400" dirty="0" err="1"/>
              <a:t>graphs</a:t>
            </a:r>
            <a:r>
              <a:rPr lang="it-IT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3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16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8078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3 – V2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Find the pair of publications that shares the largest number of authors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6038C8-2224-5755-A7F4-5492DA3839AE}"/>
              </a:ext>
            </a:extLst>
          </p:cNvPr>
          <p:cNvSpPr txBox="1"/>
          <p:nvPr/>
        </p:nvSpPr>
        <p:spPr>
          <a:xfrm>
            <a:off x="622108" y="1563139"/>
            <a:ext cx="846109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Iterate over </a:t>
            </a:r>
            <a:r>
              <a:rPr lang="it-IT" sz="1100" dirty="0" err="1"/>
              <a:t>publication</a:t>
            </a:r>
            <a:r>
              <a:rPr lang="it-IT" sz="1100" dirty="0"/>
              <a:t> </a:t>
            </a:r>
            <a:r>
              <a:rPr lang="it-IT" sz="1100" dirty="0" err="1"/>
              <a:t>nodes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Calculate</a:t>
            </a:r>
            <a:r>
              <a:rPr lang="it-IT" sz="1100" dirty="0"/>
              <a:t> </a:t>
            </a:r>
            <a:r>
              <a:rPr lang="it-IT" sz="1100" dirty="0" err="1"/>
              <a:t>combinations</a:t>
            </a:r>
            <a:r>
              <a:rPr lang="it-IT" sz="1100" dirty="0"/>
              <a:t> over </a:t>
            </a:r>
            <a:r>
              <a:rPr lang="it-IT" sz="1100" b="1" dirty="0"/>
              <a:t>second-</a:t>
            </a:r>
            <a:r>
              <a:rPr lang="it-IT" sz="1100" b="1" dirty="0" err="1"/>
              <a:t>order</a:t>
            </a:r>
            <a:r>
              <a:rPr lang="it-IT" sz="1100" b="1" dirty="0"/>
              <a:t> </a:t>
            </a:r>
            <a:r>
              <a:rPr lang="it-IT" sz="1100" b="1" dirty="0" err="1"/>
              <a:t>neighbors</a:t>
            </a:r>
            <a:r>
              <a:rPr lang="it-IT" sz="1100" b="1" dirty="0"/>
              <a:t> </a:t>
            </a:r>
            <a:r>
              <a:rPr lang="it-IT" sz="1100" dirty="0"/>
              <a:t>(</a:t>
            </a:r>
            <a:r>
              <a:rPr lang="it-IT" sz="1100" dirty="0" err="1"/>
              <a:t>that</a:t>
            </a:r>
            <a:r>
              <a:rPr lang="it-IT" sz="1100" dirty="0"/>
              <a:t> are </a:t>
            </a:r>
            <a:r>
              <a:rPr lang="it-IT" sz="1100" dirty="0" err="1"/>
              <a:t>other</a:t>
            </a:r>
            <a:r>
              <a:rPr lang="it-IT" sz="1100" dirty="0"/>
              <a:t> </a:t>
            </a:r>
            <a:r>
              <a:rPr lang="it-IT" sz="1100" dirty="0" err="1"/>
              <a:t>publications</a:t>
            </a:r>
            <a:r>
              <a:rPr lang="it-IT" sz="11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Store and </a:t>
            </a:r>
            <a:r>
              <a:rPr lang="it-IT" sz="1100" dirty="0" err="1"/>
              <a:t>count</a:t>
            </a:r>
            <a:r>
              <a:rPr lang="it-IT" sz="1100" dirty="0"/>
              <a:t> </a:t>
            </a:r>
            <a:r>
              <a:rPr lang="it-IT" sz="1100" dirty="0" err="1"/>
              <a:t>only</a:t>
            </a:r>
            <a:r>
              <a:rPr lang="it-IT" sz="1100" dirty="0"/>
              <a:t> </a:t>
            </a:r>
            <a:r>
              <a:rPr lang="it-IT" sz="1100" b="1" dirty="0" err="1"/>
              <a:t>few</a:t>
            </a:r>
            <a:r>
              <a:rPr lang="it-IT" sz="1100" b="1" dirty="0"/>
              <a:t> </a:t>
            </a:r>
            <a:r>
              <a:rPr lang="it-IT" sz="1100" b="1" dirty="0" err="1"/>
              <a:t>pairs</a:t>
            </a:r>
            <a:r>
              <a:rPr lang="it-IT" sz="1100" dirty="0"/>
              <a:t> </a:t>
            </a:r>
            <a:r>
              <a:rPr lang="it-IT" sz="1100" dirty="0" err="1"/>
              <a:t>at</a:t>
            </a:r>
            <a:r>
              <a:rPr lang="it-IT" sz="1100" dirty="0"/>
              <a:t> a time (a </a:t>
            </a:r>
            <a:r>
              <a:rPr lang="it-IT" sz="1100" b="1" dirty="0" err="1"/>
              <a:t>specific</a:t>
            </a:r>
            <a:r>
              <a:rPr lang="it-IT" sz="1100" b="1" dirty="0"/>
              <a:t> </a:t>
            </a:r>
            <a:r>
              <a:rPr lang="it-IT" sz="1100" b="1" dirty="0" err="1"/>
              <a:t>pair</a:t>
            </a:r>
            <a:r>
              <a:rPr lang="it-IT" sz="1100" b="1" dirty="0"/>
              <a:t> </a:t>
            </a:r>
            <a:r>
              <a:rPr lang="it-IT" sz="1100" dirty="0"/>
              <a:t>can be </a:t>
            </a:r>
            <a:r>
              <a:rPr lang="it-IT" sz="1100" dirty="0" err="1"/>
              <a:t>seen</a:t>
            </a:r>
            <a:r>
              <a:rPr lang="it-IT" sz="1100" dirty="0"/>
              <a:t> </a:t>
            </a:r>
            <a:r>
              <a:rPr lang="it-IT" sz="1100" b="1" dirty="0" err="1"/>
              <a:t>only</a:t>
            </a:r>
            <a:r>
              <a:rPr lang="it-IT" sz="1100" b="1" dirty="0"/>
              <a:t> </a:t>
            </a:r>
            <a:r>
              <a:rPr lang="it-IT" sz="1100" dirty="0" err="1"/>
              <a:t>during</a:t>
            </a:r>
            <a:r>
              <a:rPr lang="it-IT" sz="1100" dirty="0"/>
              <a:t> a </a:t>
            </a:r>
            <a:r>
              <a:rPr lang="it-IT" sz="1100" b="1" dirty="0" err="1"/>
              <a:t>specific</a:t>
            </a:r>
            <a:r>
              <a:rPr lang="it-IT" sz="1100" b="1" dirty="0"/>
              <a:t> </a:t>
            </a:r>
            <a:r>
              <a:rPr lang="it-IT" sz="1100" b="1" dirty="0" err="1"/>
              <a:t>iteration</a:t>
            </a:r>
            <a:r>
              <a:rPr lang="it-IT" sz="11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8E2895-E5F1-E7A1-8051-8A591B3CC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"/>
          <a:stretch/>
        </p:blipFill>
        <p:spPr>
          <a:xfrm>
            <a:off x="331086" y="2694928"/>
            <a:ext cx="8752115" cy="35584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2ABBC2-5EA4-E553-206E-84E921A1AF1A}"/>
              </a:ext>
            </a:extLst>
          </p:cNvPr>
          <p:cNvSpPr txBox="1"/>
          <p:nvPr/>
        </p:nvSpPr>
        <p:spPr>
          <a:xfrm>
            <a:off x="2436077" y="6168845"/>
            <a:ext cx="454213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V1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faster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but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requires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more 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(&gt;25GB)!</a:t>
            </a:r>
          </a:p>
        </p:txBody>
      </p:sp>
    </p:spTree>
    <p:extLst>
      <p:ext uri="{BB962C8B-B14F-4D97-AF65-F5344CB8AC3E}">
        <p14:creationId xmlns:p14="http://schemas.microsoft.com/office/powerpoint/2010/main" val="111069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8078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3 – V2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Union Graph – Execution Times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C33B863F-2266-86B0-71C7-224566E0A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99448"/>
              </p:ext>
            </p:extLst>
          </p:nvPr>
        </p:nvGraphicFramePr>
        <p:xfrm>
          <a:off x="687064" y="1541283"/>
          <a:ext cx="7517208" cy="200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FCD1702-9974-F7D6-8379-B87DDB9782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990390"/>
              </p:ext>
            </p:extLst>
          </p:nvPr>
        </p:nvGraphicFramePr>
        <p:xfrm>
          <a:off x="392217" y="3573795"/>
          <a:ext cx="7976634" cy="239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0B677D-1F4C-16F7-352A-6A1F53100729}"/>
              </a:ext>
            </a:extLst>
          </p:cNvPr>
          <p:cNvSpPr txBox="1"/>
          <p:nvPr/>
        </p:nvSpPr>
        <p:spPr>
          <a:xfrm>
            <a:off x="302283" y="6306928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Charts refer to execution on the Union Graph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377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18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8078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3 – V2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Union Graph – Results</a:t>
            </a:r>
          </a:p>
        </p:txBody>
      </p:sp>
      <p:graphicFrame>
        <p:nvGraphicFramePr>
          <p:cNvPr id="3" name="Tabella 12">
            <a:extLst>
              <a:ext uri="{FF2B5EF4-FFF2-40B4-BE49-F238E27FC236}">
                <a16:creationId xmlns:a16="http://schemas.microsoft.com/office/drawing/2014/main" id="{6B8A7FB7-E117-B846-1748-38D72F44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26797"/>
              </p:ext>
            </p:extLst>
          </p:nvPr>
        </p:nvGraphicFramePr>
        <p:xfrm>
          <a:off x="348342" y="2012446"/>
          <a:ext cx="8447316" cy="353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29">
                  <a:extLst>
                    <a:ext uri="{9D8B030D-6E8A-4147-A177-3AD203B41FA5}">
                      <a16:colId xmlns:a16="http://schemas.microsoft.com/office/drawing/2014/main" val="2779329287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1907842724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577011601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3805617953"/>
                    </a:ext>
                  </a:extLst>
                </a:gridCol>
              </a:tblGrid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Year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limit</a:t>
                      </a:r>
                      <a:endParaRPr lang="it-IT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Title 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Title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Common </a:t>
                      </a:r>
                      <a:r>
                        <a:rPr lang="it-IT" sz="1400" dirty="0" err="1"/>
                        <a:t>Authors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6201414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1960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The Problem of Programming Communication…(Part 1).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The Problem of Programming Communication…(Part 2).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9211667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Revised report on the </a:t>
                      </a:r>
                      <a:r>
                        <a:rPr lang="en-US" sz="1000" b="1" dirty="0"/>
                        <a:t>algorithmic</a:t>
                      </a:r>
                      <a:r>
                        <a:rPr lang="en-US" sz="1000" dirty="0"/>
                        <a:t> language ALGOL 60.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Revised report on the </a:t>
                      </a:r>
                      <a:r>
                        <a:rPr lang="en-US" sz="1000" b="1" dirty="0"/>
                        <a:t>algorithm</a:t>
                      </a:r>
                      <a:r>
                        <a:rPr lang="en-US" sz="1000" dirty="0"/>
                        <a:t> language ALGOL 60.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4345857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Revised report on the </a:t>
                      </a:r>
                      <a:r>
                        <a:rPr lang="en-US" sz="1000" b="1" dirty="0"/>
                        <a:t>algorithmic</a:t>
                      </a:r>
                      <a:r>
                        <a:rPr lang="en-US" sz="1000" dirty="0"/>
                        <a:t> language ALGOL 60.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Revised report on the </a:t>
                      </a:r>
                      <a:r>
                        <a:rPr lang="en-US" sz="1000" b="1" dirty="0"/>
                        <a:t>algorithm</a:t>
                      </a:r>
                      <a:r>
                        <a:rPr lang="en-US" sz="1000" dirty="0"/>
                        <a:t> language ALGOL 60.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94417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Experiments with the </a:t>
                      </a:r>
                      <a:r>
                        <a:rPr lang="en-US" sz="1000" dirty="0" err="1"/>
                        <a:t>Tangora</a:t>
                      </a:r>
                      <a:r>
                        <a:rPr lang="en-US" sz="1000" dirty="0"/>
                        <a:t> 20,000 word speech recognizer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An IBM PC based large-vocabulary isolated-utterance speech recognizer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7750425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01954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Preface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Editorial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496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695920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Preface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Editorial</a:t>
                      </a:r>
                      <a:endParaRPr lang="it-I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496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8235541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Preface</a:t>
                      </a:r>
                      <a:endParaRPr lang="it-IT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/>
                        <a:t>Editorial</a:t>
                      </a:r>
                      <a:endParaRPr lang="it-IT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496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10807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49ED4D-A0C2-97E1-31B6-EEA2C5C5AB38}"/>
              </a:ext>
            </a:extLst>
          </p:cNvPr>
          <p:cNvSpPr txBox="1"/>
          <p:nvPr/>
        </p:nvSpPr>
        <p:spPr>
          <a:xfrm>
            <a:off x="302283" y="6306928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Charts refer to execution on the Union Graph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59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19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146372" y="171476"/>
            <a:ext cx="2300942" cy="413242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Author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6BBDEF-2A7B-68EB-6C70-E6FC39AE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5" y="1865810"/>
            <a:ext cx="7620000" cy="4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1E736FA9-C6AD-8B11-2D09-22AADCCF11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2" y="3519597"/>
            <a:ext cx="4592199" cy="3444150"/>
          </a:xfrm>
          <a:prstGeom prst="rect">
            <a:avLst/>
          </a:prstGeom>
        </p:spPr>
      </p:pic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2"/>
            <a:ext cx="2338265" cy="44446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74249" y="107739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Goals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6C2BB6-6CA7-4191-89D7-65051604DD2C}"/>
              </a:ext>
            </a:extLst>
          </p:cNvPr>
          <p:cNvSpPr txBox="1"/>
          <p:nvPr/>
        </p:nvSpPr>
        <p:spPr>
          <a:xfrm>
            <a:off x="5549291" y="4426057"/>
            <a:ext cx="31717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«</a:t>
            </a:r>
            <a:r>
              <a:rPr lang="pt-BR" sz="1400" dirty="0"/>
              <a:t>A Multi-factor Paging Experiment: I</a:t>
            </a:r>
            <a:r>
              <a:rPr lang="it-IT" sz="1400" dirty="0"/>
              <a:t>»</a:t>
            </a:r>
          </a:p>
          <a:p>
            <a:pPr algn="ctr"/>
            <a:r>
              <a:rPr lang="it-IT" sz="1400" dirty="0"/>
              <a:t>and</a:t>
            </a:r>
          </a:p>
          <a:p>
            <a:pPr algn="ctr"/>
            <a:r>
              <a:rPr lang="it-IT" sz="1400" dirty="0"/>
              <a:t>«</a:t>
            </a:r>
            <a:r>
              <a:rPr lang="pt-BR" sz="1400" dirty="0"/>
              <a:t>A Multi-factor Paging Experiment: II</a:t>
            </a:r>
            <a:r>
              <a:rPr lang="it-IT" sz="1400" dirty="0"/>
              <a:t>» </a:t>
            </a:r>
          </a:p>
          <a:p>
            <a:pPr algn="ctr"/>
            <a:r>
              <a:rPr lang="it-IT" sz="1400" dirty="0" err="1">
                <a:sym typeface="Wingdings" panose="05000000000000000000" pitchFamily="2" charset="2"/>
              </a:rPr>
              <a:t>is</a:t>
            </a:r>
            <a:r>
              <a:rPr lang="it-IT" sz="1400" dirty="0">
                <a:sym typeface="Wingdings" panose="05000000000000000000" pitchFamily="2" charset="2"/>
              </a:rPr>
              <a:t> the </a:t>
            </a:r>
            <a:r>
              <a:rPr lang="it-IT" sz="1400" dirty="0" err="1">
                <a:sym typeface="Wingdings" panose="05000000000000000000" pitchFamily="2" charset="2"/>
              </a:rPr>
              <a:t>pair</a:t>
            </a:r>
            <a:r>
              <a:rPr lang="it-IT" sz="1400" dirty="0">
                <a:sym typeface="Wingdings" panose="05000000000000000000" pitchFamily="2" charset="2"/>
              </a:rPr>
              <a:t> with more </a:t>
            </a:r>
            <a:r>
              <a:rPr lang="it-IT" sz="1400" dirty="0"/>
              <a:t>common </a:t>
            </a:r>
            <a:r>
              <a:rPr lang="it-IT" sz="1400" dirty="0" err="1"/>
              <a:t>authors</a:t>
            </a:r>
            <a:r>
              <a:rPr lang="it-IT" sz="1400" dirty="0"/>
              <a:t>: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6570B8-08B1-8A14-F9E6-817934871932}"/>
              </a:ext>
            </a:extLst>
          </p:cNvPr>
          <p:cNvSpPr txBox="1"/>
          <p:nvPr/>
        </p:nvSpPr>
        <p:spPr>
          <a:xfrm>
            <a:off x="520860" y="1707268"/>
            <a:ext cx="768341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Generate an </a:t>
            </a:r>
            <a:r>
              <a:rPr lang="en-US" sz="1600" b="1" dirty="0"/>
              <a:t>author-publication</a:t>
            </a:r>
            <a:r>
              <a:rPr lang="it-IT" sz="1600" b="1" dirty="0"/>
              <a:t> bipartite </a:t>
            </a:r>
            <a:r>
              <a:rPr lang="en-US" sz="1600" b="1" dirty="0"/>
              <a:t>graph</a:t>
            </a:r>
            <a:r>
              <a:rPr lang="it-IT" sz="1600" b="1" dirty="0"/>
              <a:t> </a:t>
            </a:r>
            <a:r>
              <a:rPr lang="it-IT" sz="1600" dirty="0"/>
              <a:t>from DBLP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</a:t>
            </a:r>
            <a:r>
              <a:rPr lang="it-IT" sz="1600" dirty="0"/>
              <a:t> the </a:t>
            </a:r>
            <a:r>
              <a:rPr lang="en-US" sz="1600" b="1" dirty="0"/>
              <a:t>average</a:t>
            </a:r>
            <a:r>
              <a:rPr lang="it-IT" sz="1600" dirty="0"/>
              <a:t> </a:t>
            </a:r>
            <a:r>
              <a:rPr lang="en-US" sz="1600" dirty="0"/>
              <a:t>number</a:t>
            </a:r>
            <a:r>
              <a:rPr lang="it-IT" sz="1600" dirty="0"/>
              <a:t> of </a:t>
            </a:r>
            <a:r>
              <a:rPr lang="it-IT" sz="1600" dirty="0" err="1"/>
              <a:t>publication</a:t>
            </a:r>
            <a:r>
              <a:rPr lang="it-IT" sz="1600" dirty="0"/>
              <a:t> over a </a:t>
            </a:r>
            <a:r>
              <a:rPr lang="it-IT" sz="1600" dirty="0" err="1"/>
              <a:t>period</a:t>
            </a:r>
            <a:r>
              <a:rPr lang="it-IT" sz="1600" dirty="0"/>
              <a:t> of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b="1" dirty="0" err="1"/>
              <a:t>most</a:t>
            </a:r>
            <a:r>
              <a:rPr lang="it-IT" sz="1600" b="1" dirty="0"/>
              <a:t> </a:t>
            </a:r>
            <a:r>
              <a:rPr lang="it-IT" sz="1600" b="1" dirty="0" err="1"/>
              <a:t>used</a:t>
            </a:r>
            <a:r>
              <a:rPr lang="it-IT" sz="1600" b="1" dirty="0"/>
              <a:t> words </a:t>
            </a:r>
            <a:r>
              <a:rPr lang="it-IT" sz="1600" dirty="0"/>
              <a:t>in the </a:t>
            </a:r>
            <a:r>
              <a:rPr lang="it-IT" sz="1600" dirty="0" err="1"/>
              <a:t>publications</a:t>
            </a:r>
            <a:r>
              <a:rPr lang="it-IT" sz="1600" dirty="0"/>
              <a:t> </a:t>
            </a:r>
            <a:r>
              <a:rPr lang="it-IT" sz="1600" dirty="0" err="1"/>
              <a:t>titles</a:t>
            </a:r>
            <a:r>
              <a:rPr lang="it-IT" sz="1600" dirty="0"/>
              <a:t> of </a:t>
            </a:r>
            <a:r>
              <a:rPr lang="it-IT" sz="1600" b="1" dirty="0" err="1"/>
              <a:t>Connected</a:t>
            </a:r>
            <a:r>
              <a:rPr lang="it-IT" sz="1600" b="1" dirty="0"/>
              <a:t>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dirty="0" err="1"/>
              <a:t>pair</a:t>
            </a:r>
            <a:r>
              <a:rPr lang="it-IT" sz="1600" dirty="0"/>
              <a:t> of </a:t>
            </a:r>
            <a:r>
              <a:rPr lang="it-IT" sz="1600" dirty="0" err="1"/>
              <a:t>publications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shares the </a:t>
            </a:r>
            <a:r>
              <a:rPr lang="it-IT" sz="1600" b="1" dirty="0" err="1"/>
              <a:t>largest</a:t>
            </a:r>
            <a:r>
              <a:rPr lang="it-IT" sz="1600" b="1" dirty="0"/>
              <a:t> </a:t>
            </a:r>
            <a:r>
              <a:rPr lang="it-IT" sz="1600" b="1" dirty="0" err="1"/>
              <a:t>number</a:t>
            </a:r>
            <a:r>
              <a:rPr lang="it-IT" sz="1600" b="1" dirty="0"/>
              <a:t> of </a:t>
            </a:r>
            <a:r>
              <a:rPr lang="it-IT" sz="1600" b="1" dirty="0" err="1"/>
              <a:t>authors</a:t>
            </a: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Build the </a:t>
            </a:r>
            <a:r>
              <a:rPr lang="it-IT" sz="1600" b="1" dirty="0" err="1"/>
              <a:t>author</a:t>
            </a:r>
            <a:r>
              <a:rPr lang="it-IT" sz="1600" b="1" dirty="0"/>
              <a:t> </a:t>
            </a:r>
            <a:r>
              <a:rPr lang="it-IT" sz="1600" b="1" dirty="0" err="1"/>
              <a:t>graph</a:t>
            </a:r>
            <a:r>
              <a:rPr lang="it-IT" sz="1600" b="1" dirty="0"/>
              <a:t> </a:t>
            </a:r>
            <a:r>
              <a:rPr lang="it-IT" sz="1600" dirty="0"/>
              <a:t>and </a:t>
            </a:r>
            <a:r>
              <a:rPr lang="it-IT" sz="1600" dirty="0" err="1"/>
              <a:t>find</a:t>
            </a:r>
            <a:r>
              <a:rPr lang="it-IT" sz="1600" dirty="0"/>
              <a:t> the</a:t>
            </a:r>
            <a:r>
              <a:rPr lang="it-IT" sz="1600" b="1" dirty="0"/>
              <a:t> </a:t>
            </a:r>
            <a:r>
              <a:rPr lang="it-IT" sz="1600" b="1" dirty="0" err="1"/>
              <a:t>most</a:t>
            </a:r>
            <a:r>
              <a:rPr lang="it-IT" sz="1600" b="1" dirty="0"/>
              <a:t> collaborative </a:t>
            </a:r>
            <a:r>
              <a:rPr lang="it-IT" sz="1600" dirty="0" err="1"/>
              <a:t>pair</a:t>
            </a:r>
            <a:endParaRPr lang="it-IT" sz="1600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8782DB8-7CA7-AFDC-DC80-8DEDCBFF8702}"/>
              </a:ext>
            </a:extLst>
          </p:cNvPr>
          <p:cNvCxnSpPr>
            <a:cxnSpLocks/>
            <a:stCxn id="8" idx="0"/>
            <a:endCxn id="34" idx="0"/>
          </p:cNvCxnSpPr>
          <p:nvPr/>
        </p:nvCxnSpPr>
        <p:spPr>
          <a:xfrm rot="16200000" flipH="1" flipV="1">
            <a:off x="5052817" y="2474112"/>
            <a:ext cx="130393" cy="4034278"/>
          </a:xfrm>
          <a:prstGeom prst="curvedConnector3">
            <a:avLst>
              <a:gd name="adj1" fmla="val -518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2AFEE196-E8C1-9B7A-C180-8F74F6BF97AD}"/>
              </a:ext>
            </a:extLst>
          </p:cNvPr>
          <p:cNvSpPr/>
          <p:nvPr/>
        </p:nvSpPr>
        <p:spPr>
          <a:xfrm>
            <a:off x="2842726" y="4556448"/>
            <a:ext cx="516294" cy="51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6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20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363146" cy="418323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Author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9921920-D348-248D-EB66-0239A0A1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9" y="1573763"/>
            <a:ext cx="7472614" cy="2263549"/>
          </a:xfrm>
          <a:prstGeom prst="rect">
            <a:avLst/>
          </a:prstGeom>
        </p:spPr>
      </p:pic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F19DA6F9-4B1A-E125-13EB-6A855E3F879B}"/>
              </a:ext>
            </a:extLst>
          </p:cNvPr>
          <p:cNvGraphicFramePr>
            <a:graphicFrameLocks noGrp="1"/>
          </p:cNvGraphicFramePr>
          <p:nvPr/>
        </p:nvGraphicFramePr>
        <p:xfrm>
          <a:off x="921751" y="4363183"/>
          <a:ext cx="674179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8">
                  <a:extLst>
                    <a:ext uri="{9D8B030D-6E8A-4147-A177-3AD203B41FA5}">
                      <a16:colId xmlns:a16="http://schemas.microsoft.com/office/drawing/2014/main" val="2779329287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1907842724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577011601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3805617953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371126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Time(minutes)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Memory(RAM)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Nodes</a:t>
                      </a:r>
                      <a:endParaRPr lang="it-IT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Edges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62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AuthorGraphV1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&gt;20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&gt;30GB</a:t>
                      </a:r>
                    </a:p>
                    <a:p>
                      <a:pPr algn="ctr"/>
                      <a:r>
                        <a:rPr lang="it-IT" sz="1050" dirty="0"/>
                        <a:t>(out of 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67559024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92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2:11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~25GB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51423655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434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2:17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~16GB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51423655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4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9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21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8078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4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Find the most collaborative pair of authors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223FBA-BCB4-548E-9AA1-B744803D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7" y="1686611"/>
            <a:ext cx="3930909" cy="48449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675948-D7E9-ACB1-4353-E4CDC421ED78}"/>
              </a:ext>
            </a:extLst>
          </p:cNvPr>
          <p:cNvSpPr txBox="1"/>
          <p:nvPr/>
        </p:nvSpPr>
        <p:spPr>
          <a:xfrm>
            <a:off x="4323126" y="1822026"/>
            <a:ext cx="5011767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 to use with Author </a:t>
            </a:r>
            <a:r>
              <a:rPr lang="it-IT" sz="1100" dirty="0" err="1"/>
              <a:t>Graph</a:t>
            </a:r>
            <a:r>
              <a:rPr lang="it-IT" sz="1100" dirty="0"/>
              <a:t> </a:t>
            </a:r>
            <a:r>
              <a:rPr lang="it-IT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V1</a:t>
            </a:r>
            <a:r>
              <a:rPr lang="it-IT" sz="1100" dirty="0"/>
              <a:t> (</a:t>
            </a:r>
            <a:r>
              <a:rPr lang="it-IT" sz="1100" dirty="0" err="1"/>
              <a:t>MultiGraph</a:t>
            </a:r>
            <a:r>
              <a:rPr lang="it-IT" sz="1100" dirty="0"/>
              <a:t>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Iterate over </a:t>
            </a:r>
            <a:r>
              <a:rPr lang="it-IT" sz="1100" b="1" dirty="0" err="1"/>
              <a:t>edges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Each</a:t>
            </a:r>
            <a:r>
              <a:rPr lang="it-IT" sz="1100" b="1" dirty="0"/>
              <a:t> </a:t>
            </a:r>
            <a:r>
              <a:rPr lang="it-IT" sz="1100" b="1" dirty="0" err="1"/>
              <a:t>edge</a:t>
            </a:r>
            <a:r>
              <a:rPr lang="it-IT" sz="1100" b="1" dirty="0"/>
              <a:t> </a:t>
            </a:r>
            <a:r>
              <a:rPr lang="it-IT" sz="1100" b="1" dirty="0" err="1"/>
              <a:t>is</a:t>
            </a:r>
            <a:r>
              <a:rPr lang="it-IT" sz="1100" b="1" dirty="0"/>
              <a:t> a </a:t>
            </a:r>
            <a:r>
              <a:rPr lang="it-IT" sz="1100" b="1" dirty="0" err="1"/>
              <a:t>collaboration</a:t>
            </a:r>
            <a:r>
              <a:rPr lang="it-IT" sz="1100" b="1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Count</a:t>
            </a:r>
            <a:r>
              <a:rPr lang="it-IT" sz="1100" dirty="0"/>
              <a:t> </a:t>
            </a:r>
            <a:r>
              <a:rPr lang="it-IT" sz="1100" dirty="0" err="1"/>
              <a:t>number</a:t>
            </a:r>
            <a:r>
              <a:rPr lang="it-IT" sz="1100" dirty="0"/>
              <a:t> of </a:t>
            </a:r>
            <a:r>
              <a:rPr lang="it-IT" sz="1100" dirty="0" err="1"/>
              <a:t>edges</a:t>
            </a:r>
            <a:r>
              <a:rPr lang="it-IT" sz="1100" dirty="0"/>
              <a:t> </a:t>
            </a:r>
            <a:r>
              <a:rPr lang="it-IT" sz="1100" dirty="0" err="1"/>
              <a:t>between</a:t>
            </a:r>
            <a:r>
              <a:rPr lang="it-IT" sz="1100" dirty="0"/>
              <a:t> </a:t>
            </a:r>
            <a:r>
              <a:rPr lang="it-IT" sz="1100" dirty="0" err="1"/>
              <a:t>authors</a:t>
            </a:r>
            <a:endParaRPr lang="it-IT" sz="11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AC7CD19-3856-6742-D019-D78D20DFAB06}"/>
              </a:ext>
            </a:extLst>
          </p:cNvPr>
          <p:cNvSpPr txBox="1"/>
          <p:nvPr/>
        </p:nvSpPr>
        <p:spPr>
          <a:xfrm>
            <a:off x="4215955" y="4630503"/>
            <a:ext cx="5011767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 to use with Author </a:t>
            </a:r>
            <a:r>
              <a:rPr lang="it-IT" sz="1100" dirty="0" err="1"/>
              <a:t>Graph</a:t>
            </a:r>
            <a:r>
              <a:rPr lang="it-IT" sz="1100" dirty="0"/>
              <a:t> </a:t>
            </a:r>
            <a:r>
              <a:rPr lang="it-IT" sz="1100" b="1" dirty="0"/>
              <a:t>V2</a:t>
            </a:r>
            <a:r>
              <a:rPr lang="it-IT" sz="11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Iterate over </a:t>
            </a:r>
            <a:r>
              <a:rPr lang="it-IT" sz="1100" b="1" dirty="0" err="1"/>
              <a:t>edges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Find</a:t>
            </a:r>
            <a:r>
              <a:rPr lang="it-IT" sz="1100" dirty="0"/>
              <a:t> the </a:t>
            </a:r>
            <a:r>
              <a:rPr lang="it-IT" sz="1100" dirty="0" err="1"/>
              <a:t>edge</a:t>
            </a:r>
            <a:r>
              <a:rPr lang="it-IT" sz="1100" dirty="0"/>
              <a:t> with </a:t>
            </a:r>
            <a:r>
              <a:rPr lang="it-IT" sz="1100" b="1" dirty="0"/>
              <a:t>max «</a:t>
            </a:r>
            <a:r>
              <a:rPr lang="it-IT" sz="1100" b="1" dirty="0" err="1"/>
              <a:t>collaboration</a:t>
            </a:r>
            <a:r>
              <a:rPr lang="it-IT" sz="1100" b="1" dirty="0"/>
              <a:t>» </a:t>
            </a:r>
            <a:r>
              <a:rPr lang="it-IT" sz="1100" b="1" dirty="0" err="1"/>
              <a:t>attribute</a:t>
            </a:r>
            <a:endParaRPr lang="it-IT" sz="1100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BC188ED-5922-97DA-794B-540FE38149ED}"/>
              </a:ext>
            </a:extLst>
          </p:cNvPr>
          <p:cNvSpPr txBox="1"/>
          <p:nvPr/>
        </p:nvSpPr>
        <p:spPr>
          <a:xfrm>
            <a:off x="4484715" y="3021656"/>
            <a:ext cx="355497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dirty="0">
                <a:solidFill>
                  <a:srgbClr val="FF0000"/>
                </a:solidFill>
              </a:rPr>
              <a:t>TOO MUCH MEMORY </a:t>
            </a:r>
            <a:r>
              <a:rPr lang="it-IT" sz="1400" dirty="0" err="1"/>
              <a:t>required</a:t>
            </a:r>
            <a:r>
              <a:rPr lang="it-IT" sz="1400" dirty="0"/>
              <a:t> for big </a:t>
            </a:r>
            <a:r>
              <a:rPr lang="it-IT" sz="1400" dirty="0" err="1"/>
              <a:t>graphs</a:t>
            </a:r>
            <a:r>
              <a:rPr lang="it-IT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241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8078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4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194724"/>
            <a:ext cx="7647476" cy="31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Results</a:t>
            </a:r>
          </a:p>
        </p:txBody>
      </p:sp>
      <p:graphicFrame>
        <p:nvGraphicFramePr>
          <p:cNvPr id="3" name="Tabella 12">
            <a:extLst>
              <a:ext uri="{FF2B5EF4-FFF2-40B4-BE49-F238E27FC236}">
                <a16:creationId xmlns:a16="http://schemas.microsoft.com/office/drawing/2014/main" id="{6230030B-08E0-B7F2-28D3-2F2C30632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34525"/>
              </p:ext>
            </p:extLst>
          </p:nvPr>
        </p:nvGraphicFramePr>
        <p:xfrm>
          <a:off x="539640" y="2326652"/>
          <a:ext cx="79132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55">
                  <a:extLst>
                    <a:ext uri="{9D8B030D-6E8A-4147-A177-3AD203B41FA5}">
                      <a16:colId xmlns:a16="http://schemas.microsoft.com/office/drawing/2014/main" val="2779329287"/>
                    </a:ext>
                  </a:extLst>
                </a:gridCol>
                <a:gridCol w="1473101">
                  <a:extLst>
                    <a:ext uri="{9D8B030D-6E8A-4147-A177-3AD203B41FA5}">
                      <a16:colId xmlns:a16="http://schemas.microsoft.com/office/drawing/2014/main" val="1907842724"/>
                    </a:ext>
                  </a:extLst>
                </a:gridCol>
                <a:gridCol w="1692209">
                  <a:extLst>
                    <a:ext uri="{9D8B030D-6E8A-4147-A177-3AD203B41FA5}">
                      <a16:colId xmlns:a16="http://schemas.microsoft.com/office/drawing/2014/main" val="577011601"/>
                    </a:ext>
                  </a:extLst>
                </a:gridCol>
                <a:gridCol w="1582655">
                  <a:extLst>
                    <a:ext uri="{9D8B030D-6E8A-4147-A177-3AD203B41FA5}">
                      <a16:colId xmlns:a16="http://schemas.microsoft.com/office/drawing/2014/main" val="3805617953"/>
                    </a:ext>
                  </a:extLst>
                </a:gridCol>
                <a:gridCol w="1582655">
                  <a:extLst>
                    <a:ext uri="{9D8B030D-6E8A-4147-A177-3AD203B41FA5}">
                      <a16:colId xmlns:a16="http://schemas.microsoft.com/office/drawing/2014/main" val="371126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Time(seconds)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Author 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Author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Collaborations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62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AuthorGraphV1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Out 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92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Makoto Takizawa 0001 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Tomoya Enokido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434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26.99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Makoto Takizawa 0001 </a:t>
                      </a:r>
                      <a:endParaRPr lang="it-IT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Tomoya Enokido</a:t>
                      </a:r>
                      <a:endParaRPr lang="it-IT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4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6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08874" y="1222906"/>
            <a:ext cx="7563918" cy="114426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en-US" sz="3600" b="1" dirty="0">
                <a:solidFill>
                  <a:srgbClr val="004C7F"/>
                </a:solidFill>
                <a:latin typeface="Arial"/>
                <a:cs typeface="Calibri"/>
              </a:rPr>
              <a:t>Advanced Algorithms and Graph Mining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44549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5 Giugno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3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29144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5934269" y="176370"/>
            <a:ext cx="2516848" cy="377388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Introduction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The DBLP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457171" y="1979271"/>
            <a:ext cx="8221162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DBLP (Digital Bibliography &amp; Library Project) dataset is a comprehensive bibliographic database of computer science research papers and proceedings</a:t>
            </a:r>
            <a:endParaRPr lang="it-IT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It contains over 5 million records, including articles, conference papers, and book chapters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record includes metadata such as the title, author(s), publication venue, and publication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are subdivided in some .csv files</a:t>
            </a:r>
          </a:p>
          <a:p>
            <a:pPr algn="ctr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FF6391-23ED-9B04-FFAC-0217B0179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" b="1476"/>
          <a:stretch/>
        </p:blipFill>
        <p:spPr>
          <a:xfrm>
            <a:off x="288416" y="4484444"/>
            <a:ext cx="8398415" cy="16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4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381808" cy="436984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Machine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Specifics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281973-1264-17A6-B20A-A77D2467280B}"/>
              </a:ext>
            </a:extLst>
          </p:cNvPr>
          <p:cNvSpPr txBox="1"/>
          <p:nvPr/>
        </p:nvSpPr>
        <p:spPr>
          <a:xfrm>
            <a:off x="457173" y="1464619"/>
            <a:ext cx="8461093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/>
              <a:t>All</a:t>
            </a:r>
            <a:r>
              <a:rPr lang="it-IT" sz="1600" dirty="0"/>
              <a:t> the following </a:t>
            </a:r>
            <a:r>
              <a:rPr lang="it-IT" sz="1600" dirty="0" err="1"/>
              <a:t>tests</a:t>
            </a:r>
            <a:r>
              <a:rPr lang="it-IT" sz="1600" dirty="0"/>
              <a:t> </a:t>
            </a:r>
            <a:r>
              <a:rPr lang="it-IT" sz="1600" dirty="0" err="1"/>
              <a:t>were</a:t>
            </a:r>
            <a:r>
              <a:rPr lang="it-IT" sz="1600" dirty="0"/>
              <a:t> </a:t>
            </a:r>
            <a:r>
              <a:rPr lang="it-IT" sz="1600" dirty="0" err="1"/>
              <a:t>executed</a:t>
            </a:r>
            <a:r>
              <a:rPr lang="it-IT" sz="1600" dirty="0"/>
              <a:t> on a computer with the following </a:t>
            </a:r>
            <a:r>
              <a:rPr lang="it-IT" sz="1600" dirty="0" err="1"/>
              <a:t>specifics</a:t>
            </a:r>
            <a:r>
              <a:rPr lang="it-IT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OS: Microsoft Windows 10 Pro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CPU: 11° </a:t>
            </a:r>
            <a:r>
              <a:rPr lang="it-IT" sz="1600" dirty="0" err="1"/>
              <a:t>Gen</a:t>
            </a:r>
            <a:r>
              <a:rPr lang="it-IT" sz="1600" dirty="0"/>
              <a:t> Intel(R) Core(TM) i9-11900KF @3.5GHz(TBoost 5.1GHz) </a:t>
            </a:r>
            <a:r>
              <a:rPr lang="it-IT" sz="1600" dirty="0" err="1"/>
              <a:t>Octa</a:t>
            </a:r>
            <a:r>
              <a:rPr lang="it-IT" sz="1600" dirty="0"/>
              <a:t>-Core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GPU: </a:t>
            </a:r>
            <a:r>
              <a:rPr lang="it-IT" sz="1600" dirty="0" err="1"/>
              <a:t>GeForce</a:t>
            </a:r>
            <a:r>
              <a:rPr lang="it-IT" sz="1600" dirty="0"/>
              <a:t> RTX 3070Ti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RAM: 32GB DDR4 @3600 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MOBO: Asus PRIME Z490-A</a:t>
            </a:r>
          </a:p>
        </p:txBody>
      </p:sp>
    </p:spTree>
    <p:extLst>
      <p:ext uri="{BB962C8B-B14F-4D97-AF65-F5344CB8AC3E}">
        <p14:creationId xmlns:p14="http://schemas.microsoft.com/office/powerpoint/2010/main" val="8420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5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456452" cy="564483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Publication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Extract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the data –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Pandas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and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NetworkX</a:t>
            </a:r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903702-6E52-AE3F-44D1-4B37262A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8" y="2067176"/>
            <a:ext cx="8770776" cy="38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6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425350" cy="486748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Author-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Publication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Generation Times</a:t>
            </a:r>
          </a:p>
        </p:txBody>
      </p:sp>
      <p:pic>
        <p:nvPicPr>
          <p:cNvPr id="9" name="Immagine 8" descr="Immagine che contiene linea, diagramma, Diagramma, schermata">
            <a:extLst>
              <a:ext uri="{FF2B5EF4-FFF2-40B4-BE49-F238E27FC236}">
                <a16:creationId xmlns:a16="http://schemas.microsoft.com/office/drawing/2014/main" id="{2FB903A8-C4D5-95C2-EC4B-00D1CC8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2037140"/>
            <a:ext cx="7875037" cy="36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388028" cy="412775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Union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Compose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Graphs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-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NetworkX</a:t>
            </a:r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D3B419-CB79-B1D2-C8D2-89A7C261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3" y="2021351"/>
            <a:ext cx="7707086" cy="36451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01C756-2266-6BCB-82A2-F43EBA3A441B}"/>
              </a:ext>
            </a:extLst>
          </p:cNvPr>
          <p:cNvSpPr txBox="1"/>
          <p:nvPr/>
        </p:nvSpPr>
        <p:spPr>
          <a:xfrm>
            <a:off x="539640" y="5959261"/>
            <a:ext cx="68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Union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en-US" dirty="0"/>
              <a:t>9,646,543 nodes and 20,453,885 edges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61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8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7594"/>
            <a:ext cx="7647476" cy="3478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Average number of publications per year*?</a:t>
            </a:r>
            <a:endParaRPr lang="it-IT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*Considering only the publications up to year x with x in {1960,1970,1980,1990,2000,2010,2020,2023}  </a:t>
            </a:r>
            <a:endParaRPr lang="en-US" sz="105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A56856-ABAE-B72E-1652-EC36A84B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"/>
          <a:stretch/>
        </p:blipFill>
        <p:spPr>
          <a:xfrm>
            <a:off x="457173" y="2761401"/>
            <a:ext cx="7374730" cy="37126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7A6489-A1D7-CF13-465D-1260640A7025}"/>
              </a:ext>
            </a:extLst>
          </p:cNvPr>
          <p:cNvSpPr txBox="1"/>
          <p:nvPr/>
        </p:nvSpPr>
        <p:spPr>
          <a:xfrm>
            <a:off x="622108" y="1555487"/>
            <a:ext cx="846109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Create a list of </a:t>
            </a:r>
            <a:r>
              <a:rPr lang="it-IT" sz="1100" dirty="0" err="1"/>
              <a:t>publication</a:t>
            </a:r>
            <a:r>
              <a:rPr lang="it-IT" sz="1100" dirty="0"/>
              <a:t> «</a:t>
            </a:r>
            <a:r>
              <a:rPr lang="it-IT" sz="1100" dirty="0" err="1"/>
              <a:t>years</a:t>
            </a:r>
            <a:r>
              <a:rPr lang="it-IT" sz="1100" dirty="0"/>
              <a:t>» </a:t>
            </a:r>
            <a:r>
              <a:rPr lang="it-IT" sz="1100" b="1" dirty="0" err="1"/>
              <a:t>iterating</a:t>
            </a:r>
            <a:r>
              <a:rPr lang="it-IT" sz="1100" b="1" dirty="0"/>
              <a:t> over</a:t>
            </a:r>
            <a:r>
              <a:rPr lang="it-IT" sz="1100" dirty="0"/>
              <a:t> bipartite </a:t>
            </a:r>
            <a:r>
              <a:rPr lang="it-IT" sz="1100" dirty="0" err="1"/>
              <a:t>graph</a:t>
            </a:r>
            <a:r>
              <a:rPr lang="it-IT" sz="1100" dirty="0"/>
              <a:t> </a:t>
            </a:r>
            <a:r>
              <a:rPr lang="it-IT" sz="1100" b="1" dirty="0" err="1"/>
              <a:t>nodes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Count</a:t>
            </a:r>
            <a:r>
              <a:rPr lang="it-IT" sz="1100" b="1" dirty="0"/>
              <a:t> </a:t>
            </a:r>
            <a:r>
              <a:rPr lang="it-IT" sz="1100" b="1" dirty="0" err="1"/>
              <a:t>publication</a:t>
            </a:r>
            <a:r>
              <a:rPr lang="it-IT" sz="1100" dirty="0"/>
              <a:t> per </a:t>
            </a:r>
            <a:r>
              <a:rPr lang="it-IT" sz="1100" dirty="0" err="1"/>
              <a:t>year</a:t>
            </a:r>
            <a:endParaRPr lang="it-IT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Calculate</a:t>
            </a:r>
            <a:r>
              <a:rPr lang="it-IT" sz="1100" dirty="0"/>
              <a:t> </a:t>
            </a:r>
            <a:r>
              <a:rPr lang="it-IT" sz="1100" dirty="0" err="1"/>
              <a:t>averages</a:t>
            </a:r>
            <a:r>
              <a:rPr lang="it-IT" sz="1100" dirty="0"/>
              <a:t> per </a:t>
            </a:r>
            <a:r>
              <a:rPr lang="it-IT" sz="1100" b="1" dirty="0" err="1"/>
              <a:t>year</a:t>
            </a:r>
            <a:r>
              <a:rPr lang="it-IT" sz="1100" b="1" dirty="0"/>
              <a:t>-range</a:t>
            </a:r>
          </a:p>
        </p:txBody>
      </p:sp>
    </p:spTree>
    <p:extLst>
      <p:ext uri="{BB962C8B-B14F-4D97-AF65-F5344CB8AC3E}">
        <p14:creationId xmlns:p14="http://schemas.microsoft.com/office/powerpoint/2010/main" val="181654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9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7594"/>
            <a:ext cx="7647476" cy="3478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Average number of publications per year*?</a:t>
            </a:r>
            <a:endParaRPr lang="it-IT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*Considering only the publications up to year x with x in {1960,1970,1980,1990,2000,2010,2020,2023}  </a:t>
            </a:r>
            <a:endParaRPr lang="en-US" sz="1050" dirty="0"/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64F227-80BF-0ECA-BE66-4943AC86C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33108"/>
              </p:ext>
            </p:extLst>
          </p:nvPr>
        </p:nvGraphicFramePr>
        <p:xfrm>
          <a:off x="622108" y="1502071"/>
          <a:ext cx="7508033" cy="242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788295C-5156-B60E-3886-E42DFCAE5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768600"/>
              </p:ext>
            </p:extLst>
          </p:nvPr>
        </p:nvGraphicFramePr>
        <p:xfrm>
          <a:off x="989011" y="3923229"/>
          <a:ext cx="7165978" cy="252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662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unifi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976E7BF1AE9438D0BDA87591835B5" ma:contentTypeVersion="2" ma:contentTypeDescription="Create a new document." ma:contentTypeScope="" ma:versionID="cec02cb4319bf745ad8529b6ba0ad744">
  <xsd:schema xmlns:xsd="http://www.w3.org/2001/XMLSchema" xmlns:xs="http://www.w3.org/2001/XMLSchema" xmlns:p="http://schemas.microsoft.com/office/2006/metadata/properties" xmlns:ns3="df7c9fda-53f4-4e50-822d-81e8c90f68aa" targetNamespace="http://schemas.microsoft.com/office/2006/metadata/properties" ma:root="true" ma:fieldsID="9f7f6146777f9446872a7cd375f594a4" ns3:_="">
    <xsd:import namespace="df7c9fda-53f4-4e50-822d-81e8c90f68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c9fda-53f4-4e50-822d-81e8c90f6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CE847D-6061-46A4-BB68-4B08FBD43FD1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f7c9fda-53f4-4e50-822d-81e8c90f68a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7F04770-D73E-42AC-8E7D-D7326738FD4A}">
  <ds:schemaRefs>
    <ds:schemaRef ds:uri="df7c9fda-53f4-4e50-822d-81e8c90f6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EAF64A-B721-41BB-8543-E2FFC5F6C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6690</TotalTime>
  <Words>1027</Words>
  <Application>Microsoft Office PowerPoint</Application>
  <PresentationFormat>Presentazione su schermo (4:3)</PresentationFormat>
  <Paragraphs>266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template_unifi</vt:lpstr>
      <vt:lpstr>template_unifi1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GC</dc:creator>
  <cp:lastModifiedBy>Niccolò Guiducci</cp:lastModifiedBy>
  <cp:revision>88</cp:revision>
  <dcterms:created xsi:type="dcterms:W3CDTF">2014-01-08T11:46:39Z</dcterms:created>
  <dcterms:modified xsi:type="dcterms:W3CDTF">2023-06-14T19:59:48Z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0x0101002E6976E7BF1AE9438D0BDA87591835B5</vt:lpwstr>
  </property>
</Properties>
</file>