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20_390C8E69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76_32311ED3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omments/modernComment_17A_541C666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68" r:id="rId5"/>
  </p:sldMasterIdLst>
  <p:notesMasterIdLst>
    <p:notesMasterId r:id="rId20"/>
  </p:notesMasterIdLst>
  <p:sldIdLst>
    <p:sldId id="288" r:id="rId6"/>
    <p:sldId id="298" r:id="rId7"/>
    <p:sldId id="311" r:id="rId8"/>
    <p:sldId id="374" r:id="rId9"/>
    <p:sldId id="344" r:id="rId10"/>
    <p:sldId id="345" r:id="rId11"/>
    <p:sldId id="346" r:id="rId12"/>
    <p:sldId id="375" r:id="rId13"/>
    <p:sldId id="376" r:id="rId14"/>
    <p:sldId id="377" r:id="rId15"/>
    <p:sldId id="382" r:id="rId16"/>
    <p:sldId id="383" r:id="rId17"/>
    <p:sldId id="384" r:id="rId18"/>
    <p:sldId id="378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6B3F5D-E1C2-B729-ACB0-5D139BB25A5C}" name="Giulia Bertazzini" initials="GB" userId="S::giulia.bertazzini@stud.unifi.it::be76d149-462a-41d6-9f38-8de66667a4aa" providerId="AD"/>
  <p188:author id="{3B756FAD-B075-979F-8521-9929A905EB33}" name="Giulia Bertazzini" initials="GB" userId="Giulia Bertazzin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7F"/>
    <a:srgbClr val="C71585"/>
    <a:srgbClr val="CFD5EA"/>
    <a:srgbClr val="4169E1"/>
    <a:srgbClr val="9201DB"/>
    <a:srgbClr val="ED8801"/>
    <a:srgbClr val="228B22"/>
    <a:srgbClr val="E6E3EA"/>
    <a:srgbClr val="C5D8FF"/>
    <a:srgbClr val="E4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54" d="100"/>
          <a:sy n="154" d="100"/>
        </p:scale>
        <p:origin x="13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esktop\Cartel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Question</a:t>
            </a:r>
            <a:r>
              <a:rPr lang="en-US" baseline="0"/>
              <a:t> 1 -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Foglio1!$V$58</c:f>
              <c:strCache>
                <c:ptCount val="1"/>
                <c:pt idx="0">
                  <c:v>publication calculation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Foglio1!$U$59:$U$66</c:f>
              <c:numCache>
                <c:formatCode>0.00E+00</c:formatCode>
                <c:ptCount val="8"/>
                <c:pt idx="0">
                  <c:v>25</c:v>
                </c:pt>
                <c:pt idx="1">
                  <c:v>42</c:v>
                </c:pt>
                <c:pt idx="2">
                  <c:v>38221</c:v>
                </c:pt>
                <c:pt idx="3">
                  <c:v>135866</c:v>
                </c:pt>
                <c:pt idx="4">
                  <c:v>219710</c:v>
                </c:pt>
                <c:pt idx="5">
                  <c:v>5262428</c:v>
                </c:pt>
                <c:pt idx="6">
                  <c:v>5346723</c:v>
                </c:pt>
                <c:pt idx="7">
                  <c:v>9646543</c:v>
                </c:pt>
              </c:numCache>
            </c:numRef>
          </c:xVal>
          <c:yVal>
            <c:numRef>
              <c:f>Foglio1!$V$59:$V$66</c:f>
              <c:numCache>
                <c:formatCode>0.00E+00</c:formatCode>
                <c:ptCount val="8"/>
                <c:pt idx="0">
                  <c:v>6.7599998146761195E-5</c:v>
                </c:pt>
                <c:pt idx="1">
                  <c:v>6.6500000684754896E-5</c:v>
                </c:pt>
                <c:pt idx="2">
                  <c:v>2.9266999990795002E-3</c:v>
                </c:pt>
                <c:pt idx="3">
                  <c:v>9.4652000007044903E-3</c:v>
                </c:pt>
                <c:pt idx="4">
                  <c:v>1.89365000005636E-2</c:v>
                </c:pt>
                <c:pt idx="5">
                  <c:v>0.48254060000181198</c:v>
                </c:pt>
                <c:pt idx="6">
                  <c:v>0.49830970000038999</c:v>
                </c:pt>
                <c:pt idx="7">
                  <c:v>1.0271208999984001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F85-4F42-9B3D-EEF2214059F9}"/>
            </c:ext>
          </c:extLst>
        </c:ser>
        <c:ser>
          <c:idx val="1"/>
          <c:order val="1"/>
          <c:tx>
            <c:strRef>
              <c:f>Foglio1!$W$58</c:f>
              <c:strCache>
                <c:ptCount val="1"/>
                <c:pt idx="0">
                  <c:v>years calculation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Foglio1!$U$59:$U$66</c:f>
              <c:numCache>
                <c:formatCode>0.00E+00</c:formatCode>
                <c:ptCount val="8"/>
                <c:pt idx="0">
                  <c:v>25</c:v>
                </c:pt>
                <c:pt idx="1">
                  <c:v>42</c:v>
                </c:pt>
                <c:pt idx="2">
                  <c:v>38221</c:v>
                </c:pt>
                <c:pt idx="3">
                  <c:v>135866</c:v>
                </c:pt>
                <c:pt idx="4">
                  <c:v>219710</c:v>
                </c:pt>
                <c:pt idx="5">
                  <c:v>5262428</c:v>
                </c:pt>
                <c:pt idx="6">
                  <c:v>5346723</c:v>
                </c:pt>
                <c:pt idx="7">
                  <c:v>9646543</c:v>
                </c:pt>
              </c:numCache>
            </c:numRef>
          </c:xVal>
          <c:yVal>
            <c:numRef>
              <c:f>Foglio1!$W$59:$W$66</c:f>
              <c:numCache>
                <c:formatCode>0.00E+00</c:formatCode>
                <c:ptCount val="8"/>
                <c:pt idx="0">
                  <c:v>2.1200001356191899E-5</c:v>
                </c:pt>
                <c:pt idx="1">
                  <c:v>1.8200000340584601E-5</c:v>
                </c:pt>
                <c:pt idx="2">
                  <c:v>3.5399999978835601E-5</c:v>
                </c:pt>
                <c:pt idx="3">
                  <c:v>3.2900003134272898E-5</c:v>
                </c:pt>
                <c:pt idx="4">
                  <c:v>3.5400000342633501E-5</c:v>
                </c:pt>
                <c:pt idx="5">
                  <c:v>5.2899998991051601E-5</c:v>
                </c:pt>
                <c:pt idx="6">
                  <c:v>5.2199997298885103E-5</c:v>
                </c:pt>
                <c:pt idx="7">
                  <c:v>7.3800001700874404E-5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F85-4F42-9B3D-EEF2214059F9}"/>
            </c:ext>
          </c:extLst>
        </c:ser>
        <c:ser>
          <c:idx val="2"/>
          <c:order val="2"/>
          <c:tx>
            <c:strRef>
              <c:f>Foglio1!$X$58</c:f>
              <c:strCache>
                <c:ptCount val="1"/>
                <c:pt idx="0">
                  <c:v>Total time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Foglio1!$U$59:$U$66</c:f>
              <c:numCache>
                <c:formatCode>0.00E+00</c:formatCode>
                <c:ptCount val="8"/>
                <c:pt idx="0">
                  <c:v>25</c:v>
                </c:pt>
                <c:pt idx="1">
                  <c:v>42</c:v>
                </c:pt>
                <c:pt idx="2">
                  <c:v>38221</c:v>
                </c:pt>
                <c:pt idx="3">
                  <c:v>135866</c:v>
                </c:pt>
                <c:pt idx="4">
                  <c:v>219710</c:v>
                </c:pt>
                <c:pt idx="5">
                  <c:v>5262428</c:v>
                </c:pt>
                <c:pt idx="6">
                  <c:v>5346723</c:v>
                </c:pt>
                <c:pt idx="7">
                  <c:v>9646543</c:v>
                </c:pt>
              </c:numCache>
            </c:numRef>
          </c:xVal>
          <c:yVal>
            <c:numRef>
              <c:f>Foglio1!$X$59:$X$66</c:f>
              <c:numCache>
                <c:formatCode>0.00E+00</c:formatCode>
                <c:ptCount val="8"/>
                <c:pt idx="0">
                  <c:v>8.8799999502953088E-5</c:v>
                </c:pt>
                <c:pt idx="1">
                  <c:v>8.4700001025339494E-5</c:v>
                </c:pt>
                <c:pt idx="2">
                  <c:v>2.9620999990583358E-3</c:v>
                </c:pt>
                <c:pt idx="3">
                  <c:v>9.4981000038387633E-3</c:v>
                </c:pt>
                <c:pt idx="4">
                  <c:v>1.8971900000906233E-2</c:v>
                </c:pt>
                <c:pt idx="5">
                  <c:v>0.48259350000080303</c:v>
                </c:pt>
                <c:pt idx="6">
                  <c:v>0.49836189999768887</c:v>
                </c:pt>
                <c:pt idx="7">
                  <c:v>1.0271947000001009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F85-4F42-9B3D-EEF221405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1919535"/>
        <c:axId val="1331909935"/>
      </c:scatterChart>
      <c:valAx>
        <c:axId val="1331919535"/>
        <c:scaling>
          <c:orientation val="minMax"/>
          <c:max val="1000000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909935"/>
        <c:crosses val="autoZero"/>
        <c:crossBetween val="midCat"/>
      </c:valAx>
      <c:valAx>
        <c:axId val="133190993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919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656441700932579"/>
          <c:y val="0.85166363997114702"/>
          <c:w val="0.70687116598134847"/>
          <c:h val="8.37885757068099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Publications per Decade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Foglio1!$V$70</c:f>
              <c:strCache>
                <c:ptCount val="1"/>
                <c:pt idx="0">
                  <c:v>articles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Foglio1!$U$71:$U$78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Foglio1!$V$71:$V$78</c:f>
              <c:numCache>
                <c:formatCode>0.00</c:formatCode>
                <c:ptCount val="8"/>
                <c:pt idx="0">
                  <c:v>99.9166666666666</c:v>
                </c:pt>
                <c:pt idx="1">
                  <c:v>389.23529411764702</c:v>
                </c:pt>
                <c:pt idx="2">
                  <c:v>1042.8636363636299</c:v>
                </c:pt>
                <c:pt idx="3">
                  <c:v>2270.2777777777701</c:v>
                </c:pt>
                <c:pt idx="4">
                  <c:v>5385.515625</c:v>
                </c:pt>
                <c:pt idx="5">
                  <c:v>12686.6756756756</c:v>
                </c:pt>
                <c:pt idx="6">
                  <c:v>28829.6309523809</c:v>
                </c:pt>
                <c:pt idx="7">
                  <c:v>35209.551724137898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C1C-43B2-B6A2-AF4167BBD32F}"/>
            </c:ext>
          </c:extLst>
        </c:ser>
        <c:ser>
          <c:idx val="1"/>
          <c:order val="1"/>
          <c:tx>
            <c:strRef>
              <c:f>Foglio1!$W$70</c:f>
              <c:strCache>
                <c:ptCount val="1"/>
                <c:pt idx="0">
                  <c:v>inprocedings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Foglio1!$U$71:$U$78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Foglio1!$W$71:$W$78</c:f>
              <c:numCache>
                <c:formatCode>0.00</c:formatCode>
                <c:ptCount val="8"/>
                <c:pt idx="0">
                  <c:v>99.1111111111111</c:v>
                </c:pt>
                <c:pt idx="1">
                  <c:v>219.157894736842</c:v>
                </c:pt>
                <c:pt idx="2">
                  <c:v>758.44827586206895</c:v>
                </c:pt>
                <c:pt idx="3">
                  <c:v>2364.7435897435898</c:v>
                </c:pt>
                <c:pt idx="4">
                  <c:v>7272.8775510203996</c:v>
                </c:pt>
                <c:pt idx="5">
                  <c:v>21559.203389830502</c:v>
                </c:pt>
                <c:pt idx="6">
                  <c:v>41631.507246376801</c:v>
                </c:pt>
                <c:pt idx="7">
                  <c:v>44671.263888888803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C1C-43B2-B6A2-AF4167BBD32F}"/>
            </c:ext>
          </c:extLst>
        </c:ser>
        <c:ser>
          <c:idx val="2"/>
          <c:order val="2"/>
          <c:tx>
            <c:strRef>
              <c:f>Foglio1!$X$70</c:f>
              <c:strCache>
                <c:ptCount val="1"/>
                <c:pt idx="0">
                  <c:v>union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Foglio1!$U$71:$U$78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Foglio1!$X$71:$X$78</c:f>
              <c:numCache>
                <c:formatCode>0.00</c:formatCode>
                <c:ptCount val="8"/>
                <c:pt idx="0">
                  <c:v>139</c:v>
                </c:pt>
                <c:pt idx="1">
                  <c:v>522.14705882352905</c:v>
                </c:pt>
                <c:pt idx="2">
                  <c:v>1592.45454545454</c:v>
                </c:pt>
                <c:pt idx="3">
                  <c:v>4191.25925925925</c:v>
                </c:pt>
                <c:pt idx="4">
                  <c:v>11402.96875</c:v>
                </c:pt>
                <c:pt idx="5">
                  <c:v>30827.594594594499</c:v>
                </c:pt>
                <c:pt idx="6">
                  <c:v>63960.9285714285</c:v>
                </c:pt>
                <c:pt idx="7">
                  <c:v>72667.310344827507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C1C-43B2-B6A2-AF4167BBD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1908975"/>
        <c:axId val="1331916655"/>
      </c:scatterChart>
      <c:valAx>
        <c:axId val="1331908975"/>
        <c:scaling>
          <c:orientation val="minMax"/>
          <c:max val="2025"/>
          <c:min val="19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916655"/>
        <c:crosses val="autoZero"/>
        <c:crossBetween val="midCat"/>
        <c:minorUnit val="3"/>
      </c:valAx>
      <c:valAx>
        <c:axId val="1331916655"/>
        <c:scaling>
          <c:orientation val="minMax"/>
          <c:max val="7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9089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Subgraphs Dimensions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Foglio1!$X$100</c:f>
              <c:strCache>
                <c:ptCount val="1"/>
                <c:pt idx="0">
                  <c:v># of CCs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cat>
          <c:val>
            <c:numRef>
              <c:f>Foglio1!$X$101:$X$108</c:f>
              <c:numCache>
                <c:formatCode>General</c:formatCode>
                <c:ptCount val="8"/>
                <c:pt idx="0">
                  <c:v>4</c:v>
                </c:pt>
                <c:pt idx="1">
                  <c:v>12</c:v>
                </c:pt>
                <c:pt idx="2">
                  <c:v>32</c:v>
                </c:pt>
                <c:pt idx="3">
                  <c:v>34</c:v>
                </c:pt>
                <c:pt idx="4">
                  <c:v>22</c:v>
                </c:pt>
                <c:pt idx="5">
                  <c:v>36</c:v>
                </c:pt>
                <c:pt idx="6">
                  <c:v>53</c:v>
                </c:pt>
                <c:pt idx="7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AC-42C5-B302-F619BDC8D48F}"/>
            </c:ext>
          </c:extLst>
        </c:ser>
        <c:ser>
          <c:idx val="0"/>
          <c:order val="1"/>
          <c:tx>
            <c:strRef>
              <c:f>Foglio1!$V$100</c:f>
              <c:strCache>
                <c:ptCount val="1"/>
                <c:pt idx="0">
                  <c:v># of pub nodes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cat>
          <c:val>
            <c:numRef>
              <c:f>Foglio1!$V$101:$V$108</c:f>
              <c:numCache>
                <c:formatCode>0.00</c:formatCode>
                <c:ptCount val="8"/>
                <c:pt idx="0">
                  <c:v>3336</c:v>
                </c:pt>
                <c:pt idx="1">
                  <c:v>17753</c:v>
                </c:pt>
                <c:pt idx="2">
                  <c:v>70068</c:v>
                </c:pt>
                <c:pt idx="3">
                  <c:v>226328</c:v>
                </c:pt>
                <c:pt idx="4">
                  <c:v>729790</c:v>
                </c:pt>
                <c:pt idx="5">
                  <c:v>2281242</c:v>
                </c:pt>
                <c:pt idx="6">
                  <c:v>5372718</c:v>
                </c:pt>
                <c:pt idx="7">
                  <c:v>6322056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AC-42C5-B302-F619BDC8D48F}"/>
            </c:ext>
          </c:extLst>
        </c:ser>
        <c:ser>
          <c:idx val="1"/>
          <c:order val="2"/>
          <c:tx>
            <c:strRef>
              <c:f>Foglio1!$W$100</c:f>
              <c:strCache>
                <c:ptCount val="1"/>
                <c:pt idx="0">
                  <c:v># of nodes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cat>
          <c:val>
            <c:numRef>
              <c:f>Foglio1!$W$101:$W$108</c:f>
              <c:numCache>
                <c:formatCode>0.00</c:formatCode>
                <c:ptCount val="8"/>
                <c:pt idx="0">
                  <c:v>6287</c:v>
                </c:pt>
                <c:pt idx="1">
                  <c:v>31598</c:v>
                </c:pt>
                <c:pt idx="2">
                  <c:v>119061</c:v>
                </c:pt>
                <c:pt idx="3">
                  <c:v>377212</c:v>
                </c:pt>
                <c:pt idx="4">
                  <c:v>1172388</c:v>
                </c:pt>
                <c:pt idx="5">
                  <c:v>3535398</c:v>
                </c:pt>
                <c:pt idx="6">
                  <c:v>8196295</c:v>
                </c:pt>
                <c:pt idx="7">
                  <c:v>9646543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AC-42C5-B302-F619BDC8D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5866687"/>
        <c:axId val="1355871007"/>
      </c:barChart>
      <c:catAx>
        <c:axId val="135586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871007"/>
        <c:crosses val="autoZero"/>
        <c:auto val="1"/>
        <c:lblAlgn val="ctr"/>
        <c:lblOffset val="100"/>
        <c:noMultiLvlLbl val="0"/>
      </c:catAx>
      <c:valAx>
        <c:axId val="135587100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86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CCs</a:t>
            </a:r>
            <a:r>
              <a:rPr lang="en-US" baseline="0"/>
              <a:t> Times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Foglio1!$Y$100</c:f>
              <c:strCache>
                <c:ptCount val="1"/>
                <c:pt idx="0">
                  <c:v>sub graph calc.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Foglio1!$Y$101:$Y$108</c:f>
              <c:numCache>
                <c:formatCode>0.00</c:formatCode>
                <c:ptCount val="8"/>
                <c:pt idx="0">
                  <c:v>0.60707940000065697</c:v>
                </c:pt>
                <c:pt idx="1">
                  <c:v>0.59618589999809002</c:v>
                </c:pt>
                <c:pt idx="2">
                  <c:v>0.72162880000178098</c:v>
                </c:pt>
                <c:pt idx="3">
                  <c:v>1.1330398999998501</c:v>
                </c:pt>
                <c:pt idx="4">
                  <c:v>2.4698388000033402</c:v>
                </c:pt>
                <c:pt idx="5">
                  <c:v>6.6707784999998596</c:v>
                </c:pt>
                <c:pt idx="6">
                  <c:v>15.369517700000801</c:v>
                </c:pt>
                <c:pt idx="7">
                  <c:v>19.324252500002299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D53-4EF9-B789-5568954F8BE1}"/>
            </c:ext>
          </c:extLst>
        </c:ser>
        <c:ser>
          <c:idx val="1"/>
          <c:order val="1"/>
          <c:tx>
            <c:strRef>
              <c:f>Foglio1!$Z$100</c:f>
              <c:strCache>
                <c:ptCount val="1"/>
                <c:pt idx="0">
                  <c:v>CCs calculation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Foglio1!$U$101:$U$108</c:f>
              <c:numCache>
                <c:formatCode>General</c:formatCode>
                <c:ptCount val="8"/>
                <c:pt idx="0">
                  <c:v>1960</c:v>
                </c:pt>
                <c:pt idx="1">
                  <c:v>1970</c:v>
                </c:pt>
                <c:pt idx="2">
                  <c:v>1980</c:v>
                </c:pt>
                <c:pt idx="3">
                  <c:v>1990</c:v>
                </c:pt>
                <c:pt idx="4">
                  <c:v>2000</c:v>
                </c:pt>
                <c:pt idx="5">
                  <c:v>2010</c:v>
                </c:pt>
                <c:pt idx="6">
                  <c:v>2020</c:v>
                </c:pt>
                <c:pt idx="7">
                  <c:v>2023</c:v>
                </c:pt>
              </c:numCache>
            </c:numRef>
          </c:xVal>
          <c:yVal>
            <c:numRef>
              <c:f>Foglio1!$Z$101:$Z$108</c:f>
              <c:numCache>
                <c:formatCode>General</c:formatCode>
                <c:ptCount val="8"/>
                <c:pt idx="0">
                  <c:v>8.0186600000160896E-2</c:v>
                </c:pt>
                <c:pt idx="1">
                  <c:v>0.40276160000212202</c:v>
                </c:pt>
                <c:pt idx="2">
                  <c:v>1.5704974999971399</c:v>
                </c:pt>
                <c:pt idx="3">
                  <c:v>5.1768064999996497</c:v>
                </c:pt>
                <c:pt idx="4">
                  <c:v>16.3297167000018</c:v>
                </c:pt>
                <c:pt idx="5">
                  <c:v>49.327246500000903</c:v>
                </c:pt>
                <c:pt idx="6">
                  <c:v>113.678185700002</c:v>
                </c:pt>
                <c:pt idx="7">
                  <c:v>133.50478650000099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D53-4EF9-B789-5568954F8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4780911"/>
        <c:axId val="1434778991"/>
      </c:scatterChart>
      <c:valAx>
        <c:axId val="1434780911"/>
        <c:scaling>
          <c:orientation val="minMax"/>
          <c:max val="2025"/>
          <c:min val="19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78991"/>
        <c:crosses val="autoZero"/>
        <c:crossBetween val="midCat"/>
      </c:valAx>
      <c:valAx>
        <c:axId val="143477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7809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20_390C8E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DC1B62-9E60-4AE7-8727-5F18B07D9366}" authorId="{7F6B3F5D-E1C2-B729-ACB0-5D139BB25A5C}" created="2023-04-03T11:10:06.925">
    <pc:sldMkLst xmlns:pc="http://schemas.microsoft.com/office/powerpoint/2013/main/command">
      <pc:docMk/>
      <pc:sldMk cId="957124201" sldId="288"/>
    </pc:sldMkLst>
    <p188:txBody>
      <a:bodyPr/>
      <a:lstStyle/>
      <a:p>
        <a:r>
          <a:rPr lang="it-IT"/>
          <a:t>Giulia</a:t>
        </a:r>
      </a:p>
    </p188:txBody>
  </p188:cm>
</p188:cmLst>
</file>

<file path=ppt/comments/modernComment_176_32311E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AB071D-66E5-4994-8FB8-ACE7B9BE2297}" authorId="{7F6B3F5D-E1C2-B729-ACB0-5D139BB25A5C}" created="2023-04-03T07:34:22.161">
    <pc:sldMkLst xmlns:pc="http://schemas.microsoft.com/office/powerpoint/2013/main/command">
      <pc:docMk/>
      <pc:sldMk cId="842079955" sldId="374"/>
    </pc:sldMkLst>
    <p188:txBody>
      <a:bodyPr/>
      <a:lstStyle/>
      <a:p>
        <a:r>
          <a:rPr lang="it-IT"/>
          <a:t>La BET Loss è una loss componibile formata da una loss di base (una di quelle maggiormente usate nei problemi di regressione [RMSE, MSE, MAE]), una loss dedicata sulla qualità degli embedding su cui è implementata la regressione e una loss che tenga conto della positività e intensità dell'emozione (per far si che il modello non sbagli la positività dell'emozione piuttosto che il valore esatto )</a:t>
        </a:r>
      </a:p>
    </p188:txBody>
  </p188:cm>
  <p188:cm id="{4F25F025-E5B0-47E3-AB68-51A090C798AA}" authorId="{7F6B3F5D-E1C2-B729-ACB0-5D139BB25A5C}" created="2023-04-03T11:10:54.397">
    <pc:sldMkLst xmlns:pc="http://schemas.microsoft.com/office/powerpoint/2013/main/command">
      <pc:docMk/>
      <pc:sldMk cId="842079955" sldId="374"/>
    </pc:sldMkLst>
    <p188:txBody>
      <a:bodyPr/>
      <a:lstStyle/>
      <a:p>
        <a:r>
          <a:rPr lang="it-IT"/>
          <a:t>Niccolò</a:t>
        </a:r>
      </a:p>
    </p188:txBody>
  </p188:cm>
</p188:cmLst>
</file>

<file path=ppt/comments/modernComment_17A_541C66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674C8C-8042-41BC-B5CD-0CAD4F368955}" authorId="{7F6B3F5D-E1C2-B729-ACB0-5D139BB25A5C}" created="2023-04-03T11:10:06.925">
    <pc:sldMkLst xmlns:pc="http://schemas.microsoft.com/office/powerpoint/2013/main/command">
      <pc:docMk/>
      <pc:sldMk cId="957124201" sldId="288"/>
    </pc:sldMkLst>
    <p188:txBody>
      <a:bodyPr/>
      <a:lstStyle/>
      <a:p>
        <a:r>
          <a:rPr lang="it-IT"/>
          <a:t>Giulia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9159-4415-4104-A338-ADB1F10021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40A40-B69D-48EA-8835-9FA8B907E2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101C8-01C8-4B28-9200-8F5F59BBE1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894E78-83DE-4496-95B1-85764941A119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00CA79-4304-4734-ADF8-EF215B6FFA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107C69-D254-45AD-A825-3BEEE566F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662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47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09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692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87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E101C8-01C8-4B28-9200-8F5F59BBE1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894E78-83DE-4496-95B1-85764941A119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00CA79-4304-4734-ADF8-EF215B6FFA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107C69-D254-45AD-A825-3BEEE566F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316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05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53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34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08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0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41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266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EC085-8DA2-4576-A6D1-4B02FF06B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F0E0F-EE8F-4B39-84A6-B47B8014135D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</a:endParaRPr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F5137A-A6AA-44DA-A0C3-667D69A83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9F67D7-D06C-4D14-B146-93786B23F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50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473D0-9E22-44C4-8304-BE5937C6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360" y="1121881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DBBCC1-7DED-407E-B0D0-DC52EC463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725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7229-3A3A-4F7D-AD4D-15084170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46154F-BA52-4600-AE16-7889CDD8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528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547236-8C63-44B3-8D56-0BA3666B1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69120" y="914496"/>
            <a:ext cx="2056320" cy="521910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7CD6F8-D5F7-44E2-9940-44E5512C7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841" y="914496"/>
            <a:ext cx="6035040" cy="521910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0145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7B3E5-9C71-413A-91F6-A4E978BA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360" y="1121881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FC50C7-0925-401D-A8BE-14DC58CC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92177C-C015-400E-8B8B-60EA4CC4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AFAF9D-6BBA-4DD1-A54B-F974BB4E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E3E2C9-061E-4FFE-B612-6AF80ABF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E783F0-8C4E-4120-B2FB-3431EFFC134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56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5927B-5D18-4B19-9AAE-FD9E89AF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825465-7495-42E7-9722-832DD78B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59993-8DEC-4622-ABE3-FFD54395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4C0BC7-6068-44C7-8B40-869B7430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D9768-C7CF-41F5-B34F-BD8726A0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D6B4DB-B96E-4EE7-8EBB-5FD324C2752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67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C058C-5DB2-43C3-9472-BAC09BAC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1" y="1709462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7DA235-B9F9-4214-87A4-4A73D7BA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21" y="4589765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52CBE-E225-4503-82C3-EA41BFB1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1F5A77-E7FE-4236-908A-2E61F2B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028B2-6B1B-4E35-A98A-06BD0409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B30DDF-A593-4408-B8B3-26A7D0D077F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10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73DCE-D238-4420-B163-8242D1F3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D0CF5F-F504-409A-9606-B774859D7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404496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DABEF5-7D83-4022-A18C-6AC39A5F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680" y="1604329"/>
            <a:ext cx="404640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1A7F1A-F9AC-4BB0-B097-A1B30C2A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9149C6-FEA2-4564-B326-DD34A9FD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8DE732-7A3E-4496-9A21-C9C42C1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025532-D673-4D68-9DC7-450D5580F48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74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6840-F519-48DC-91B7-86830CEC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1" y="365800"/>
            <a:ext cx="7886880" cy="132493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CA5BA3-8EEF-4F95-B5EC-A849CE3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91DE3E-BFB1-4236-BB27-61B2FEFD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0F2EC9-5C34-4D2B-8305-130CA63C6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88E12F-9D5F-4570-A22D-696E0FB14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B28D4B-EB33-4BC4-99EB-D1AE8528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6D3A77-4123-4813-B63D-61380900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9386C7-0E12-4C00-A838-2039DE1B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4AB95-66B5-4C31-B0AA-F158EF14FF8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180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0D96C-804D-451C-AB86-DA1AD1A3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43DC3D5-5163-49B5-9EDA-FBD2D20A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7FA2B7-5D0C-403A-B379-17BD15C4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1E9D09-4130-49C7-8DCC-2254A8F9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D67AF-1700-44D4-B0F9-64981D22618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50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7D3A38-EC13-4DE1-BBEE-EE7318CF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7A02AA-7A59-45C7-981C-265A8A4F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09D9C-B8D9-4DBF-B02A-FC1BCBA9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988366-8699-4182-B0DB-5E7D7D6268A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83510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6C2B-0B17-4F3C-8A29-1BDD5140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7486F-A015-4FB2-8715-6A9B6A4E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FAE8B5-2EAD-4822-AB1B-599DAC5A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360AF3-E2E7-4A7F-ACA3-4DAACEF3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9CB377-DB9E-41D2-9195-E0863047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1DDAA8-ECE2-48AD-B8F1-260A3888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D789B7-50C7-4F5B-8951-33B1DD60E17E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59E51-460B-4330-AB2D-161EF078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B7D019-03D2-45B8-9659-DD543690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1613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803C9-4CB5-48C0-853D-FD7F89CA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FF25C9F-EDF1-4855-9222-F4C22A73B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7A47D8-4ED4-4B23-A67F-3FAED046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7744C5-9179-4E40-A49B-2135B749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E0DFF2-537F-4C38-B492-53229C83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C651EF-706D-4B20-80C1-7958B9D7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7559A8-1848-4825-AB84-C47D875A4DD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262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C0832-FA67-4E2D-81FE-A0CC2FE7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3F9095-368F-482D-89E2-7D0F56B1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7B032-61B3-4BFE-94F6-082ECD7F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20E88-E319-455E-92F6-97C9C84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CF9D06-AF02-4447-B0F2-70EA566A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A17A27-2FEC-4D4B-93C5-C3056CFE9C6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359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4BE262A-595B-4725-AA48-B11D43F9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760" y="273631"/>
            <a:ext cx="2056320" cy="530839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5CBD6D-0E1E-4803-8003-BDEF1D8C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6480" y="273631"/>
            <a:ext cx="6035040" cy="530839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AB0783-1ABD-46BB-A116-222D3B39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4C760F-4A78-454E-915C-2B176BE9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1C4C62-6400-4A69-90CA-E2019A3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59E1A4-47E7-4D1E-B597-751FFBB7802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6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A91D0-A7E2-44C1-873D-A5C1130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1" y="1709462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2C05D-324B-4183-A549-F9CE3E73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21" y="4589765"/>
            <a:ext cx="7886880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31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B324D-8E14-4829-AB6E-4CB97CC0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47AB6-51D6-48DE-99FC-53DC804CA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840" y="2155907"/>
            <a:ext cx="293472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41461B-E6CA-4281-8282-DB37DFD9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8801" y="2155907"/>
            <a:ext cx="2936160" cy="39776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829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FC9F3-D7D1-4C8E-BA3E-92115EE5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1" y="365800"/>
            <a:ext cx="7886880" cy="132493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195907-7E50-4423-BD72-E5AB91A4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AB33A7-1367-49D8-9B73-DB6A177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26AA70-AB09-4FAC-8197-012CB617B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4C4058-4EB1-4C6E-A4B2-CC893E868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4515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A51E3-F081-48FD-BD7D-7563BDCD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3851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7423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94EAA-AED1-4A47-AEB5-F34B60DA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E55595-E911-43FF-B425-DBDFF85E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6D2567-35BD-4DFD-B8C3-6E2DF314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2515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2CE04-042D-448E-ADE4-81642489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26F145-3657-4DEB-AF39-121CDC988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C30BF8-90CF-40CD-82B4-00BFEC9E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658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32F403C-A604-4B3C-B990-A80E3E077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179855" y="784133"/>
            <a:ext cx="7626276" cy="83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titolo 2">
            <a:extLst>
              <a:ext uri="{FF2B5EF4-FFF2-40B4-BE49-F238E27FC236}">
                <a16:creationId xmlns:a16="http://schemas.microsoft.com/office/drawing/2014/main" id="{BEE3ECEF-16DF-404B-AFD2-A762CE2D6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258" y="914440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E4A4B-ABE1-4860-AB04-0551DF694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5932" y="2155464"/>
            <a:ext cx="6008541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CB8B53CF-E601-41B3-8BCC-C948216E01C0}"/>
              </a:ext>
            </a:extLst>
          </p:cNvPr>
          <p:cNvSpPr/>
          <p:nvPr/>
        </p:nvSpPr>
        <p:spPr>
          <a:xfrm>
            <a:off x="1" y="0"/>
            <a:ext cx="9143433" cy="718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915BFD-F071-47B5-8BB9-72679847BDEC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30622" y="25802"/>
            <a:ext cx="1436825" cy="6531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332ED964-62BA-4BBF-9BB7-E33C4332D771}"/>
              </a:ext>
            </a:extLst>
          </p:cNvPr>
          <p:cNvSpPr/>
          <p:nvPr/>
        </p:nvSpPr>
        <p:spPr>
          <a:xfrm>
            <a:off x="5681990" y="6335759"/>
            <a:ext cx="2612409" cy="522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6DF591-1BD5-4F81-9BC3-9EA155C02BA8}"/>
              </a:ext>
            </a:extLst>
          </p:cNvPr>
          <p:cNvSpPr txBox="1"/>
          <p:nvPr/>
        </p:nvSpPr>
        <p:spPr>
          <a:xfrm>
            <a:off x="1763378" y="32661"/>
            <a:ext cx="1616165" cy="645153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633" b="1" i="0" u="none" strike="noStrike" kern="1200">
                <a:ln>
                  <a:noFill/>
                </a:ln>
                <a:solidFill>
                  <a:srgbClr val="FFFFFF"/>
                </a:solidFill>
                <a:latin typeface="Arial Black" pitchFamily="18"/>
                <a:ea typeface="Droid Sans" pitchFamily="2"/>
                <a:cs typeface="FreeSans" pitchFamily="2"/>
              </a:rPr>
              <a:t>DINFO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Dipartimento di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Ingegneria dell'informazione</a:t>
            </a:r>
          </a:p>
        </p:txBody>
      </p:sp>
      <p:sp>
        <p:nvSpPr>
          <p:cNvPr id="9" name="Connettore diritto 8">
            <a:extLst>
              <a:ext uri="{FF2B5EF4-FFF2-40B4-BE49-F238E27FC236}">
                <a16:creationId xmlns:a16="http://schemas.microsoft.com/office/drawing/2014/main" id="{51709A2D-3E2A-4163-A75C-CA28B7B52282}"/>
              </a:ext>
            </a:extLst>
          </p:cNvPr>
          <p:cNvSpPr/>
          <p:nvPr/>
        </p:nvSpPr>
        <p:spPr>
          <a:xfrm>
            <a:off x="1698066" y="32661"/>
            <a:ext cx="0" cy="653171"/>
          </a:xfrm>
          <a:prstGeom prst="line">
            <a:avLst/>
          </a:prstGeom>
          <a:noFill/>
          <a:ln w="18000">
            <a:solidFill>
              <a:srgbClr val="FFFFFF"/>
            </a:solidFill>
            <a:prstDash val="solid"/>
          </a:ln>
        </p:spPr>
        <p:txBody>
          <a:bodyPr vert="horz" wrap="none" lIns="89802" tIns="48983" rIns="89802" bIns="48983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633" b="0" i="0" u="none" strike="noStrike" kern="1200">
              <a:ln>
                <a:noFill/>
              </a:ln>
              <a:latin typeface="Arial" pitchFamily="18"/>
              <a:ea typeface="Droid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6429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rtl="0" hangingPunct="0">
        <a:tabLst/>
        <a:defRPr lang="it-IT" sz="2903" b="1" i="0" u="none" strike="noStrike" kern="1200">
          <a:ln>
            <a:noFill/>
          </a:ln>
          <a:latin typeface="Arial" pitchFamily="34"/>
        </a:defRPr>
      </a:lvl1pPr>
    </p:titleStyle>
    <p:bodyStyle>
      <a:lvl1pPr rtl="0" hangingPunct="0">
        <a:spcBef>
          <a:spcPts val="0"/>
        </a:spcBef>
        <a:spcAft>
          <a:spcPts val="1285"/>
        </a:spcAft>
        <a:tabLst/>
        <a:defRPr lang="it-IT" sz="2903" b="0" i="0" u="none" strike="noStrike" kern="1200">
          <a:ln>
            <a:noFill/>
          </a:ln>
          <a:latin typeface="Arial" pitchFamily="18"/>
        </a:defRPr>
      </a:lvl1pPr>
      <a:lvl2pPr marL="622089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815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1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8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AD467B-1060-4C5E-93E9-D68EA19CC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72" y="273354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6779D4-76E9-4C2A-9B24-FE6B441C0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72" y="1604843"/>
            <a:ext cx="8228763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2BDF3C-A7B9-4932-B195-1D0F07285FE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172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27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0A8A5-82BB-4C39-B69F-8F6A15A4BB6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7055" y="6247906"/>
            <a:ext cx="2898142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it-IT" sz="127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8C8330B8-CF9F-4963-A0BE-FAE7DBDA9DAE}"/>
              </a:ext>
            </a:extLst>
          </p:cNvPr>
          <p:cNvSpPr/>
          <p:nvPr/>
        </p:nvSpPr>
        <p:spPr>
          <a:xfrm>
            <a:off x="1" y="0"/>
            <a:ext cx="9143433" cy="718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D4A7096-4E52-4679-A0CB-69BDFD67DD1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30622" y="25802"/>
            <a:ext cx="1436825" cy="6531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C7874789-820D-46C6-858E-6BAF19BFC2EE}"/>
              </a:ext>
            </a:extLst>
          </p:cNvPr>
          <p:cNvSpPr/>
          <p:nvPr/>
        </p:nvSpPr>
        <p:spPr>
          <a:xfrm>
            <a:off x="7967850" y="6335759"/>
            <a:ext cx="326551" cy="522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C7F"/>
          </a:solidFill>
          <a:ln w="25400">
            <a:solidFill>
              <a:srgbClr val="004C7F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it-IT" sz="2177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33609A9-BD7D-4C1A-9EFB-825D190C31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65714" y="6466395"/>
            <a:ext cx="1738558" cy="3265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270" kern="1200">
                <a:solidFill>
                  <a:srgbClr val="FFFFFF"/>
                </a:solidFill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B7B4DF0-B0D8-41FA-B855-596F64B9EC3E}" type="slidenum">
              <a:t>‹N›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508AA3E-37D6-4BED-8DF8-F136535B6A0A}"/>
              </a:ext>
            </a:extLst>
          </p:cNvPr>
          <p:cNvSpPr txBox="1"/>
          <p:nvPr/>
        </p:nvSpPr>
        <p:spPr>
          <a:xfrm>
            <a:off x="6070515" y="130634"/>
            <a:ext cx="2125920" cy="18951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726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Cooperazione applicativa [e interoperabilità]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330315A-7819-490E-9BFF-F143BE4D7199}"/>
              </a:ext>
            </a:extLst>
          </p:cNvPr>
          <p:cNvSpPr txBox="1"/>
          <p:nvPr/>
        </p:nvSpPr>
        <p:spPr>
          <a:xfrm>
            <a:off x="6945090" y="392228"/>
            <a:ext cx="1225802" cy="18951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726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Firenze, 23 ottobre 2013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847619-6C6F-46A6-914D-DC3195D2CCE4}"/>
              </a:ext>
            </a:extLst>
          </p:cNvPr>
          <p:cNvSpPr txBox="1"/>
          <p:nvPr/>
        </p:nvSpPr>
        <p:spPr>
          <a:xfrm>
            <a:off x="1763378" y="32661"/>
            <a:ext cx="1616165" cy="645153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1633" b="1" i="0" u="none" strike="noStrike" kern="1200">
                <a:ln>
                  <a:noFill/>
                </a:ln>
                <a:solidFill>
                  <a:srgbClr val="FFFFFF"/>
                </a:solidFill>
                <a:latin typeface="Arial Black" pitchFamily="18"/>
                <a:ea typeface="Droid Sans" pitchFamily="2"/>
                <a:cs typeface="FreeSans" pitchFamily="2"/>
              </a:rPr>
              <a:t>DINFO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Dipartimento di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907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34"/>
                <a:ea typeface="Droid Sans" pitchFamily="2"/>
                <a:cs typeface="FreeSans" pitchFamily="2"/>
              </a:rPr>
              <a:t>Ingegneria dell'informazione</a:t>
            </a:r>
          </a:p>
        </p:txBody>
      </p:sp>
      <p:sp>
        <p:nvSpPr>
          <p:cNvPr id="13" name="Connettore diritto 12">
            <a:extLst>
              <a:ext uri="{FF2B5EF4-FFF2-40B4-BE49-F238E27FC236}">
                <a16:creationId xmlns:a16="http://schemas.microsoft.com/office/drawing/2014/main" id="{39030501-C7E7-4DD1-A0BE-98D3FA955AD5}"/>
              </a:ext>
            </a:extLst>
          </p:cNvPr>
          <p:cNvSpPr/>
          <p:nvPr/>
        </p:nvSpPr>
        <p:spPr>
          <a:xfrm>
            <a:off x="1698066" y="32661"/>
            <a:ext cx="0" cy="653171"/>
          </a:xfrm>
          <a:prstGeom prst="line">
            <a:avLst/>
          </a:prstGeom>
          <a:noFill/>
          <a:ln w="18000">
            <a:solidFill>
              <a:srgbClr val="FFFFFF"/>
            </a:solidFill>
            <a:prstDash val="solid"/>
          </a:ln>
        </p:spPr>
        <p:txBody>
          <a:bodyPr vert="horz" wrap="none" lIns="89802" tIns="48983" rIns="89802" bIns="48983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633" b="0" i="0" u="none" strike="noStrike" kern="1200">
              <a:ln>
                <a:noFill/>
              </a:ln>
              <a:latin typeface="Arial" pitchFamily="18"/>
              <a:ea typeface="Droid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566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hangingPunct="0">
        <a:tabLst/>
        <a:defRPr lang="it-IT" sz="3991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285"/>
        </a:spcAft>
        <a:tabLst/>
        <a:defRPr lang="it-IT" sz="2903" b="0" i="0" u="none" strike="noStrike" kern="1200">
          <a:ln>
            <a:noFill/>
          </a:ln>
          <a:latin typeface="Arial" pitchFamily="18"/>
        </a:defRPr>
      </a:lvl1pPr>
      <a:lvl2pPr marL="622089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815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1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8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0_390C8E6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A_541C666B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6_32311ED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3648D9-6E4E-4032-AAAC-3F7705FCC01A}"/>
              </a:ext>
            </a:extLst>
          </p:cNvPr>
          <p:cNvSpPr txBox="1"/>
          <p:nvPr/>
        </p:nvSpPr>
        <p:spPr>
          <a:xfrm>
            <a:off x="408874" y="1222906"/>
            <a:ext cx="7563918" cy="2206094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="t" anchorCtr="0" compatLnSpc="0">
            <a:spAutoFit/>
          </a:bodyPr>
          <a:lstStyle/>
          <a:p>
            <a:pPr defTabSz="829452" hangingPunct="0"/>
            <a:r>
              <a:rPr lang="it-IT" sz="3600" b="1" dirty="0">
                <a:solidFill>
                  <a:srgbClr val="004C7F"/>
                </a:solidFill>
                <a:latin typeface="Arial"/>
                <a:cs typeface="Calibri"/>
              </a:rPr>
              <a:t>ALGORITMI E PROGRAMMAZIONE                PER L'ANALISI </a:t>
            </a:r>
          </a:p>
          <a:p>
            <a:pPr defTabSz="829452" hangingPunct="0"/>
            <a:r>
              <a:rPr lang="it-IT" sz="3600" b="1" dirty="0">
                <a:solidFill>
                  <a:srgbClr val="004C7F"/>
                </a:solidFill>
                <a:latin typeface="Arial"/>
                <a:cs typeface="Calibri"/>
              </a:rPr>
              <a:t>DEI </a:t>
            </a:r>
            <a:r>
              <a:rPr lang="en-US" sz="3600" b="1" dirty="0">
                <a:solidFill>
                  <a:srgbClr val="004C7F"/>
                </a:solidFill>
                <a:latin typeface="Arial"/>
                <a:cs typeface="Calibri"/>
              </a:rPr>
              <a:t>DATI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4FAE31-B8CA-47D3-A74E-DC4C3EBFFC7B}"/>
              </a:ext>
            </a:extLst>
          </p:cNvPr>
          <p:cNvSpPr txBox="1"/>
          <p:nvPr/>
        </p:nvSpPr>
        <p:spPr>
          <a:xfrm>
            <a:off x="5674324" y="6425274"/>
            <a:ext cx="244549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1633" b="1" dirty="0"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Firenze, 5 Giugno 2023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AD2D168F-9FD8-4422-8ED3-C7D508B95660}"/>
              </a:ext>
            </a:extLst>
          </p:cNvPr>
          <p:cNvSpPr txBox="1">
            <a:spLocks/>
          </p:cNvSpPr>
          <p:nvPr/>
        </p:nvSpPr>
        <p:spPr>
          <a:xfrm>
            <a:off x="436353" y="5569417"/>
            <a:ext cx="2311331" cy="111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it-IT" sz="2000" b="1" kern="1200" dirty="0">
                <a:solidFill>
                  <a:srgbClr val="0032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i="1" dirty="0">
                <a:solidFill>
                  <a:schemeClr val="tx1"/>
                </a:solidFill>
                <a:latin typeface="Arial"/>
                <a:cs typeface="Arial"/>
              </a:rPr>
              <a:t>Niccolò Guiducci</a:t>
            </a:r>
          </a:p>
        </p:txBody>
      </p:sp>
    </p:spTree>
    <p:extLst>
      <p:ext uri="{BB962C8B-B14F-4D97-AF65-F5344CB8AC3E}">
        <p14:creationId xmlns:p14="http://schemas.microsoft.com/office/powerpoint/2010/main" val="9571242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10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7594"/>
            <a:ext cx="7647476" cy="3478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Average number of publications per year*?</a:t>
            </a:r>
            <a:endParaRPr lang="it-IT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94432E-A6B2-0EF5-BEE9-DF0DA7A391B3}"/>
              </a:ext>
            </a:extLst>
          </p:cNvPr>
          <p:cNvSpPr txBox="1"/>
          <p:nvPr/>
        </p:nvSpPr>
        <p:spPr>
          <a:xfrm>
            <a:off x="227638" y="6474047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*Considering only the publications up to year x with x in {1960,1970,1980,1990,2000,2010,2020,2023}  </a:t>
            </a:r>
            <a:endParaRPr lang="en-US" sz="105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A56856-ABAE-B72E-1652-EC36A84B9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"/>
          <a:stretch/>
        </p:blipFill>
        <p:spPr>
          <a:xfrm>
            <a:off x="457173" y="2761401"/>
            <a:ext cx="7374730" cy="371264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7A6489-A1D7-CF13-465D-1260640A7025}"/>
              </a:ext>
            </a:extLst>
          </p:cNvPr>
          <p:cNvSpPr txBox="1"/>
          <p:nvPr/>
        </p:nvSpPr>
        <p:spPr>
          <a:xfrm>
            <a:off x="622108" y="1563139"/>
            <a:ext cx="8461093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/>
              <a:t>Key Idea: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/>
              <a:t>Create a list of </a:t>
            </a:r>
            <a:r>
              <a:rPr lang="it-IT" sz="1100" dirty="0" err="1"/>
              <a:t>publication</a:t>
            </a:r>
            <a:r>
              <a:rPr lang="it-IT" sz="1100" dirty="0"/>
              <a:t> «</a:t>
            </a:r>
            <a:r>
              <a:rPr lang="it-IT" sz="1100" dirty="0" err="1"/>
              <a:t>years</a:t>
            </a:r>
            <a:r>
              <a:rPr lang="it-IT" sz="1100" dirty="0"/>
              <a:t>» </a:t>
            </a:r>
            <a:r>
              <a:rPr lang="it-IT" sz="1100" b="1" dirty="0" err="1"/>
              <a:t>iterating</a:t>
            </a:r>
            <a:r>
              <a:rPr lang="it-IT" sz="1100" b="1" dirty="0"/>
              <a:t> over</a:t>
            </a:r>
            <a:r>
              <a:rPr lang="it-IT" sz="1100" dirty="0"/>
              <a:t> bipartite </a:t>
            </a:r>
            <a:r>
              <a:rPr lang="it-IT" sz="1100" dirty="0" err="1"/>
              <a:t>graphs</a:t>
            </a:r>
            <a:r>
              <a:rPr lang="it-IT" sz="1100" dirty="0"/>
              <a:t> </a:t>
            </a:r>
            <a:r>
              <a:rPr lang="it-IT" sz="1100" b="1" dirty="0" err="1"/>
              <a:t>nodes</a:t>
            </a:r>
            <a:endParaRPr lang="it-IT" sz="11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b="1" dirty="0" err="1"/>
              <a:t>Count</a:t>
            </a:r>
            <a:r>
              <a:rPr lang="it-IT" sz="1100" b="1" dirty="0"/>
              <a:t> </a:t>
            </a:r>
            <a:r>
              <a:rPr lang="it-IT" sz="1100" b="1" dirty="0" err="1"/>
              <a:t>publication</a:t>
            </a:r>
            <a:r>
              <a:rPr lang="it-IT" sz="1100" dirty="0"/>
              <a:t> per </a:t>
            </a:r>
            <a:r>
              <a:rPr lang="it-IT" sz="1100" dirty="0" err="1"/>
              <a:t>year</a:t>
            </a:r>
            <a:endParaRPr lang="it-IT" sz="11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 err="1"/>
              <a:t>Calculate</a:t>
            </a:r>
            <a:r>
              <a:rPr lang="it-IT" sz="1100" dirty="0"/>
              <a:t> </a:t>
            </a:r>
            <a:r>
              <a:rPr lang="it-IT" sz="1100" dirty="0" err="1"/>
              <a:t>averages</a:t>
            </a:r>
            <a:r>
              <a:rPr lang="it-IT" sz="1100" dirty="0"/>
              <a:t> per </a:t>
            </a:r>
            <a:r>
              <a:rPr lang="it-IT" sz="1100" b="1" dirty="0" err="1"/>
              <a:t>year</a:t>
            </a:r>
            <a:r>
              <a:rPr lang="it-IT" sz="1100" b="1" dirty="0"/>
              <a:t>-range</a:t>
            </a:r>
          </a:p>
        </p:txBody>
      </p:sp>
    </p:spTree>
    <p:extLst>
      <p:ext uri="{BB962C8B-B14F-4D97-AF65-F5344CB8AC3E}">
        <p14:creationId xmlns:p14="http://schemas.microsoft.com/office/powerpoint/2010/main" val="181654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11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7594"/>
            <a:ext cx="7647476" cy="3478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Average number of publications per year*?</a:t>
            </a:r>
            <a:endParaRPr lang="it-IT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94432E-A6B2-0EF5-BEE9-DF0DA7A391B3}"/>
              </a:ext>
            </a:extLst>
          </p:cNvPr>
          <p:cNvSpPr txBox="1"/>
          <p:nvPr/>
        </p:nvSpPr>
        <p:spPr>
          <a:xfrm>
            <a:off x="227638" y="6474047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*Considering only the publications up to year x with x in {1960,1970,1980,1990,2000,2010,2020,2023}  </a:t>
            </a:r>
            <a:endParaRPr lang="en-US" sz="1050" dirty="0"/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764F227-80BF-0ECA-BE66-4943AC86CA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626342"/>
              </p:ext>
            </p:extLst>
          </p:nvPr>
        </p:nvGraphicFramePr>
        <p:xfrm>
          <a:off x="622108" y="1502071"/>
          <a:ext cx="7508033" cy="2422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788295C-5156-B60E-3886-E42DFCAE5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866807"/>
              </p:ext>
            </p:extLst>
          </p:nvPr>
        </p:nvGraphicFramePr>
        <p:xfrm>
          <a:off x="989011" y="3923229"/>
          <a:ext cx="7165978" cy="252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662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12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2489"/>
            <a:ext cx="7647476" cy="55435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Compute the connected components and report for each component the most used words in the titles*</a:t>
            </a:r>
            <a:endParaRPr lang="it-IT" sz="16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94432E-A6B2-0EF5-BEE9-DF0DA7A391B3}"/>
              </a:ext>
            </a:extLst>
          </p:cNvPr>
          <p:cNvSpPr txBox="1"/>
          <p:nvPr/>
        </p:nvSpPr>
        <p:spPr>
          <a:xfrm>
            <a:off x="227638" y="6474047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</a:t>
            </a:r>
            <a:r>
              <a:rPr lang="en-US" sz="105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Containing at least 30 publications</a:t>
            </a:r>
            <a:endParaRPr lang="en-US" sz="105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040C7B-40C0-8A3E-BD36-FD0D5186B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57173" y="1867609"/>
            <a:ext cx="5292670" cy="44880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F1C148-AD3F-C3C3-15C4-E72A23C47BBD}"/>
              </a:ext>
            </a:extLst>
          </p:cNvPr>
          <p:cNvSpPr txBox="1"/>
          <p:nvPr/>
        </p:nvSpPr>
        <p:spPr>
          <a:xfrm>
            <a:off x="5239998" y="3200533"/>
            <a:ext cx="3446829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100" dirty="0"/>
              <a:t>Key Idea: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/>
              <a:t>Select the </a:t>
            </a:r>
            <a:r>
              <a:rPr lang="it-IT" sz="1100" b="1" dirty="0" err="1"/>
              <a:t>subgraph</a:t>
            </a:r>
            <a:r>
              <a:rPr lang="it-IT" sz="1100" dirty="0"/>
              <a:t> </a:t>
            </a:r>
            <a:r>
              <a:rPr lang="it-IT" sz="1100" dirty="0" err="1"/>
              <a:t>that</a:t>
            </a:r>
            <a:r>
              <a:rPr lang="it-IT" sz="1100" dirty="0"/>
              <a:t> </a:t>
            </a:r>
            <a:r>
              <a:rPr lang="it-IT" sz="1100" b="1" dirty="0" err="1"/>
              <a:t>satisfy</a:t>
            </a:r>
            <a:r>
              <a:rPr lang="it-IT" sz="1100" b="1" dirty="0"/>
              <a:t> </a:t>
            </a:r>
            <a:r>
              <a:rPr lang="it-IT" sz="1100" b="1" dirty="0" err="1"/>
              <a:t>costraints</a:t>
            </a:r>
            <a:endParaRPr lang="it-IT" sz="11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dirty="0" err="1"/>
              <a:t>Perform</a:t>
            </a:r>
            <a:r>
              <a:rPr lang="it-IT" sz="1100" dirty="0"/>
              <a:t> a CC </a:t>
            </a:r>
            <a:r>
              <a:rPr lang="it-IT" sz="1100" dirty="0" err="1"/>
              <a:t>search</a:t>
            </a:r>
            <a:r>
              <a:rPr lang="it-IT" sz="1100" dirty="0"/>
              <a:t> by a </a:t>
            </a:r>
            <a:r>
              <a:rPr lang="it-IT" sz="1100" b="1" dirty="0"/>
              <a:t>BFS</a:t>
            </a:r>
            <a:endParaRPr lang="it-IT" sz="11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100" b="1" dirty="0" err="1"/>
              <a:t>Extract</a:t>
            </a:r>
            <a:r>
              <a:rPr lang="it-IT" sz="1100" dirty="0"/>
              <a:t> </a:t>
            </a:r>
            <a:r>
              <a:rPr lang="it-IT" sz="1100" dirty="0" err="1"/>
              <a:t>most</a:t>
            </a:r>
            <a:r>
              <a:rPr lang="it-IT" sz="1100" dirty="0"/>
              <a:t> </a:t>
            </a:r>
            <a:r>
              <a:rPr lang="it-IT" sz="1100" dirty="0" err="1"/>
              <a:t>used</a:t>
            </a:r>
            <a:r>
              <a:rPr lang="it-IT" sz="1100" dirty="0"/>
              <a:t> words per CC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18113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13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1"/>
            <a:ext cx="2549759" cy="474307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783866"/>
            <a:ext cx="7976634" cy="43631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4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QUESTION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2217" y="1202489"/>
            <a:ext cx="7647476" cy="55435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en-US" sz="16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Compute the connected components and report for each component the most used words in the titles*</a:t>
            </a:r>
            <a:endParaRPr lang="it-IT" sz="16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94432E-A6B2-0EF5-BEE9-DF0DA7A391B3}"/>
              </a:ext>
            </a:extLst>
          </p:cNvPr>
          <p:cNvSpPr txBox="1"/>
          <p:nvPr/>
        </p:nvSpPr>
        <p:spPr>
          <a:xfrm>
            <a:off x="227638" y="6474047"/>
            <a:ext cx="8221162" cy="31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*</a:t>
            </a:r>
            <a:r>
              <a:rPr lang="en-US" sz="105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Containing at least 30 publications</a:t>
            </a:r>
            <a:endParaRPr lang="en-US" sz="1050" dirty="0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FF8D13C6-173D-5661-4493-44009D59E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347777"/>
              </p:ext>
            </p:extLst>
          </p:nvPr>
        </p:nvGraphicFramePr>
        <p:xfrm>
          <a:off x="1256595" y="1848702"/>
          <a:ext cx="5918719" cy="221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541BE155-15AE-7A0B-A020-C5AB8A984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221173"/>
              </p:ext>
            </p:extLst>
          </p:nvPr>
        </p:nvGraphicFramePr>
        <p:xfrm>
          <a:off x="964094" y="4010485"/>
          <a:ext cx="6370899" cy="2452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933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3648D9-6E4E-4032-AAAC-3F7705FCC01A}"/>
              </a:ext>
            </a:extLst>
          </p:cNvPr>
          <p:cNvSpPr txBox="1"/>
          <p:nvPr/>
        </p:nvSpPr>
        <p:spPr>
          <a:xfrm>
            <a:off x="408874" y="1222906"/>
            <a:ext cx="7563918" cy="2206094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="t" anchorCtr="0" compatLnSpc="0">
            <a:spAutoFit/>
          </a:bodyPr>
          <a:lstStyle/>
          <a:p>
            <a:pPr defTabSz="829452" hangingPunct="0"/>
            <a:r>
              <a:rPr lang="it-IT" sz="3600" b="1" dirty="0">
                <a:solidFill>
                  <a:srgbClr val="004C7F"/>
                </a:solidFill>
                <a:latin typeface="Arial"/>
                <a:cs typeface="Calibri"/>
              </a:rPr>
              <a:t>ALGORITMI E PROGRAMMAZIONE                PER L'ANALISI </a:t>
            </a:r>
          </a:p>
          <a:p>
            <a:pPr defTabSz="829452" hangingPunct="0"/>
            <a:r>
              <a:rPr lang="it-IT" sz="3600" b="1" dirty="0">
                <a:solidFill>
                  <a:srgbClr val="004C7F"/>
                </a:solidFill>
                <a:latin typeface="Arial"/>
                <a:cs typeface="Calibri"/>
              </a:rPr>
              <a:t>DEI </a:t>
            </a:r>
            <a:r>
              <a:rPr lang="en-US" sz="3600" b="1" dirty="0">
                <a:solidFill>
                  <a:srgbClr val="004C7F"/>
                </a:solidFill>
                <a:latin typeface="Arial"/>
                <a:cs typeface="Calibri"/>
              </a:rPr>
              <a:t>DATI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4FAE31-B8CA-47D3-A74E-DC4C3EBFFC7B}"/>
              </a:ext>
            </a:extLst>
          </p:cNvPr>
          <p:cNvSpPr txBox="1"/>
          <p:nvPr/>
        </p:nvSpPr>
        <p:spPr>
          <a:xfrm>
            <a:off x="5674324" y="6425274"/>
            <a:ext cx="244549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1633" b="1" dirty="0">
                <a:solidFill>
                  <a:srgbClr val="FFFFFF"/>
                </a:solidFill>
                <a:latin typeface="Arial" pitchFamily="18"/>
                <a:ea typeface="Droid Sans" pitchFamily="2"/>
                <a:cs typeface="FreeSans" pitchFamily="2"/>
              </a:rPr>
              <a:t>Firenze, 5 Giugno 2023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AD2D168F-9FD8-4422-8ED3-C7D508B95660}"/>
              </a:ext>
            </a:extLst>
          </p:cNvPr>
          <p:cNvSpPr txBox="1">
            <a:spLocks/>
          </p:cNvSpPr>
          <p:nvPr/>
        </p:nvSpPr>
        <p:spPr>
          <a:xfrm>
            <a:off x="436353" y="5569417"/>
            <a:ext cx="2311331" cy="111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it-IT" sz="2000" b="1" kern="1200" dirty="0">
                <a:solidFill>
                  <a:srgbClr val="00325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i="1" dirty="0">
                <a:solidFill>
                  <a:schemeClr val="tx1"/>
                </a:solidFill>
                <a:latin typeface="Arial"/>
                <a:cs typeface="Arial"/>
              </a:rPr>
              <a:t>Niccolò Guiducci</a:t>
            </a:r>
          </a:p>
        </p:txBody>
      </p:sp>
    </p:spTree>
    <p:extLst>
      <p:ext uri="{BB962C8B-B14F-4D97-AF65-F5344CB8AC3E}">
        <p14:creationId xmlns:p14="http://schemas.microsoft.com/office/powerpoint/2010/main" val="14111473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1E736FA9-C6AD-8B11-2D09-22AADCCF11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2" y="3519597"/>
            <a:ext cx="4592199" cy="3444150"/>
          </a:xfrm>
          <a:prstGeom prst="rect">
            <a:avLst/>
          </a:prstGeom>
        </p:spPr>
      </p:pic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2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7" y="116632"/>
            <a:ext cx="2338265" cy="444466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74249" y="107739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Goals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6C2BB6-6CA7-4191-89D7-65051604DD2C}"/>
              </a:ext>
            </a:extLst>
          </p:cNvPr>
          <p:cNvSpPr txBox="1"/>
          <p:nvPr/>
        </p:nvSpPr>
        <p:spPr>
          <a:xfrm>
            <a:off x="5549291" y="4426057"/>
            <a:ext cx="31717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«</a:t>
            </a:r>
            <a:r>
              <a:rPr lang="pt-BR" sz="1400" dirty="0"/>
              <a:t>A Multi-factor Paging Experiment: I</a:t>
            </a:r>
            <a:r>
              <a:rPr lang="it-IT" sz="1400" dirty="0"/>
              <a:t>»</a:t>
            </a:r>
          </a:p>
          <a:p>
            <a:pPr algn="ctr"/>
            <a:r>
              <a:rPr lang="it-IT" sz="1400" dirty="0"/>
              <a:t>and</a:t>
            </a:r>
          </a:p>
          <a:p>
            <a:pPr algn="ctr"/>
            <a:r>
              <a:rPr lang="it-IT" sz="1400" dirty="0"/>
              <a:t>«</a:t>
            </a:r>
            <a:r>
              <a:rPr lang="pt-BR" sz="1400" dirty="0"/>
              <a:t>A Multi-factor Paging Experiment: II</a:t>
            </a:r>
            <a:r>
              <a:rPr lang="it-IT" sz="1400" dirty="0"/>
              <a:t>» </a:t>
            </a:r>
          </a:p>
          <a:p>
            <a:pPr algn="ctr"/>
            <a:r>
              <a:rPr lang="it-IT" sz="1400" dirty="0" err="1">
                <a:sym typeface="Wingdings" panose="05000000000000000000" pitchFamily="2" charset="2"/>
              </a:rPr>
              <a:t>is</a:t>
            </a:r>
            <a:r>
              <a:rPr lang="it-IT" sz="1400" dirty="0">
                <a:sym typeface="Wingdings" panose="05000000000000000000" pitchFamily="2" charset="2"/>
              </a:rPr>
              <a:t> the </a:t>
            </a:r>
            <a:r>
              <a:rPr lang="it-IT" sz="1400" dirty="0" err="1">
                <a:sym typeface="Wingdings" panose="05000000000000000000" pitchFamily="2" charset="2"/>
              </a:rPr>
              <a:t>pair</a:t>
            </a:r>
            <a:r>
              <a:rPr lang="it-IT" sz="1400" dirty="0">
                <a:sym typeface="Wingdings" panose="05000000000000000000" pitchFamily="2" charset="2"/>
              </a:rPr>
              <a:t> with more </a:t>
            </a:r>
            <a:r>
              <a:rPr lang="it-IT" sz="1400" dirty="0"/>
              <a:t>common </a:t>
            </a:r>
            <a:r>
              <a:rPr lang="it-IT" sz="1400" dirty="0" err="1"/>
              <a:t>authors</a:t>
            </a:r>
            <a:r>
              <a:rPr lang="it-IT" sz="1400" dirty="0"/>
              <a:t>: 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6570B8-08B1-8A14-F9E6-817934871932}"/>
              </a:ext>
            </a:extLst>
          </p:cNvPr>
          <p:cNvSpPr txBox="1"/>
          <p:nvPr/>
        </p:nvSpPr>
        <p:spPr>
          <a:xfrm>
            <a:off x="520860" y="1707268"/>
            <a:ext cx="7683412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Generate an </a:t>
            </a:r>
            <a:r>
              <a:rPr lang="en-US" sz="1600" b="1" dirty="0"/>
              <a:t>author-publication</a:t>
            </a:r>
            <a:r>
              <a:rPr lang="it-IT" sz="1600" b="1" dirty="0"/>
              <a:t> bipartite </a:t>
            </a:r>
            <a:r>
              <a:rPr lang="en-US" sz="1600" b="1" dirty="0"/>
              <a:t>graph</a:t>
            </a:r>
            <a:r>
              <a:rPr lang="it-IT" sz="1600" b="1" dirty="0"/>
              <a:t> </a:t>
            </a:r>
            <a:r>
              <a:rPr lang="it-IT" sz="1600" dirty="0"/>
              <a:t>from DBLP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Calculate</a:t>
            </a:r>
            <a:r>
              <a:rPr lang="it-IT" sz="1600" dirty="0"/>
              <a:t> the </a:t>
            </a:r>
            <a:r>
              <a:rPr lang="en-US" sz="1600" b="1" dirty="0"/>
              <a:t>average</a:t>
            </a:r>
            <a:r>
              <a:rPr lang="it-IT" sz="1600" dirty="0"/>
              <a:t> </a:t>
            </a:r>
            <a:r>
              <a:rPr lang="en-US" sz="1600" dirty="0"/>
              <a:t>number</a:t>
            </a:r>
            <a:r>
              <a:rPr lang="it-IT" sz="1600" dirty="0"/>
              <a:t> of </a:t>
            </a:r>
            <a:r>
              <a:rPr lang="it-IT" sz="1600" dirty="0" err="1"/>
              <a:t>publication</a:t>
            </a:r>
            <a:r>
              <a:rPr lang="it-IT" sz="1600" dirty="0"/>
              <a:t> over a </a:t>
            </a:r>
            <a:r>
              <a:rPr lang="it-IT" sz="1600" dirty="0" err="1"/>
              <a:t>period</a:t>
            </a:r>
            <a:r>
              <a:rPr lang="it-IT" sz="1600" dirty="0"/>
              <a:t> of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Find</a:t>
            </a:r>
            <a:r>
              <a:rPr lang="it-IT" sz="1600" dirty="0"/>
              <a:t> the </a:t>
            </a:r>
            <a:r>
              <a:rPr lang="it-IT" sz="1600" b="1" dirty="0" err="1"/>
              <a:t>most</a:t>
            </a:r>
            <a:r>
              <a:rPr lang="it-IT" sz="1600" b="1" dirty="0"/>
              <a:t> </a:t>
            </a:r>
            <a:r>
              <a:rPr lang="it-IT" sz="1600" b="1" dirty="0" err="1"/>
              <a:t>used</a:t>
            </a:r>
            <a:r>
              <a:rPr lang="it-IT" sz="1600" b="1" dirty="0"/>
              <a:t> words </a:t>
            </a:r>
            <a:r>
              <a:rPr lang="it-IT" sz="1600" dirty="0"/>
              <a:t>in the </a:t>
            </a:r>
            <a:r>
              <a:rPr lang="it-IT" sz="1600" dirty="0" err="1"/>
              <a:t>publications</a:t>
            </a:r>
            <a:r>
              <a:rPr lang="it-IT" sz="1600" dirty="0"/>
              <a:t> </a:t>
            </a:r>
            <a:r>
              <a:rPr lang="it-IT" sz="1600" dirty="0" err="1"/>
              <a:t>titles</a:t>
            </a:r>
            <a:r>
              <a:rPr lang="it-IT" sz="1600" dirty="0"/>
              <a:t> of </a:t>
            </a:r>
            <a:r>
              <a:rPr lang="it-IT" sz="1600" b="1" dirty="0" err="1"/>
              <a:t>Connected</a:t>
            </a:r>
            <a:r>
              <a:rPr lang="it-IT" sz="1600" b="1" dirty="0"/>
              <a:t>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err="1"/>
              <a:t>Find</a:t>
            </a:r>
            <a:r>
              <a:rPr lang="it-IT" sz="1600" dirty="0"/>
              <a:t> the </a:t>
            </a:r>
            <a:r>
              <a:rPr lang="it-IT" sz="1600" dirty="0" err="1"/>
              <a:t>pair</a:t>
            </a:r>
            <a:r>
              <a:rPr lang="it-IT" sz="1600" dirty="0"/>
              <a:t> of </a:t>
            </a:r>
            <a:r>
              <a:rPr lang="it-IT" sz="1600" dirty="0" err="1"/>
              <a:t>publications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shares the </a:t>
            </a:r>
            <a:r>
              <a:rPr lang="it-IT" sz="1600" b="1" dirty="0" err="1"/>
              <a:t>largest</a:t>
            </a:r>
            <a:r>
              <a:rPr lang="it-IT" sz="1600" b="1" dirty="0"/>
              <a:t> </a:t>
            </a:r>
            <a:r>
              <a:rPr lang="it-IT" sz="1600" b="1" dirty="0" err="1"/>
              <a:t>number</a:t>
            </a:r>
            <a:r>
              <a:rPr lang="it-IT" sz="1600" b="1" dirty="0"/>
              <a:t> of </a:t>
            </a:r>
            <a:r>
              <a:rPr lang="it-IT" sz="1600" b="1" dirty="0" err="1"/>
              <a:t>authors</a:t>
            </a: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Build the </a:t>
            </a:r>
            <a:r>
              <a:rPr lang="it-IT" sz="1600" b="1" dirty="0" err="1"/>
              <a:t>author</a:t>
            </a:r>
            <a:r>
              <a:rPr lang="it-IT" sz="1600" b="1" dirty="0"/>
              <a:t> </a:t>
            </a:r>
            <a:r>
              <a:rPr lang="it-IT" sz="1600" b="1" dirty="0" err="1"/>
              <a:t>graph</a:t>
            </a:r>
            <a:endParaRPr lang="it-IT" sz="1600" b="1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8782DB8-7CA7-AFDC-DC80-8DEDCBFF8702}"/>
              </a:ext>
            </a:extLst>
          </p:cNvPr>
          <p:cNvCxnSpPr>
            <a:cxnSpLocks/>
            <a:stCxn id="8" idx="0"/>
            <a:endCxn id="34" idx="0"/>
          </p:cNvCxnSpPr>
          <p:nvPr/>
        </p:nvCxnSpPr>
        <p:spPr>
          <a:xfrm rot="16200000" flipH="1" flipV="1">
            <a:off x="5052817" y="2474112"/>
            <a:ext cx="130393" cy="4034278"/>
          </a:xfrm>
          <a:prstGeom prst="curvedConnector3">
            <a:avLst>
              <a:gd name="adj1" fmla="val -518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2AFEE196-E8C1-9B7A-C180-8F74F6BF97AD}"/>
              </a:ext>
            </a:extLst>
          </p:cNvPr>
          <p:cNvSpPr/>
          <p:nvPr/>
        </p:nvSpPr>
        <p:spPr>
          <a:xfrm>
            <a:off x="2842726" y="4556448"/>
            <a:ext cx="516294" cy="516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7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3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5934269" y="176370"/>
            <a:ext cx="2516848" cy="377388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Introduction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1862" y="1472164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The DBPL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94432E-A6B2-0EF5-BEE9-DF0DA7A391B3}"/>
              </a:ext>
            </a:extLst>
          </p:cNvPr>
          <p:cNvSpPr txBox="1"/>
          <p:nvPr/>
        </p:nvSpPr>
        <p:spPr>
          <a:xfrm>
            <a:off x="457171" y="1979271"/>
            <a:ext cx="8221162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The DBLP (Digital Bibliography &amp; Library Project) dataset is a comprehensive bibliographic database of computer science research papers and proceedings</a:t>
            </a:r>
            <a:endParaRPr lang="it-IT" sz="16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It contains over 5 million records, including articles, conference papers, and book chapters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Each record includes metadata such as the title, author(s), publication venue, and publication year.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are subdivided in some .csv files</a:t>
            </a:r>
          </a:p>
          <a:p>
            <a:pPr algn="ctr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FF6391-23ED-9B04-FFAC-0217B0179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" b="1476"/>
          <a:stretch/>
        </p:blipFill>
        <p:spPr>
          <a:xfrm>
            <a:off x="288416" y="4484444"/>
            <a:ext cx="8398415" cy="16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5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4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381808" cy="436984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391862" y="883682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Machine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Specifics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281973-1264-17A6-B20A-A77D2467280B}"/>
              </a:ext>
            </a:extLst>
          </p:cNvPr>
          <p:cNvSpPr txBox="1"/>
          <p:nvPr/>
        </p:nvSpPr>
        <p:spPr>
          <a:xfrm>
            <a:off x="457173" y="1464619"/>
            <a:ext cx="8461093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err="1"/>
              <a:t>All</a:t>
            </a:r>
            <a:r>
              <a:rPr lang="it-IT" sz="1600" dirty="0"/>
              <a:t> the following </a:t>
            </a:r>
            <a:r>
              <a:rPr lang="it-IT" sz="1600" dirty="0" err="1"/>
              <a:t>tests</a:t>
            </a:r>
            <a:r>
              <a:rPr lang="it-IT" sz="1600" dirty="0"/>
              <a:t> </a:t>
            </a:r>
            <a:r>
              <a:rPr lang="it-IT" sz="1600" dirty="0" err="1"/>
              <a:t>were</a:t>
            </a:r>
            <a:r>
              <a:rPr lang="it-IT" sz="1600" dirty="0"/>
              <a:t> </a:t>
            </a:r>
            <a:r>
              <a:rPr lang="it-IT" sz="1600" dirty="0" err="1"/>
              <a:t>executed</a:t>
            </a:r>
            <a:r>
              <a:rPr lang="it-IT" sz="1600" dirty="0"/>
              <a:t> on a computer with the following </a:t>
            </a:r>
            <a:r>
              <a:rPr lang="it-IT" sz="1600" dirty="0" err="1"/>
              <a:t>specifics</a:t>
            </a:r>
            <a:r>
              <a:rPr lang="it-IT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OS: Microsoft Windows 10 Pro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CPU: 11° </a:t>
            </a:r>
            <a:r>
              <a:rPr lang="it-IT" sz="1600" dirty="0" err="1"/>
              <a:t>Gen</a:t>
            </a:r>
            <a:r>
              <a:rPr lang="it-IT" sz="1600" dirty="0"/>
              <a:t> Intel(R) Core(TM) i9-11900KF @3.5GHz(TBoost 5.1GHz) </a:t>
            </a:r>
            <a:r>
              <a:rPr lang="it-IT" sz="1600" dirty="0" err="1"/>
              <a:t>Octa</a:t>
            </a:r>
            <a:r>
              <a:rPr lang="it-IT" sz="1600" dirty="0"/>
              <a:t>-Core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GPU: </a:t>
            </a:r>
            <a:r>
              <a:rPr lang="it-IT" sz="1600" dirty="0" err="1"/>
              <a:t>GeForce</a:t>
            </a:r>
            <a:r>
              <a:rPr lang="it-IT" sz="1600" dirty="0"/>
              <a:t> RTX 3070Ti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RAM: 32GB DDR4 @3600 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MOBO: Asus PRIME Z490-A</a:t>
            </a:r>
          </a:p>
        </p:txBody>
      </p:sp>
    </p:spTree>
    <p:extLst>
      <p:ext uri="{BB962C8B-B14F-4D97-AF65-F5344CB8AC3E}">
        <p14:creationId xmlns:p14="http://schemas.microsoft.com/office/powerpoint/2010/main" val="8420799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5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1"/>
            <a:ext cx="2456452" cy="564483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Build Author -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Publication</a:t>
            </a:r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1862" y="1472164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Extract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the data –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Pandas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and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NetworkX</a:t>
            </a:r>
            <a:endParaRPr lang="it-IT" sz="20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3903702-6E52-AE3F-44D1-4B37262A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38" y="2067176"/>
            <a:ext cx="8770776" cy="38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6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2"/>
            <a:ext cx="2425350" cy="486748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Build Author-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Publication</a:t>
            </a:r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1862" y="1472164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Generation Times</a:t>
            </a:r>
          </a:p>
        </p:txBody>
      </p:sp>
      <p:pic>
        <p:nvPicPr>
          <p:cNvPr id="9" name="Immagine 8" descr="Immagine che contiene linea, diagramma, Diagramma, schermata">
            <a:extLst>
              <a:ext uri="{FF2B5EF4-FFF2-40B4-BE49-F238E27FC236}">
                <a16:creationId xmlns:a16="http://schemas.microsoft.com/office/drawing/2014/main" id="{2FB903A8-C4D5-95C2-EC4B-00D1CC8F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" y="2037140"/>
            <a:ext cx="7875037" cy="36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7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1"/>
            <a:ext cx="2388028" cy="412775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Build Union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BA40FA-CE8B-9B54-1723-3EEA2D57AB0C}"/>
              </a:ext>
            </a:extLst>
          </p:cNvPr>
          <p:cNvSpPr txBox="1"/>
          <p:nvPr/>
        </p:nvSpPr>
        <p:spPr>
          <a:xfrm>
            <a:off x="391862" y="1472164"/>
            <a:ext cx="7976634" cy="37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Compose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Graphs</a:t>
            </a:r>
            <a:r>
              <a:rPr lang="it-IT" sz="2000" b="1" u="sng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 - </a:t>
            </a:r>
            <a:r>
              <a:rPr lang="it-IT" sz="2000" b="1" u="sng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NetworkX</a:t>
            </a:r>
            <a:endParaRPr lang="it-IT" sz="2000" b="1" u="sng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D3B419-CB79-B1D2-C8D2-89A7C261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3" y="2021351"/>
            <a:ext cx="7707086" cy="36451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01C756-2266-6BCB-82A2-F43EBA3A441B}"/>
              </a:ext>
            </a:extLst>
          </p:cNvPr>
          <p:cNvSpPr txBox="1"/>
          <p:nvPr/>
        </p:nvSpPr>
        <p:spPr>
          <a:xfrm>
            <a:off x="539640" y="5959261"/>
            <a:ext cx="68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Union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en-US" dirty="0"/>
              <a:t>9,646,543 nodes and 20,453,885 edges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45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8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146372" y="171476"/>
            <a:ext cx="2300942" cy="413242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Build Author - Author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76BBDEF-2A7B-68EB-6C70-E6FC39AE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55" y="1865810"/>
            <a:ext cx="7620000" cy="40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3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958BDAF4-0108-419D-8F64-BDBC9183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452"/>
            <a:fld id="{DD633690-3E5A-42BE-9676-BB9D82E120D7}" type="slidenum">
              <a:rPr lang="it-IT" smtClean="0"/>
              <a:pPr defTabSz="829452"/>
              <a:t>9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F21F4-6CC6-4233-BC1B-162F72052E2A}"/>
              </a:ext>
            </a:extLst>
          </p:cNvPr>
          <p:cNvSpPr txBox="1"/>
          <p:nvPr/>
        </p:nvSpPr>
        <p:spPr>
          <a:xfrm>
            <a:off x="457173" y="1110635"/>
            <a:ext cx="164935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defTabSz="829452" hangingPunct="0"/>
            <a:endParaRPr lang="it-IT" sz="1633" dirty="0">
              <a:solidFill>
                <a:prstClr val="black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4D8A61-2264-4605-A60D-D2E65F776F57}"/>
              </a:ext>
            </a:extLst>
          </p:cNvPr>
          <p:cNvSpPr txBox="1"/>
          <p:nvPr/>
        </p:nvSpPr>
        <p:spPr>
          <a:xfrm>
            <a:off x="6084168" y="116631"/>
            <a:ext cx="2363146" cy="418323"/>
          </a:xfrm>
          <a:prstGeom prst="rect">
            <a:avLst/>
          </a:prstGeom>
          <a:solidFill>
            <a:srgbClr val="004C7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8C1687-AEFF-1779-330C-ADA93B10C368}"/>
              </a:ext>
            </a:extLst>
          </p:cNvPr>
          <p:cNvSpPr txBox="1"/>
          <p:nvPr/>
        </p:nvSpPr>
        <p:spPr>
          <a:xfrm>
            <a:off x="227638" y="898739"/>
            <a:ext cx="7976634" cy="55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defTabSz="829452" hangingPunct="0"/>
            <a:r>
              <a:rPr lang="it-IT" sz="3200" b="1" dirty="0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Build Author - Author </a:t>
            </a:r>
            <a:r>
              <a:rPr lang="it-IT" sz="3200" b="1" dirty="0" err="1">
                <a:solidFill>
                  <a:srgbClr val="004C7F"/>
                </a:solidFill>
                <a:latin typeface="Arial" pitchFamily="18"/>
                <a:ea typeface="Droid Sans" pitchFamily="2"/>
                <a:cs typeface="FreeSans" pitchFamily="2"/>
              </a:rPr>
              <a:t>Graph</a:t>
            </a:r>
            <a:endParaRPr lang="it-IT" sz="3200" b="1" dirty="0">
              <a:solidFill>
                <a:srgbClr val="004C7F"/>
              </a:solidFill>
              <a:latin typeface="Arial" pitchFamily="18"/>
              <a:ea typeface="Droid Sans" pitchFamily="2"/>
              <a:cs typeface="FreeSans" pitchFamily="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9921920-D348-248D-EB66-0239A0A1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9" y="1573763"/>
            <a:ext cx="7472614" cy="2263549"/>
          </a:xfrm>
          <a:prstGeom prst="rect">
            <a:avLst/>
          </a:prstGeom>
        </p:spPr>
      </p:pic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F19DA6F9-4B1A-E125-13EB-6A855E3F8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21858"/>
              </p:ext>
            </p:extLst>
          </p:nvPr>
        </p:nvGraphicFramePr>
        <p:xfrm>
          <a:off x="921751" y="4363183"/>
          <a:ext cx="674179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8">
                  <a:extLst>
                    <a:ext uri="{9D8B030D-6E8A-4147-A177-3AD203B41FA5}">
                      <a16:colId xmlns:a16="http://schemas.microsoft.com/office/drawing/2014/main" val="2779329287"/>
                    </a:ext>
                  </a:extLst>
                </a:gridCol>
                <a:gridCol w="1348358">
                  <a:extLst>
                    <a:ext uri="{9D8B030D-6E8A-4147-A177-3AD203B41FA5}">
                      <a16:colId xmlns:a16="http://schemas.microsoft.com/office/drawing/2014/main" val="1907842724"/>
                    </a:ext>
                  </a:extLst>
                </a:gridCol>
                <a:gridCol w="1348358">
                  <a:extLst>
                    <a:ext uri="{9D8B030D-6E8A-4147-A177-3AD203B41FA5}">
                      <a16:colId xmlns:a16="http://schemas.microsoft.com/office/drawing/2014/main" val="577011601"/>
                    </a:ext>
                  </a:extLst>
                </a:gridCol>
                <a:gridCol w="1348358">
                  <a:extLst>
                    <a:ext uri="{9D8B030D-6E8A-4147-A177-3AD203B41FA5}">
                      <a16:colId xmlns:a16="http://schemas.microsoft.com/office/drawing/2014/main" val="3805617953"/>
                    </a:ext>
                  </a:extLst>
                </a:gridCol>
                <a:gridCol w="1348358">
                  <a:extLst>
                    <a:ext uri="{9D8B030D-6E8A-4147-A177-3AD203B41FA5}">
                      <a16:colId xmlns:a16="http://schemas.microsoft.com/office/drawing/2014/main" val="3711266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Time(minutes)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Memory(RAM)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Nodes</a:t>
                      </a:r>
                      <a:endParaRPr lang="it-IT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Edges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62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AuthorGraphV1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&gt;20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&gt;30GB</a:t>
                      </a:r>
                    </a:p>
                    <a:p>
                      <a:pPr algn="ctr"/>
                      <a:r>
                        <a:rPr lang="it-IT" sz="1050" dirty="0"/>
                        <a:t>(out of 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3324487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67559024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92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AuthorGraphV2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2:11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~25GB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3324487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51423655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434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AuthorGraphV3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2:17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~16GB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3324487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51423655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94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05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unif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_unifi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6976E7BF1AE9438D0BDA87591835B5" ma:contentTypeVersion="2" ma:contentTypeDescription="Create a new document." ma:contentTypeScope="" ma:versionID="cec02cb4319bf745ad8529b6ba0ad744">
  <xsd:schema xmlns:xsd="http://www.w3.org/2001/XMLSchema" xmlns:xs="http://www.w3.org/2001/XMLSchema" xmlns:p="http://schemas.microsoft.com/office/2006/metadata/properties" xmlns:ns3="df7c9fda-53f4-4e50-822d-81e8c90f68aa" targetNamespace="http://schemas.microsoft.com/office/2006/metadata/properties" ma:root="true" ma:fieldsID="9f7f6146777f9446872a7cd375f594a4" ns3:_="">
    <xsd:import namespace="df7c9fda-53f4-4e50-822d-81e8c90f68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c9fda-53f4-4e50-822d-81e8c90f68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F04770-D73E-42AC-8E7D-D7326738FD4A}">
  <ds:schemaRefs>
    <ds:schemaRef ds:uri="df7c9fda-53f4-4e50-822d-81e8c90f68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CE847D-6061-46A4-BB68-4B08FBD43FD1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df7c9fda-53f4-4e50-822d-81e8c90f68aa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2EAF64A-B721-41BB-8543-E2FFC5F6CE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5721</TotalTime>
  <Words>496</Words>
  <Application>Microsoft Office PowerPoint</Application>
  <PresentationFormat>Presentazione su schermo (4:3)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template_unifi</vt:lpstr>
      <vt:lpstr>template_unifi1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GC</dc:creator>
  <cp:lastModifiedBy>Niccolò Guiducci</cp:lastModifiedBy>
  <cp:revision>86</cp:revision>
  <dcterms:created xsi:type="dcterms:W3CDTF">2014-01-08T11:46:39Z</dcterms:created>
  <dcterms:modified xsi:type="dcterms:W3CDTF">2023-06-01T12:08:55Z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0x0101002E6976E7BF1AE9438D0BDA87591835B5</vt:lpwstr>
  </property>
</Properties>
</file>