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86" r:id="rId6"/>
    <p:sldId id="261" r:id="rId7"/>
    <p:sldId id="262" r:id="rId8"/>
    <p:sldId id="266" r:id="rId9"/>
    <p:sldId id="263" r:id="rId10"/>
    <p:sldId id="264" r:id="rId11"/>
    <p:sldId id="267" r:id="rId12"/>
    <p:sldId id="270" r:id="rId13"/>
    <p:sldId id="273" r:id="rId14"/>
    <p:sldId id="274" r:id="rId15"/>
    <p:sldId id="275" r:id="rId16"/>
    <p:sldId id="278" r:id="rId17"/>
    <p:sldId id="280" r:id="rId18"/>
    <p:sldId id="281" r:id="rId19"/>
    <p:sldId id="282" r:id="rId20"/>
    <p:sldId id="276" r:id="rId21"/>
    <p:sldId id="277" r:id="rId22"/>
    <p:sldId id="279" r:id="rId23"/>
    <p:sldId id="289" r:id="rId24"/>
    <p:sldId id="288" r:id="rId25"/>
    <p:sldId id="287" r:id="rId26"/>
    <p:sldId id="290" r:id="rId27"/>
    <p:sldId id="284" r:id="rId28"/>
    <p:sldId id="285" r:id="rId29"/>
    <p:sldId id="292" r:id="rId30"/>
    <p:sldId id="291" r:id="rId31"/>
    <p:sldId id="293" r:id="rId32"/>
    <p:sldId id="294" r:id="rId33"/>
    <p:sldId id="295" r:id="rId34"/>
    <p:sldId id="297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/>
    <p:restoredTop sz="94694"/>
  </p:normalViewPr>
  <p:slideViewPr>
    <p:cSldViewPr>
      <p:cViewPr varScale="1">
        <p:scale>
          <a:sx n="152" d="100"/>
          <a:sy n="152" d="100"/>
        </p:scale>
        <p:origin x="22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BFC6-4F97-4805-A54C-1A9D546695A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5E2E-4E89-41D5-8D6D-7D442CE2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Directed Acyclic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05600" cy="1752600"/>
          </a:xfrm>
        </p:spPr>
        <p:txBody>
          <a:bodyPr/>
          <a:lstStyle/>
          <a:p>
            <a:r>
              <a:rPr lang="en-US" dirty="0"/>
              <a:t>Causal Inference Shared Interest Group</a:t>
            </a:r>
          </a:p>
          <a:p>
            <a:r>
              <a:rPr lang="en-US" dirty="0"/>
              <a:t>January 19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47451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Limitations of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Drawing DAGs can be challenging as they need to be developed in the context of all available evidence</a:t>
            </a:r>
          </a:p>
          <a:p>
            <a:pPr lvl="1"/>
            <a:r>
              <a:rPr lang="en-US" sz="2900" dirty="0"/>
              <a:t>Often requires multidisciplinary input; and well developed theory/area </a:t>
            </a:r>
          </a:p>
          <a:p>
            <a:pPr lvl="1"/>
            <a:endParaRPr lang="en-US" sz="2000" dirty="0"/>
          </a:p>
          <a:p>
            <a:r>
              <a:rPr lang="en-US" sz="3400" dirty="0"/>
              <a:t>Latent variables can pose problems; causes and affects harder to deduce; can’t measure directly also harder to condition on </a:t>
            </a:r>
          </a:p>
          <a:p>
            <a:endParaRPr lang="en-US" sz="2800" dirty="0"/>
          </a:p>
          <a:p>
            <a:r>
              <a:rPr lang="en-US" sz="3400" dirty="0"/>
              <a:t>Effect modification “</a:t>
            </a:r>
            <a:r>
              <a:rPr lang="en-US" sz="3400" dirty="0" err="1"/>
              <a:t>difficultish</a:t>
            </a:r>
            <a:r>
              <a:rPr lang="en-US" sz="3400" dirty="0"/>
              <a:t>” to represent since each variable represented by a single node</a:t>
            </a:r>
          </a:p>
          <a:p>
            <a:pPr lvl="1"/>
            <a:r>
              <a:rPr lang="en-US" sz="2900" dirty="0"/>
              <a:t>Often represented by single node conceptually representing both variables; may necessitate multiple DAGs; current area of research</a:t>
            </a:r>
          </a:p>
          <a:p>
            <a:pPr lvl="1"/>
            <a:endParaRPr lang="en-US" sz="2400" dirty="0"/>
          </a:p>
          <a:p>
            <a:r>
              <a:rPr lang="en-US" sz="3400" dirty="0"/>
              <a:t>DAGs provide no information on the effect sizes or functional forms</a:t>
            </a:r>
          </a:p>
          <a:p>
            <a:pPr lvl="1"/>
            <a:r>
              <a:rPr lang="en-US" sz="2900" dirty="0"/>
              <a:t>Simply nonparametric graphical representations of casual networks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080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DAG Terminology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Variables</a:t>
            </a:r>
            <a:r>
              <a:rPr lang="en-US" dirty="0"/>
              <a:t> are nodes</a:t>
            </a:r>
          </a:p>
          <a:p>
            <a:r>
              <a:rPr lang="en-US" u="sng" dirty="0"/>
              <a:t>Arrows</a:t>
            </a:r>
            <a:r>
              <a:rPr lang="en-US" dirty="0"/>
              <a:t> are edges and imply direction</a:t>
            </a:r>
          </a:p>
          <a:p>
            <a:r>
              <a:rPr lang="en-US" u="sng" dirty="0"/>
              <a:t>Paths</a:t>
            </a:r>
            <a:r>
              <a:rPr lang="en-US" dirty="0"/>
              <a:t> are unbroken sequences of arrows linking nodes </a:t>
            </a:r>
            <a:r>
              <a:rPr lang="en-US" i="1" dirty="0"/>
              <a:t>regardless of direction</a:t>
            </a:r>
          </a:p>
          <a:p>
            <a:pPr lvl="1"/>
            <a:r>
              <a:rPr lang="en-US" dirty="0"/>
              <a:t>X &gt; Y &gt; Z</a:t>
            </a:r>
          </a:p>
          <a:p>
            <a:pPr lvl="1"/>
            <a:r>
              <a:rPr lang="en-US" dirty="0"/>
              <a:t>U &gt; Y &gt; Z</a:t>
            </a:r>
          </a:p>
          <a:p>
            <a:pPr lvl="1"/>
            <a:r>
              <a:rPr lang="en-US" dirty="0"/>
              <a:t>U &gt; Y &lt; 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56675" y="2483539"/>
            <a:ext cx="3072925" cy="2110547"/>
            <a:chOff x="5156675" y="2483539"/>
            <a:chExt cx="3072925" cy="2110547"/>
          </a:xfrm>
        </p:grpSpPr>
        <p:sp>
          <p:nvSpPr>
            <p:cNvPr id="10" name="TextBox 9"/>
            <p:cNvSpPr txBox="1"/>
            <p:nvPr/>
          </p:nvSpPr>
          <p:spPr>
            <a:xfrm>
              <a:off x="5156675" y="2483539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56675" y="4070866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322842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4800" y="322842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Z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638800" y="2895600"/>
              <a:ext cx="91440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1"/>
            </p:cNvCxnSpPr>
            <p:nvPr/>
          </p:nvCxnSpPr>
          <p:spPr>
            <a:xfrm flipV="1">
              <a:off x="5638800" y="3490035"/>
              <a:ext cx="914400" cy="580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1"/>
            </p:cNvCxnSpPr>
            <p:nvPr/>
          </p:nvCxnSpPr>
          <p:spPr>
            <a:xfrm>
              <a:off x="7010400" y="3490035"/>
              <a:ext cx="9144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44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DAG Terminology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352800"/>
          </a:xfrm>
        </p:spPr>
        <p:txBody>
          <a:bodyPr>
            <a:normAutofit/>
          </a:bodyPr>
          <a:lstStyle/>
          <a:p>
            <a:r>
              <a:rPr lang="en-US" sz="2400" dirty="0"/>
              <a:t>X is said to directly affect Y if there is an arrow from X to Y</a:t>
            </a:r>
          </a:p>
          <a:p>
            <a:r>
              <a:rPr lang="en-US" sz="2400" dirty="0"/>
              <a:t>X indirectly affects Z if there is a unidirectional path from X to Z (X&gt;Y&gt;Z)</a:t>
            </a:r>
          </a:p>
          <a:p>
            <a:r>
              <a:rPr lang="en-US" sz="2400" dirty="0"/>
              <a:t>Y is an “intermediate” variable between X and Z</a:t>
            </a:r>
          </a:p>
          <a:p>
            <a:r>
              <a:rPr lang="en-US" sz="2400" dirty="0"/>
              <a:t>Y is also said to “intercept” the path from (X &gt; Y &gt; Z) or from (U &gt; Y &gt; Z)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6274" r="4457" b="9730"/>
          <a:stretch/>
        </p:blipFill>
        <p:spPr bwMode="auto">
          <a:xfrm>
            <a:off x="2871387" y="4114800"/>
            <a:ext cx="3238856" cy="205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66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DAG Terminology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352800"/>
          </a:xfrm>
        </p:spPr>
        <p:txBody>
          <a:bodyPr>
            <a:normAutofit/>
          </a:bodyPr>
          <a:lstStyle/>
          <a:p>
            <a:r>
              <a:rPr lang="en-US" sz="2400" u="sng" dirty="0"/>
              <a:t>Children</a:t>
            </a:r>
            <a:r>
              <a:rPr lang="en-US" sz="2400" dirty="0"/>
              <a:t> of X are variables directly affected by X; {Y}</a:t>
            </a:r>
          </a:p>
          <a:p>
            <a:r>
              <a:rPr lang="en-US" sz="2400" u="sng" dirty="0"/>
              <a:t>Parents</a:t>
            </a:r>
            <a:r>
              <a:rPr lang="en-US" sz="2400" dirty="0"/>
              <a:t> of Y are variables that directly affect Y; {X, U}</a:t>
            </a:r>
          </a:p>
          <a:p>
            <a:r>
              <a:rPr lang="en-US" sz="2400" u="sng" dirty="0"/>
              <a:t>Descendants</a:t>
            </a:r>
            <a:r>
              <a:rPr lang="en-US" sz="2400" dirty="0"/>
              <a:t> of X are all variables either directly or indirectly affected by X; {Y, Z}, but not U</a:t>
            </a:r>
          </a:p>
          <a:p>
            <a:r>
              <a:rPr lang="en-US" sz="2400" u="sng" dirty="0"/>
              <a:t>Ancestors</a:t>
            </a:r>
            <a:r>
              <a:rPr lang="en-US" sz="2400" dirty="0"/>
              <a:t> of Z are all variables that either directly or indirectly affect Z; {Y, X, U}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6274" r="4457" b="9730"/>
          <a:stretch/>
        </p:blipFill>
        <p:spPr bwMode="auto">
          <a:xfrm>
            <a:off x="2871387" y="4191000"/>
            <a:ext cx="3238856" cy="205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30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DAG Terminology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352800"/>
          </a:xfrm>
        </p:spPr>
        <p:txBody>
          <a:bodyPr>
            <a:normAutofit/>
          </a:bodyPr>
          <a:lstStyle/>
          <a:p>
            <a:r>
              <a:rPr lang="en-US" sz="2400" dirty="0"/>
              <a:t>Directed paths are the special case where all edges in path flow head-to-tail (unidirectional); these are causal pathways</a:t>
            </a:r>
          </a:p>
          <a:p>
            <a:pPr lvl="1"/>
            <a:r>
              <a:rPr lang="en-US" sz="2000" dirty="0"/>
              <a:t>Ex. (X &gt; Y), (X &gt; Y &gt; Z), (U &gt; Y), (U &gt; Y &gt; Z)</a:t>
            </a:r>
          </a:p>
          <a:p>
            <a:r>
              <a:rPr lang="en-US" sz="2400" dirty="0"/>
              <a:t>All undirected paths are non-causal; (U &gt; Y &lt; X)</a:t>
            </a:r>
          </a:p>
          <a:p>
            <a:r>
              <a:rPr lang="en-US" sz="2400" dirty="0"/>
              <a:t>A variable on the path where two arrows meet is called a “</a:t>
            </a:r>
            <a:r>
              <a:rPr lang="en-US" sz="2400" u="sng" dirty="0"/>
              <a:t>collider</a:t>
            </a:r>
            <a:r>
              <a:rPr lang="en-US" sz="2400" dirty="0"/>
              <a:t>”; child of both the variable before and after 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6274" r="4457" b="9730"/>
          <a:stretch/>
        </p:blipFill>
        <p:spPr bwMode="auto">
          <a:xfrm>
            <a:off x="2882069" y="4191000"/>
            <a:ext cx="3238856" cy="205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413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DAG Terminology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352800"/>
          </a:xfrm>
        </p:spPr>
        <p:txBody>
          <a:bodyPr>
            <a:normAutofit/>
          </a:bodyPr>
          <a:lstStyle/>
          <a:p>
            <a:r>
              <a:rPr lang="en-US" sz="2400" dirty="0"/>
              <a:t>Nodes where multiple arrows meet are called </a:t>
            </a:r>
            <a:r>
              <a:rPr lang="en-US" sz="2400" u="sng" dirty="0"/>
              <a:t>“colliders”</a:t>
            </a:r>
            <a:r>
              <a:rPr lang="en-US" sz="2400" dirty="0"/>
              <a:t>; node has multiple parents (U &gt; Y &lt; X)</a:t>
            </a:r>
          </a:p>
          <a:p>
            <a:r>
              <a:rPr lang="en-US" sz="2400" dirty="0"/>
              <a:t>Traditional terminology is that Y is a common effect of U and X; </a:t>
            </a:r>
            <a:r>
              <a:rPr lang="en-US" sz="2000" dirty="0"/>
              <a:t>e.g. Y is child to both</a:t>
            </a:r>
          </a:p>
          <a:p>
            <a:r>
              <a:rPr lang="en-US" sz="2400" dirty="0"/>
              <a:t>Association is not transmitted across common effects!</a:t>
            </a:r>
          </a:p>
          <a:p>
            <a:pPr lvl="1"/>
            <a:r>
              <a:rPr lang="en-US" sz="2000" dirty="0"/>
              <a:t>Because two factors share a common effect doesn’t mean associated</a:t>
            </a:r>
          </a:p>
          <a:p>
            <a:pPr lvl="1"/>
            <a:r>
              <a:rPr lang="en-US" sz="2000" dirty="0"/>
              <a:t>No need to condition on collider; path is closed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Colliders cause special problems for causal inference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6274" r="4457" b="9730"/>
          <a:stretch/>
        </p:blipFill>
        <p:spPr bwMode="auto">
          <a:xfrm>
            <a:off x="1028182" y="4866953"/>
            <a:ext cx="2896474" cy="184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800600"/>
            <a:ext cx="2893279" cy="1841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Bracket 6"/>
          <p:cNvSpPr/>
          <p:nvPr/>
        </p:nvSpPr>
        <p:spPr>
          <a:xfrm>
            <a:off x="5181600" y="5029200"/>
            <a:ext cx="228600" cy="1295400"/>
          </a:xfrm>
          <a:prstGeom prst="leftBracke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5410200"/>
            <a:ext cx="381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5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Conditioning on a collider results in collider bias because it opens a backdoor path across the colliding nodes</a:t>
            </a:r>
          </a:p>
          <a:p>
            <a:endParaRPr lang="en-US" sz="2400" dirty="0"/>
          </a:p>
          <a:p>
            <a:r>
              <a:rPr lang="en-US" sz="2400" dirty="0"/>
              <a:t>Basically, what happens is that two variables that were originally marginally independent become dependent conditional on Z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Thus, not only is adjustment not needed, </a:t>
            </a:r>
            <a:r>
              <a:rPr lang="en-US" sz="2400" u="sng" dirty="0"/>
              <a:t>but can be harmful</a:t>
            </a:r>
          </a:p>
          <a:p>
            <a:endParaRPr lang="en-US" sz="2400" dirty="0"/>
          </a:p>
          <a:p>
            <a:r>
              <a:rPr lang="en-US" sz="2400" dirty="0"/>
              <a:t>Let’s look at a hypothetical example…</a:t>
            </a:r>
          </a:p>
        </p:txBody>
      </p:sp>
    </p:spTree>
    <p:extLst>
      <p:ext uri="{BB962C8B-B14F-4D97-AF65-F5344CB8AC3E}">
        <p14:creationId xmlns:p14="http://schemas.microsoft.com/office/powerpoint/2010/main" val="104208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Hernan 2002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X represents being on a diet</a:t>
            </a:r>
          </a:p>
          <a:p>
            <a:r>
              <a:rPr lang="en-US" sz="2400" dirty="0"/>
              <a:t>Y represents recent diagnosis of non-diet-related cancer</a:t>
            </a:r>
          </a:p>
          <a:p>
            <a:r>
              <a:rPr lang="en-US" sz="2400" dirty="0"/>
              <a:t>Z represent recent weight loss &gt; 5kg (1=yes, 0=no)</a:t>
            </a:r>
          </a:p>
          <a:p>
            <a:r>
              <a:rPr lang="en-US" sz="2400" dirty="0"/>
              <a:t>Assume X does not cause Y; Z common cause of X and Y</a:t>
            </a:r>
          </a:p>
          <a:p>
            <a:r>
              <a:rPr lang="en-US" sz="2400" dirty="0"/>
              <a:t>X and Y are marginally independent in the source population</a:t>
            </a:r>
          </a:p>
          <a:p>
            <a:pPr lvl="1"/>
            <a:r>
              <a:rPr lang="en-US" sz="2000" dirty="0"/>
              <a:t> Table 1 below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RR</a:t>
            </a:r>
            <a:r>
              <a:rPr lang="en-US" sz="1200" dirty="0"/>
              <a:t>XY</a:t>
            </a:r>
            <a:r>
              <a:rPr lang="en-US" sz="2400" dirty="0"/>
              <a:t> = (100/(100+100)) / (200/(200+200)) = 1</a:t>
            </a:r>
          </a:p>
          <a:p>
            <a:r>
              <a:rPr lang="en-US" sz="2400" dirty="0"/>
              <a:t>Knowing that someone was dieting does not change prob. of cancer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69462"/>
              </p:ext>
            </p:extLst>
          </p:nvPr>
        </p:nvGraphicFramePr>
        <p:xfrm>
          <a:off x="2286000" y="4114800"/>
          <a:ext cx="4495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X=1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X=0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1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Hernan 2002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/>
              <a:t>Now we condition on recent weight loss (e.g. collider)</a:t>
            </a:r>
          </a:p>
          <a:p>
            <a:r>
              <a:rPr lang="en-US" sz="2400" dirty="0"/>
              <a:t>Given that someone lost weight, it becomes more likely that she had cancer if is she was not dieting</a:t>
            </a:r>
          </a:p>
          <a:p>
            <a:pPr lvl="1"/>
            <a:r>
              <a:rPr lang="en-US" sz="2000" dirty="0"/>
              <a:t>Data here are made-up, but the above conditional association is intuitive </a:t>
            </a:r>
          </a:p>
          <a:p>
            <a:r>
              <a:rPr lang="en-US" sz="2400" dirty="0"/>
              <a:t>Thus, for those that lost weight, being on a diet and being recently diagnosed with cancer are inversely related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RR</a:t>
            </a:r>
            <a:r>
              <a:rPr lang="en-US" sz="1400" dirty="0"/>
              <a:t>XY|C=1</a:t>
            </a:r>
            <a:r>
              <a:rPr lang="en-US" sz="2400" dirty="0"/>
              <a:t> = 0.79			RR</a:t>
            </a:r>
            <a:r>
              <a:rPr lang="en-US" sz="1400" dirty="0"/>
              <a:t>XY|C=0</a:t>
            </a:r>
            <a:r>
              <a:rPr lang="en-US" sz="2400" dirty="0"/>
              <a:t> = 0.92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3311"/>
              </p:ext>
            </p:extLst>
          </p:nvPr>
        </p:nvGraphicFramePr>
        <p:xfrm>
          <a:off x="533400" y="4495800"/>
          <a:ext cx="3352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66215"/>
              </p:ext>
            </p:extLst>
          </p:nvPr>
        </p:nvGraphicFramePr>
        <p:xfrm>
          <a:off x="4648200" y="4495800"/>
          <a:ext cx="33528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Z=0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55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0" y="1447800"/>
            <a:ext cx="3962400" cy="525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Examples of confounding and collider bias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0" y="3276600"/>
            <a:ext cx="3581401" cy="175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89" y="1524000"/>
            <a:ext cx="3553271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90" y="5105400"/>
            <a:ext cx="3553271" cy="154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2688" y="1447800"/>
            <a:ext cx="411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u="sng" dirty="0"/>
              <a:t>Top</a:t>
            </a:r>
            <a:r>
              <a:rPr lang="en-US" dirty="0"/>
              <a:t>: No effect of A on Y; no effect of A on Y observed; path blocked at collider C4; </a:t>
            </a:r>
            <a:r>
              <a:rPr lang="en-US" b="1" dirty="0"/>
              <a:t>no bias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u="sng" dirty="0"/>
              <a:t>Middle</a:t>
            </a:r>
            <a:r>
              <a:rPr lang="en-US" dirty="0"/>
              <a:t>: No effect of A on Y; potential association between A and Y observed; conditioning on collider C4; </a:t>
            </a:r>
            <a:r>
              <a:rPr lang="en-US" b="1" dirty="0"/>
              <a:t>bias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u="sng" dirty="0"/>
              <a:t>Bottom</a:t>
            </a:r>
            <a:r>
              <a:rPr lang="en-US" dirty="0"/>
              <a:t>: No effect A on Y; A &lt; C4 &gt; Y represents classical confounding, but adjustment opens up A &lt; C1 &gt; C4 &lt; C3 &lt; C2 &gt; Y path; A Y association observed; </a:t>
            </a:r>
            <a:r>
              <a:rPr lang="en-US" b="1" dirty="0"/>
              <a:t>bias </a:t>
            </a:r>
            <a:r>
              <a:rPr lang="en-US" dirty="0"/>
              <a:t>(need also adjust C1)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3962400"/>
            <a:ext cx="381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Overview/Goals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Provide introduction on the use of DAGs for confounder selection in nonexperimental studies</a:t>
            </a:r>
          </a:p>
          <a:p>
            <a:pPr lvl="1"/>
            <a:r>
              <a:rPr lang="en-US" sz="2000" dirty="0"/>
              <a:t>What DAGs offer; limitations</a:t>
            </a:r>
          </a:p>
          <a:p>
            <a:pPr lvl="1"/>
            <a:r>
              <a:rPr lang="en-US" sz="2000" dirty="0"/>
              <a:t>Overview of DAG terminology and rules</a:t>
            </a:r>
          </a:p>
          <a:p>
            <a:pPr lvl="1"/>
            <a:r>
              <a:rPr lang="en-US" sz="2000" dirty="0"/>
              <a:t>Overview of d-separation criteria for assessing open and closed paths</a:t>
            </a:r>
          </a:p>
          <a:p>
            <a:pPr lvl="1"/>
            <a:r>
              <a:rPr lang="en-US" sz="2000" dirty="0"/>
              <a:t>Share approaches for selecting minimum adjustment set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800" dirty="0"/>
              <a:t>Share a few examples of DAGs and when/why other approaches to covariate selection may fail</a:t>
            </a:r>
          </a:p>
          <a:p>
            <a:endParaRPr lang="en-US" sz="2800" dirty="0"/>
          </a:p>
          <a:p>
            <a:r>
              <a:rPr lang="en-US" sz="2800" dirty="0"/>
              <a:t>Have a broad discussion on the use of DAGs; hope for this to be a conversation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144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d-separation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Stands for “direction” separation criteria a.k.a. “directed graph separation rules”; this is one of the reasons we care about DAGs! </a:t>
            </a:r>
          </a:p>
          <a:p>
            <a:endParaRPr lang="en-US" sz="2400" dirty="0"/>
          </a:p>
          <a:p>
            <a:r>
              <a:rPr lang="en-US" sz="2400" dirty="0"/>
              <a:t>Two variables are d-connected if there is an open path between them; they are d-separated if all paths are closed</a:t>
            </a:r>
          </a:p>
          <a:p>
            <a:endParaRPr lang="en-US" sz="2400" dirty="0"/>
          </a:p>
          <a:p>
            <a:r>
              <a:rPr lang="en-US" sz="2400" dirty="0"/>
              <a:t>If two variables are d-separated then by definition they will be unassociated; no path from X to Y</a:t>
            </a:r>
          </a:p>
          <a:p>
            <a:endParaRPr lang="en-US" sz="2400" dirty="0"/>
          </a:p>
          <a:p>
            <a:r>
              <a:rPr lang="en-US" sz="2400" dirty="0"/>
              <a:t>If two variables are d-connected there is an open path implying a marginal association between them</a:t>
            </a:r>
          </a:p>
          <a:p>
            <a:pPr lvl="1"/>
            <a:r>
              <a:rPr lang="en-US" sz="2000" dirty="0"/>
              <a:t>Open directed pathways between X and Y are what we want to estimate!</a:t>
            </a:r>
          </a:p>
          <a:p>
            <a:pPr lvl="1"/>
            <a:r>
              <a:rPr lang="en-US" sz="2000" dirty="0"/>
              <a:t>We also want to control for all undirected open pathways between X and Y </a:t>
            </a:r>
          </a:p>
        </p:txBody>
      </p:sp>
    </p:spTree>
    <p:extLst>
      <p:ext uri="{BB962C8B-B14F-4D97-AF65-F5344CB8AC3E}">
        <p14:creationId xmlns:p14="http://schemas.microsoft.com/office/powerpoint/2010/main" val="184943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d-separation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Often defined in terms of unconditional and conditional separation</a:t>
            </a:r>
          </a:p>
          <a:p>
            <a:endParaRPr lang="en-US" sz="2400" dirty="0"/>
          </a:p>
          <a:p>
            <a:r>
              <a:rPr lang="en-US" sz="2400" dirty="0"/>
              <a:t>Unconditional d-separation</a:t>
            </a:r>
          </a:p>
          <a:p>
            <a:pPr lvl="1"/>
            <a:r>
              <a:rPr lang="en-US" sz="2000" dirty="0"/>
              <a:t>Path is open if there are no colliders on the path</a:t>
            </a:r>
          </a:p>
          <a:p>
            <a:pPr lvl="1"/>
            <a:r>
              <a:rPr lang="en-US" sz="2000" dirty="0"/>
              <a:t>If collider on path; closed unconditionally ; collider block path</a:t>
            </a:r>
          </a:p>
          <a:p>
            <a:pPr lvl="1"/>
            <a:r>
              <a:rPr lang="en-US" sz="2000" dirty="0"/>
              <a:t>Thus, all directed paths are open (as can have no collider)</a:t>
            </a:r>
          </a:p>
          <a:p>
            <a:pPr lvl="1"/>
            <a:endParaRPr lang="en-US" sz="2000" dirty="0"/>
          </a:p>
          <a:p>
            <a:r>
              <a:rPr lang="en-US" sz="2400" dirty="0"/>
              <a:t>Conditional d-separation</a:t>
            </a:r>
          </a:p>
          <a:p>
            <a:pPr lvl="1"/>
            <a:r>
              <a:rPr lang="en-US" sz="2000" dirty="0"/>
              <a:t>Conditioning on a non-collider Z, blocks the path at Z</a:t>
            </a:r>
          </a:p>
          <a:p>
            <a:pPr lvl="1"/>
            <a:r>
              <a:rPr lang="en-US" sz="2000" dirty="0"/>
              <a:t>Conditioning on a collider, or decedent of a collider, open the path</a:t>
            </a:r>
          </a:p>
          <a:p>
            <a:endParaRPr lang="en-US" sz="2400" dirty="0"/>
          </a:p>
          <a:p>
            <a:r>
              <a:rPr lang="en-US" sz="2400" dirty="0"/>
              <a:t>Combining these criteria allows us to identify the set of covariates that will block confounding paths!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2648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Williamson d-separation summary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5" y="1600200"/>
            <a:ext cx="79597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26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look at some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Interested in association b/w smoking and adult asthma</a:t>
            </a:r>
          </a:p>
          <a:p>
            <a:r>
              <a:rPr lang="en-US" sz="2400" dirty="0"/>
              <a:t>Here truth assumed to be known</a:t>
            </a:r>
          </a:p>
          <a:p>
            <a:r>
              <a:rPr lang="en-US" sz="2400" dirty="0"/>
              <a:t>Smoking is not a cause of asthma</a:t>
            </a:r>
          </a:p>
          <a:p>
            <a:r>
              <a:rPr lang="en-US" sz="2400" dirty="0"/>
              <a:t>Do we need to adjust for childhood asthma?</a:t>
            </a:r>
          </a:p>
          <a:p>
            <a:pPr lvl="1"/>
            <a:r>
              <a:rPr lang="en-US" sz="2000" dirty="0" err="1"/>
              <a:t>Smk</a:t>
            </a:r>
            <a:r>
              <a:rPr lang="en-US" sz="2000" dirty="0"/>
              <a:t> &lt; cAsthma &gt; </a:t>
            </a:r>
            <a:r>
              <a:rPr lang="en-US" sz="2000" dirty="0" err="1"/>
              <a:t>aAsthma</a:t>
            </a:r>
            <a:r>
              <a:rPr lang="en-US" sz="2000" dirty="0"/>
              <a:t> is open</a:t>
            </a:r>
          </a:p>
          <a:p>
            <a:pPr lvl="1"/>
            <a:r>
              <a:rPr lang="en-US" sz="2000" b="1" dirty="0"/>
              <a:t>Estimate will be biased</a:t>
            </a:r>
          </a:p>
          <a:p>
            <a:pPr lvl="1"/>
            <a:r>
              <a:rPr lang="en-US" sz="2000" dirty="0"/>
              <a:t>Need to condition in cAsthma</a:t>
            </a:r>
          </a:p>
          <a:p>
            <a:pPr lvl="1"/>
            <a:r>
              <a:rPr lang="en-US" sz="2000" dirty="0"/>
              <a:t>Classic confounding bias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82" y="2634285"/>
            <a:ext cx="3124636" cy="2457793"/>
          </a:xfrm>
        </p:spPr>
      </p:pic>
    </p:spTree>
    <p:extLst>
      <p:ext uri="{BB962C8B-B14F-4D97-AF65-F5344CB8AC3E}">
        <p14:creationId xmlns:p14="http://schemas.microsoft.com/office/powerpoint/2010/main" val="1429928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look at some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What if the true casual structure were different?</a:t>
            </a:r>
          </a:p>
          <a:p>
            <a:r>
              <a:rPr lang="en-US" sz="2400" dirty="0"/>
              <a:t>What do we condition on here?</a:t>
            </a:r>
          </a:p>
          <a:p>
            <a:r>
              <a:rPr lang="en-US" sz="2400" dirty="0"/>
              <a:t>Nothing – path blocked at collider parent </a:t>
            </a:r>
            <a:r>
              <a:rPr lang="en-US" sz="2400" dirty="0" err="1"/>
              <a:t>smk</a:t>
            </a:r>
            <a:r>
              <a:rPr lang="en-US" sz="2400" dirty="0"/>
              <a:t> &gt; </a:t>
            </a:r>
            <a:r>
              <a:rPr lang="en-US" sz="2400" i="1" dirty="0"/>
              <a:t>cAsthma</a:t>
            </a:r>
            <a:r>
              <a:rPr lang="en-US" sz="2400" dirty="0"/>
              <a:t> &lt; atopy; </a:t>
            </a:r>
            <a:r>
              <a:rPr lang="en-US" sz="2400" b="1" dirty="0"/>
              <a:t>unbiased</a:t>
            </a:r>
          </a:p>
          <a:p>
            <a:r>
              <a:rPr lang="en-US" sz="2400" dirty="0"/>
              <a:t>If adjust for cAsthma here open up backdoor path; </a:t>
            </a:r>
            <a:r>
              <a:rPr lang="en-US" sz="2400" b="1" dirty="0"/>
              <a:t>bias</a:t>
            </a:r>
          </a:p>
          <a:p>
            <a:r>
              <a:rPr lang="en-US" sz="2400" dirty="0"/>
              <a:t>Would have to also condition on parental smoking; </a:t>
            </a:r>
            <a:r>
              <a:rPr lang="en-US" sz="2400" b="1" dirty="0"/>
              <a:t>unbiased</a:t>
            </a:r>
          </a:p>
          <a:p>
            <a:pPr lvl="1"/>
            <a:r>
              <a:rPr lang="en-US" sz="2000" dirty="0"/>
              <a:t>Minimum set = {parent smoking and cAsthma}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90602"/>
            <a:ext cx="4038600" cy="2545159"/>
          </a:xfrm>
        </p:spPr>
      </p:pic>
    </p:spTree>
    <p:extLst>
      <p:ext uri="{BB962C8B-B14F-4D97-AF65-F5344CB8AC3E}">
        <p14:creationId xmlns:p14="http://schemas.microsoft.com/office/powerpoint/2010/main" val="378093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look at some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of the casual structure were different?</a:t>
            </a:r>
          </a:p>
          <a:p>
            <a:r>
              <a:rPr lang="en-US" sz="2400" dirty="0"/>
              <a:t>What to condition on?</a:t>
            </a:r>
          </a:p>
          <a:p>
            <a:r>
              <a:rPr lang="en-US" sz="2400" dirty="0"/>
              <a:t>Path from personal smoking &lt; cAsthma &lt; atopy &gt; </a:t>
            </a:r>
            <a:r>
              <a:rPr lang="en-US" sz="2400" dirty="0" err="1"/>
              <a:t>aAsthma</a:t>
            </a:r>
            <a:r>
              <a:rPr lang="en-US" sz="2400" dirty="0"/>
              <a:t> is now open; </a:t>
            </a:r>
            <a:r>
              <a:rPr lang="en-US" sz="2400" b="1" dirty="0"/>
              <a:t>bias</a:t>
            </a:r>
          </a:p>
          <a:p>
            <a:r>
              <a:rPr lang="en-US" sz="2400" dirty="0"/>
              <a:t>Colliders are path specific!</a:t>
            </a:r>
          </a:p>
          <a:p>
            <a:r>
              <a:rPr lang="en-US" sz="2400" dirty="0"/>
              <a:t>Minimal sufficient adjustment sets</a:t>
            </a:r>
          </a:p>
          <a:p>
            <a:pPr lvl="1"/>
            <a:r>
              <a:rPr lang="en-US" sz="2000" dirty="0"/>
              <a:t>{atopy} </a:t>
            </a:r>
          </a:p>
          <a:p>
            <a:pPr lvl="1"/>
            <a:r>
              <a:rPr lang="en-US" sz="2000" dirty="0"/>
              <a:t>{cAsthma, parent smoking}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22938"/>
            <a:ext cx="4038600" cy="2680486"/>
          </a:xfrm>
        </p:spPr>
      </p:pic>
    </p:spTree>
    <p:extLst>
      <p:ext uri="{BB962C8B-B14F-4D97-AF65-F5344CB8AC3E}">
        <p14:creationId xmlns:p14="http://schemas.microsoft.com/office/powerpoint/2010/main" val="417321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Bit more realistic example; still simple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4038600" cy="213862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4038600" cy="219587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0"/>
            <a:ext cx="8610600" cy="6910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54864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 Might need some rules to figure out what to condition on here!</a:t>
            </a:r>
          </a:p>
        </p:txBody>
      </p:sp>
    </p:spTree>
    <p:extLst>
      <p:ext uri="{BB962C8B-B14F-4D97-AF65-F5344CB8AC3E}">
        <p14:creationId xmlns:p14="http://schemas.microsoft.com/office/powerpoint/2010/main" val="3791981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DAGs can get highly complex!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4"/>
          <a:stretch/>
        </p:blipFill>
        <p:spPr>
          <a:xfrm>
            <a:off x="1143000" y="1295400"/>
            <a:ext cx="6545968" cy="4038600"/>
          </a:xfrm>
        </p:spPr>
      </p:pic>
      <p:sp>
        <p:nvSpPr>
          <p:cNvPr id="3" name="TextBox 2"/>
          <p:cNvSpPr txBox="1"/>
          <p:nvPr/>
        </p:nvSpPr>
        <p:spPr>
          <a:xfrm>
            <a:off x="914400" y="5638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-Definitely going to need some rules here!</a:t>
            </a:r>
          </a:p>
        </p:txBody>
      </p:sp>
    </p:spTree>
    <p:extLst>
      <p:ext uri="{BB962C8B-B14F-4D97-AF65-F5344CB8AC3E}">
        <p14:creationId xmlns:p14="http://schemas.microsoft.com/office/powerpoint/2010/main" val="387596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DAGs can get highly complex!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78"/>
          <a:stretch/>
        </p:blipFill>
        <p:spPr>
          <a:xfrm>
            <a:off x="1219200" y="1600200"/>
            <a:ext cx="6207566" cy="3657600"/>
          </a:xfrm>
        </p:spPr>
      </p:pic>
      <p:sp>
        <p:nvSpPr>
          <p:cNvPr id="5" name="TextBox 4"/>
          <p:cNvSpPr txBox="1"/>
          <p:nvPr/>
        </p:nvSpPr>
        <p:spPr>
          <a:xfrm>
            <a:off x="914400" y="5638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-And here!</a:t>
            </a:r>
          </a:p>
        </p:txBody>
      </p:sp>
    </p:spTree>
    <p:extLst>
      <p:ext uri="{BB962C8B-B14F-4D97-AF65-F5344CB8AC3E}">
        <p14:creationId xmlns:p14="http://schemas.microsoft.com/office/powerpoint/2010/main" val="2294135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Pearl’s Rules to ID Minimal Adjustment Set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4102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5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Disclaimers/Focus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Most examples can be found in:</a:t>
            </a:r>
          </a:p>
          <a:p>
            <a:pPr lvl="1"/>
            <a:r>
              <a:rPr lang="en-US" sz="2200" dirty="0"/>
              <a:t>Modern Epidemiology 3</a:t>
            </a:r>
            <a:r>
              <a:rPr lang="en-US" sz="2200" baseline="30000" dirty="0"/>
              <a:t>rd</a:t>
            </a:r>
            <a:r>
              <a:rPr lang="en-US" sz="2200" dirty="0"/>
              <a:t> edition (Chapter 12)</a:t>
            </a:r>
          </a:p>
          <a:p>
            <a:pPr lvl="1"/>
            <a:r>
              <a:rPr lang="en-US" sz="2200" dirty="0"/>
              <a:t>Williamson et al. (2014) Introduction to casual diagrams for confounder selection</a:t>
            </a:r>
          </a:p>
          <a:p>
            <a:pPr lvl="1"/>
            <a:r>
              <a:rPr lang="en-US" sz="2200" dirty="0"/>
              <a:t> Hernan et al. (2002) Causal knowledge as a prerequisite for confounding evaluation: an application to birth defects epidemiology</a:t>
            </a:r>
          </a:p>
          <a:p>
            <a:pPr lvl="1"/>
            <a:endParaRPr lang="en-US" sz="2000" dirty="0"/>
          </a:p>
          <a:p>
            <a:r>
              <a:rPr lang="en-US" sz="2800" dirty="0"/>
              <a:t>Will not be covering mathematical proofs supporting use of DAGs for causal inference or grounding in counterfactual definition of causation</a:t>
            </a:r>
          </a:p>
          <a:p>
            <a:endParaRPr lang="en-US" sz="2800" dirty="0"/>
          </a:p>
          <a:p>
            <a:r>
              <a:rPr lang="en-US" sz="2800" dirty="0"/>
              <a:t>Will focus on use of DAGs for confounder selection; many other uses </a:t>
            </a:r>
            <a:r>
              <a:rPr lang="en-US" sz="2200" dirty="0"/>
              <a:t>(e.g. selection bias, instrumental variable selection, measurement error, mediation/moderation, etc. – see Ch. 12 Modern Epi) </a:t>
            </a:r>
          </a:p>
        </p:txBody>
      </p:sp>
    </p:spTree>
    <p:extLst>
      <p:ext uri="{BB962C8B-B14F-4D97-AF65-F5344CB8AC3E}">
        <p14:creationId xmlns:p14="http://schemas.microsoft.com/office/powerpoint/2010/main" val="355511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Pearl’s Rules to ID Minimal Adjustment Set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5419725" cy="364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99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Pearl’s Rules to ID Minimal Adjustment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Rules provide a formulaic approach to identifying a minimal adjustment set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Still need to start by guessing at the set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Still likely to be a bit confusing at first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Lucky there are some terrific open-source software packages that will do this for us!</a:t>
            </a:r>
          </a:p>
          <a:p>
            <a:pPr lvl="1"/>
            <a:r>
              <a:rPr lang="en-US" sz="2400" dirty="0" err="1"/>
              <a:t>DAGitty</a:t>
            </a:r>
            <a:r>
              <a:rPr lang="en-US" sz="2400" dirty="0"/>
              <a:t>: web platform – very easy to use</a:t>
            </a:r>
          </a:p>
          <a:p>
            <a:pPr lvl="1"/>
            <a:r>
              <a:rPr lang="en-US" sz="2400" dirty="0" err="1"/>
              <a:t>dagR</a:t>
            </a:r>
            <a:r>
              <a:rPr lang="en-US" sz="2400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186601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DAGitty</a:t>
            </a:r>
            <a:r>
              <a:rPr lang="en-US" sz="3600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/>
              <a:t>I made this example in about 60 sec.</a:t>
            </a:r>
          </a:p>
          <a:p>
            <a:r>
              <a:rPr lang="en-US" sz="3000" dirty="0"/>
              <a:t>Red shows biasing path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676400"/>
            <a:ext cx="4925186" cy="3395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35660"/>
            <a:ext cx="256258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4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Example of when other approaches may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taken from Hernan et al. (2002) Causal Knowledge as a Prerequisite for Confounding Evaluation</a:t>
            </a:r>
          </a:p>
          <a:p>
            <a:r>
              <a:rPr lang="en-US" sz="2400" dirty="0"/>
              <a:t>Examined relation between folic acid supplementation and neural tube defects in the Slone Epidemiology Birth Defects Study (1992-1997 to rule out impact of fortification)</a:t>
            </a:r>
          </a:p>
          <a:p>
            <a:r>
              <a:rPr lang="en-US" sz="2400" dirty="0"/>
              <a:t>Cases were mothers who’s infants had neural tube defects; controls delivered infants with non-folic acid related defects</a:t>
            </a:r>
          </a:p>
          <a:p>
            <a:r>
              <a:rPr lang="en-US" sz="2400" dirty="0"/>
              <a:t>Exposure was folic acid supplementation (yes/no)</a:t>
            </a:r>
          </a:p>
          <a:p>
            <a:r>
              <a:rPr lang="en-US" sz="2400" dirty="0"/>
              <a:t>C is a potential confounder, unrevealed for now, but known to not be on the casual pathway from exposure to disease</a:t>
            </a:r>
          </a:p>
          <a:p>
            <a:r>
              <a:rPr lang="en-US" sz="2400" dirty="0"/>
              <a:t>For simplicity assume all variables measured w/o error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547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Example of when other approaches may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dirty="0"/>
              <a:t>Automatic variable selection</a:t>
            </a:r>
            <a:r>
              <a:rPr lang="en-US" sz="2400" dirty="0"/>
              <a:t>: add if </a:t>
            </a:r>
            <a:r>
              <a:rPr lang="en-US" sz="2400" i="1" dirty="0"/>
              <a:t>p</a:t>
            </a:r>
            <a:r>
              <a:rPr lang="en-US" sz="2400" dirty="0"/>
              <a:t>-value &lt; 0.10; covariate meets this criteria</a:t>
            </a:r>
          </a:p>
          <a:p>
            <a:r>
              <a:rPr lang="en-US" sz="2400" i="1" dirty="0"/>
              <a:t>Change-in-estimate criteria</a:t>
            </a:r>
            <a:r>
              <a:rPr lang="en-US" sz="2400" dirty="0"/>
              <a:t>: changes OR by ~15%; covariate meets criteria</a:t>
            </a:r>
          </a:p>
          <a:p>
            <a:r>
              <a:rPr lang="en-US" sz="2400" i="1" dirty="0"/>
              <a:t>Traditional confounding definition</a:t>
            </a:r>
            <a:r>
              <a:rPr lang="en-US" sz="2400" dirty="0"/>
              <a:t>: meets all criteria</a:t>
            </a:r>
          </a:p>
          <a:p>
            <a:endParaRPr lang="en-US" sz="2400" dirty="0"/>
          </a:p>
          <a:p>
            <a:r>
              <a:rPr lang="en-US" sz="2400" dirty="0"/>
              <a:t>Unadjusted OR = 0.65 (0.45; 0.94); inversely related </a:t>
            </a:r>
          </a:p>
          <a:p>
            <a:r>
              <a:rPr lang="en-US" sz="2400" dirty="0"/>
              <a:t>Adjusted OR = 0.80 (0.53; 1.20) get some attenuation</a:t>
            </a:r>
          </a:p>
          <a:p>
            <a:endParaRPr lang="en-US" sz="2400" dirty="0"/>
          </a:p>
          <a:p>
            <a:r>
              <a:rPr lang="en-US" sz="2400" dirty="0"/>
              <a:t>What is the covariate? Whether pregnancy ends in still birth/therapeutic abortion</a:t>
            </a:r>
          </a:p>
          <a:p>
            <a:pPr lvl="1"/>
            <a:r>
              <a:rPr lang="en-US" sz="2000" dirty="0"/>
              <a:t>Do we think it is a confounder? Common cause of supplementation use and neutral tube defects?  Not likely, but commonly adjusted for</a:t>
            </a:r>
          </a:p>
          <a:p>
            <a:pPr lvl="1"/>
            <a:r>
              <a:rPr lang="en-US" sz="2000" dirty="0"/>
              <a:t>Theory suggest loss of birth common cause of low folic acid; collider</a:t>
            </a:r>
          </a:p>
          <a:p>
            <a:pPr lvl="1"/>
            <a:r>
              <a:rPr lang="en-US" sz="2000" dirty="0"/>
              <a:t>Analogous to restricting subjects to just live births!  </a:t>
            </a:r>
          </a:p>
        </p:txBody>
      </p:sp>
    </p:spTree>
    <p:extLst>
      <p:ext uri="{BB962C8B-B14F-4D97-AF65-F5344CB8AC3E}">
        <p14:creationId xmlns:p14="http://schemas.microsoft.com/office/powerpoint/2010/main" val="2866074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Good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Introductory papers:</a:t>
            </a:r>
          </a:p>
          <a:p>
            <a:pPr lvl="1"/>
            <a:r>
              <a:rPr lang="en-US" dirty="0"/>
              <a:t>Williamson E, Aitken Z, Lawrie J, </a:t>
            </a:r>
            <a:r>
              <a:rPr lang="en-US" dirty="0" err="1"/>
              <a:t>Dharmage</a:t>
            </a:r>
            <a:r>
              <a:rPr lang="en-US" dirty="0"/>
              <a:t> S, Burgess J, Forbes A. Introduction to causal diagrams for confounder </a:t>
            </a:r>
            <a:r>
              <a:rPr lang="en-US" dirty="0" err="1"/>
              <a:t>selection.</a:t>
            </a:r>
            <a:r>
              <a:rPr lang="en-US" i="1" dirty="0" err="1"/>
              <a:t>Respirology</a:t>
            </a:r>
            <a:r>
              <a:rPr lang="en-US" dirty="0"/>
              <a:t>. 2014;19(3):303–311. </a:t>
            </a:r>
          </a:p>
          <a:p>
            <a:pPr lvl="1"/>
            <a:r>
              <a:rPr lang="en-US" dirty="0" err="1"/>
              <a:t>Hernán</a:t>
            </a:r>
            <a:r>
              <a:rPr lang="en-US" dirty="0"/>
              <a:t> MA, Hernández-</a:t>
            </a:r>
            <a:r>
              <a:rPr lang="en-US" dirty="0" err="1"/>
              <a:t>Díaz</a:t>
            </a:r>
            <a:r>
              <a:rPr lang="en-US" dirty="0"/>
              <a:t> S, </a:t>
            </a:r>
            <a:r>
              <a:rPr lang="en-US" dirty="0" err="1"/>
              <a:t>Werler</a:t>
            </a:r>
            <a:r>
              <a:rPr lang="en-US" dirty="0"/>
              <a:t> MM, Mitchell AA. Causal knowledge as a prerequisite for confounding evaluation: an application to birth defects epidemiology. </a:t>
            </a:r>
            <a:r>
              <a:rPr lang="en-US" i="1" dirty="0"/>
              <a:t>Am J </a:t>
            </a:r>
            <a:r>
              <a:rPr lang="en-US" i="1" dirty="0" err="1"/>
              <a:t>Epidemiol</a:t>
            </a:r>
            <a:r>
              <a:rPr lang="en-US" dirty="0"/>
              <a:t>. 2002;155(2):176–84.</a:t>
            </a:r>
          </a:p>
          <a:p>
            <a:pPr lvl="1"/>
            <a:r>
              <a:rPr lang="en-US" dirty="0" err="1"/>
              <a:t>Shrier</a:t>
            </a:r>
            <a:r>
              <a:rPr lang="en-US" dirty="0"/>
              <a:t> I, Platt R. Reducing bias through directed acyclic graphs. </a:t>
            </a:r>
            <a:r>
              <a:rPr lang="en-US" i="1" dirty="0" err="1"/>
              <a:t>Bmc</a:t>
            </a:r>
            <a:r>
              <a:rPr lang="en-US" i="1" dirty="0"/>
              <a:t> Med Res </a:t>
            </a:r>
            <a:r>
              <a:rPr lang="en-US" i="1" dirty="0" err="1"/>
              <a:t>Methodol</a:t>
            </a:r>
            <a:r>
              <a:rPr lang="en-US" dirty="0"/>
              <a:t>. 2008;8(1):70. doi:10.1186/1471-2288-8-70.</a:t>
            </a:r>
          </a:p>
          <a:p>
            <a:pPr lvl="1"/>
            <a:endParaRPr lang="en-US" dirty="0"/>
          </a:p>
          <a:p>
            <a:r>
              <a:rPr lang="en-US" dirty="0"/>
              <a:t>Chapter 12: Modern Epidemiology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21785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DAG?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524000"/>
            <a:ext cx="8023225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93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 DAG?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casual diagram (e.g. graph) depicting the investigator's assumptions about casual relations among the exposure, outcome and covariates…that’s it! </a:t>
            </a:r>
          </a:p>
          <a:p>
            <a:r>
              <a:rPr lang="en-US" sz="2400" dirty="0"/>
              <a:t>Arrows are used to denote directionality</a:t>
            </a:r>
          </a:p>
          <a:p>
            <a:r>
              <a:rPr lang="en-US" sz="2400" dirty="0"/>
              <a:t>Contain only unidirectional arrows (single headed)</a:t>
            </a:r>
          </a:p>
          <a:p>
            <a:r>
              <a:rPr lang="en-US" sz="2400" dirty="0"/>
              <a:t>Must be acyclic; contain no feedback loops </a:t>
            </a:r>
          </a:p>
          <a:p>
            <a:r>
              <a:rPr lang="en-US" sz="2400" dirty="0"/>
              <a:t>Include all endogenous variables even if unknown (U)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12306"/>
            <a:ext cx="2895600" cy="177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12306"/>
            <a:ext cx="2895600" cy="166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&quot;No&quot; Symbol 3"/>
          <p:cNvSpPr/>
          <p:nvPr/>
        </p:nvSpPr>
        <p:spPr>
          <a:xfrm>
            <a:off x="1295400" y="4512306"/>
            <a:ext cx="2590800" cy="2117094"/>
          </a:xfrm>
          <a:prstGeom prst="noSmoking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8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DAGs?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Because we are often interested in estimating </a:t>
            </a:r>
            <a:r>
              <a:rPr lang="en-US" sz="2800" u="sng" dirty="0"/>
              <a:t>casual affects</a:t>
            </a:r>
            <a:r>
              <a:rPr lang="en-US" sz="2800" dirty="0"/>
              <a:t> from observational data</a:t>
            </a:r>
          </a:p>
          <a:p>
            <a:pPr lvl="1"/>
            <a:r>
              <a:rPr lang="en-US" sz="2400" dirty="0"/>
              <a:t>Not an easy task as sample associations are directly observable, but causation is not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400" dirty="0"/>
              <a:t>Four possible casual structures can contribute to an association between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</a:p>
          <a:p>
            <a:pPr lvl="2"/>
            <a:r>
              <a:rPr lang="en-US" sz="2000" dirty="0"/>
              <a:t>1.) X may cause Y; what we are interested in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2.) Y may cause X; fairly easy to rule out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3.) X and Y may share a common cause we have failed to condition on; this is classical confounding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4.) we have conditioned on a collider (variable affected by X and Y)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*Associations may also be due to chance (i.e. sampling variability)</a:t>
            </a:r>
          </a:p>
        </p:txBody>
      </p:sp>
    </p:spTree>
    <p:extLst>
      <p:ext uri="{BB962C8B-B14F-4D97-AF65-F5344CB8AC3E}">
        <p14:creationId xmlns:p14="http://schemas.microsoft.com/office/powerpoint/2010/main" val="353301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DAGs?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DAGs provide a powerful and intuitive tool for deducing the statistical associations implied in a hypothesized causal network  (without requiring any mathematics)</a:t>
            </a:r>
          </a:p>
          <a:p>
            <a:endParaRPr lang="en-US" sz="2800" dirty="0"/>
          </a:p>
          <a:p>
            <a:r>
              <a:rPr lang="en-US" sz="2800" dirty="0"/>
              <a:t>Thus, they help us to select which variables we need to condition on (e.g. control for) to obtain unbiased estimates in nonexperimental studies</a:t>
            </a:r>
          </a:p>
          <a:p>
            <a:endParaRPr lang="en-US" sz="2800" dirty="0"/>
          </a:p>
          <a:p>
            <a:r>
              <a:rPr lang="en-US" sz="2800" dirty="0"/>
              <a:t>If our DAG is correct, and all important factors can be measured, we can identify the minimum adjustment set necessary to achieve “conditional exchangeability”</a:t>
            </a:r>
          </a:p>
          <a:p>
            <a:pPr lvl="1"/>
            <a:r>
              <a:rPr lang="en-US" sz="2400" dirty="0"/>
              <a:t>e.g. exposure is essentially randomized within levels of covariates</a:t>
            </a:r>
          </a:p>
          <a:p>
            <a:pPr lvl="1"/>
            <a:r>
              <a:rPr lang="en-US" sz="2400" dirty="0"/>
              <a:t>And causal inference can be made from the observed data</a:t>
            </a:r>
          </a:p>
        </p:txBody>
      </p:sp>
    </p:spTree>
    <p:extLst>
      <p:ext uri="{BB962C8B-B14F-4D97-AF65-F5344CB8AC3E}">
        <p14:creationId xmlns:p14="http://schemas.microsoft.com/office/powerpoint/2010/main" val="41247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sz="2400" dirty="0"/>
              <a:t>Approaches to confounder selection based on statistical  associations may fail to ID important confounders and support adjusting on non-confounders</a:t>
            </a:r>
          </a:p>
          <a:p>
            <a:pPr lvl="1"/>
            <a:r>
              <a:rPr lang="en-US" sz="2000" i="1" dirty="0"/>
              <a:t>Automatic variable selection</a:t>
            </a:r>
            <a:r>
              <a:rPr lang="en-US" sz="2000" dirty="0"/>
              <a:t>; implicit assumption is that not all variables selected will be confounders, but all important confounders will be selected</a:t>
            </a:r>
          </a:p>
          <a:p>
            <a:pPr lvl="1"/>
            <a:r>
              <a:rPr lang="en-US" sz="2000" i="1" dirty="0"/>
              <a:t>Change-in-estimate criteria</a:t>
            </a:r>
            <a:r>
              <a:rPr lang="en-US" sz="2000" dirty="0"/>
              <a:t>; implicit assumption is that any variable associated with a change is worth adjusting for</a:t>
            </a:r>
          </a:p>
          <a:p>
            <a:pPr lvl="1"/>
            <a:r>
              <a:rPr lang="en-US" sz="2000" i="1" dirty="0"/>
              <a:t>Traditional confounder definition </a:t>
            </a:r>
            <a:r>
              <a:rPr lang="en-US" sz="2000" dirty="0"/>
              <a:t>– </a:t>
            </a:r>
            <a:r>
              <a:rPr lang="en-US" sz="2000" dirty="0" err="1"/>
              <a:t>i</a:t>
            </a:r>
            <a:r>
              <a:rPr lang="en-US" sz="2000" dirty="0"/>
              <a:t>.) associated w/ exposure in source population, ii) associated with outcome among the unexposed, and iii.) not on the casual pathway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Intermediate, </a:t>
            </a:r>
            <a:r>
              <a:rPr lang="en-US" sz="2000" b="1" dirty="0"/>
              <a:t>collider</a:t>
            </a:r>
            <a:r>
              <a:rPr lang="en-US" sz="2000" dirty="0"/>
              <a:t>, and instrumental variables can all behave statistically like confounders – need knowledge to guide selection!    </a:t>
            </a:r>
          </a:p>
        </p:txBody>
      </p:sp>
    </p:spTree>
    <p:extLst>
      <p:ext uri="{BB962C8B-B14F-4D97-AF65-F5344CB8AC3E}">
        <p14:creationId xmlns:p14="http://schemas.microsoft.com/office/powerpoint/2010/main" val="36986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Limitations of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How can we know the true underlying causal structure/network to draw the DAG?</a:t>
            </a:r>
          </a:p>
          <a:p>
            <a:pPr lvl="1"/>
            <a:r>
              <a:rPr lang="en-US" sz="2400" dirty="0"/>
              <a:t>Can’t be known;  If knew we won’t need the study!</a:t>
            </a:r>
          </a:p>
          <a:p>
            <a:pPr lvl="1"/>
            <a:r>
              <a:rPr lang="en-US" sz="2400" dirty="0"/>
              <a:t>However, true casual structure exists even if we do not know it…</a:t>
            </a:r>
          </a:p>
          <a:p>
            <a:pPr lvl="2"/>
            <a:r>
              <a:rPr lang="en-US" sz="2000" dirty="0"/>
              <a:t>All casual inference based on statistical models are implicitly based on some casual structure</a:t>
            </a:r>
          </a:p>
          <a:p>
            <a:pPr lvl="2"/>
            <a:r>
              <a:rPr lang="en-US" sz="2000" i="1" dirty="0"/>
              <a:t>DAGs simply make these assumptions more explicit</a:t>
            </a:r>
          </a:p>
          <a:p>
            <a:pPr lvl="2"/>
            <a:r>
              <a:rPr lang="en-US" sz="2000" dirty="0"/>
              <a:t>Can compare competing casual models to assess their compatibility with the observed data</a:t>
            </a:r>
          </a:p>
          <a:p>
            <a:pPr lvl="2"/>
            <a:r>
              <a:rPr lang="en-US" sz="2000" dirty="0"/>
              <a:t>From the observed statistical associations can also deduce causal structures compatible with the observations/data  </a:t>
            </a:r>
          </a:p>
        </p:txBody>
      </p:sp>
    </p:spTree>
    <p:extLst>
      <p:ext uri="{BB962C8B-B14F-4D97-AF65-F5344CB8AC3E}">
        <p14:creationId xmlns:p14="http://schemas.microsoft.com/office/powerpoint/2010/main" val="11665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2374</Words>
  <Application>Microsoft Macintosh PowerPoint</Application>
  <PresentationFormat>On-screen Show (4:3)</PresentationFormat>
  <Paragraphs>279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Introduction to Directed Acyclic Graphs</vt:lpstr>
      <vt:lpstr>Overview/Goals</vt:lpstr>
      <vt:lpstr>Disclaimers/Focus</vt:lpstr>
      <vt:lpstr>What is a DAG?</vt:lpstr>
      <vt:lpstr>What is a DAG?</vt:lpstr>
      <vt:lpstr>Why DAGs?</vt:lpstr>
      <vt:lpstr>Why DAGs?</vt:lpstr>
      <vt:lpstr>Why DAGs</vt:lpstr>
      <vt:lpstr>Limitations of DAGs</vt:lpstr>
      <vt:lpstr>Limitations of DAGs</vt:lpstr>
      <vt:lpstr>DAG Terminology</vt:lpstr>
      <vt:lpstr>DAG Terminology</vt:lpstr>
      <vt:lpstr>DAG Terminology</vt:lpstr>
      <vt:lpstr>DAG Terminology</vt:lpstr>
      <vt:lpstr>DAG Terminology</vt:lpstr>
      <vt:lpstr>Collider bias</vt:lpstr>
      <vt:lpstr>Example Hernan 2002</vt:lpstr>
      <vt:lpstr>Example Hernan 2002</vt:lpstr>
      <vt:lpstr>Examples of confounding and collider bias</vt:lpstr>
      <vt:lpstr>d-separation criteria</vt:lpstr>
      <vt:lpstr>d-separation criteria</vt:lpstr>
      <vt:lpstr>Williamson d-separation summary</vt:lpstr>
      <vt:lpstr>Let’s look at some examples</vt:lpstr>
      <vt:lpstr>Let’s look at some examples</vt:lpstr>
      <vt:lpstr>Let’s look at some examples</vt:lpstr>
      <vt:lpstr>Bit more realistic example; still simple</vt:lpstr>
      <vt:lpstr>DAGs can get highly complex!</vt:lpstr>
      <vt:lpstr>DAGs can get highly complex!</vt:lpstr>
      <vt:lpstr>Pearl’s Rules to ID Minimal Adjustment Set</vt:lpstr>
      <vt:lpstr>Pearl’s Rules to ID Minimal Adjustment Set</vt:lpstr>
      <vt:lpstr>Pearl’s Rules to ID Minimal Adjustment Set</vt:lpstr>
      <vt:lpstr>DAGitty Example</vt:lpstr>
      <vt:lpstr>Example of when other approaches may fail</vt:lpstr>
      <vt:lpstr>Example of when other approaches may fail</vt:lpstr>
      <vt:lpstr>Good Resources</vt:lpstr>
    </vt:vector>
  </TitlesOfParts>
  <Company>CCHMC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Directed Acyclic Graphs</dc:title>
  <dc:creator>Ollberding, Nicholas</dc:creator>
  <cp:lastModifiedBy>Nicholas Ollberding</cp:lastModifiedBy>
  <cp:revision>122</cp:revision>
  <dcterms:created xsi:type="dcterms:W3CDTF">2016-01-18T17:03:49Z</dcterms:created>
  <dcterms:modified xsi:type="dcterms:W3CDTF">2019-09-11T21:10:12Z</dcterms:modified>
</cp:coreProperties>
</file>