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5" r:id="rId4"/>
    <p:sldId id="271" r:id="rId5"/>
    <p:sldId id="272" r:id="rId6"/>
    <p:sldId id="273" r:id="rId7"/>
    <p:sldId id="275" r:id="rId8"/>
    <p:sldId id="274" r:id="rId9"/>
    <p:sldId id="276" r:id="rId10"/>
    <p:sldId id="277" r:id="rId11"/>
    <p:sldId id="278" r:id="rId12"/>
    <p:sldId id="279" r:id="rId13"/>
    <p:sldId id="280" r:id="rId14"/>
    <p:sldId id="281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D2DDA-69D8-473F-A583-B6774B31A77B}" type="datetimeFigureOut">
              <a:rPr lang="en-US"/>
              <a:t>11/4/2017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92CCB-FF08-4D29-8DA3-E1FD8604480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215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F6DFB-6833-46E4-B515-70E0D9178056}" type="datetimeFigureOut">
              <a:rPr lang="en-US"/>
              <a:t>11/4/2017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706C7-F2C3-48B6-8A22-C484D800B5D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950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1905000"/>
            <a:ext cx="12188826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-2" y="1795132"/>
            <a:ext cx="12188826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-2" y="5142116"/>
            <a:ext cx="12188826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079812"/>
            <a:ext cx="9601200" cy="1724092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57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11/4/2017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593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11/4/2017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050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11/4/2017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731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gradFill rotWithShape="1">
          <a:gsLst>
            <a:gs pos="100000">
              <a:schemeClr val="accent1">
                <a:alpha val="80000"/>
              </a:schemeClr>
            </a:gs>
            <a:gs pos="0">
              <a:schemeClr val="accent1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11/4/2017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203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11/4/2017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635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11/4/2017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439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11/4/2017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291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6" name="Rectangle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11/4/2017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543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11/4/2017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37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1" y="506104"/>
            <a:ext cx="68580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11/4/2017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198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9000"/>
              </a:schemeClr>
            </a:gs>
            <a:gs pos="40000">
              <a:schemeClr val="accent1">
                <a:lumMod val="20000"/>
                <a:lumOff val="80000"/>
                <a:alpha val="66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" y="6480048"/>
            <a:ext cx="12188827" cy="377952"/>
            <a:chOff x="-1" y="6480048"/>
            <a:chExt cx="12188827" cy="377952"/>
          </a:xfrm>
        </p:grpSpPr>
        <p:sp>
          <p:nvSpPr>
            <p:cNvPr id="7" name="Rectangle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B277187-C200-495F-A386-621319EADA8F}" type="datetimeFigureOut">
              <a:rPr lang="en-US"/>
              <a:pPr/>
              <a:t>11/4/2017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C749032-2A07-4AE8-BA90-74324CAE0C87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002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fr-FR" noProof="1"/>
              <a:t>Exposé  de Marketing</a:t>
            </a: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10896600" cy="91440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endParaRPr lang="fr-FR" noProof="1"/>
          </a:p>
          <a:p>
            <a:pPr marL="0" indent="0" algn="ctr">
              <a:spcBef>
                <a:spcPts val="0"/>
              </a:spcBef>
              <a:buNone/>
            </a:pPr>
            <a:r>
              <a:rPr lang="fr-FR" sz="2000" b="0" i="0" noProof="1"/>
              <a:t>						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fr-FR" noProof="1"/>
              <a:t>						</a:t>
            </a:r>
            <a:r>
              <a:rPr lang="fr-FR" sz="2000" b="0" i="0" noProof="1"/>
              <a:t>Par : Lyes MEGHARA &amp; Francesca MININI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3583497" y="469783"/>
            <a:ext cx="50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Université Paris Dauphine</a:t>
            </a:r>
          </a:p>
        </p:txBody>
      </p:sp>
    </p:spTree>
    <p:extLst>
      <p:ext uri="{BB962C8B-B14F-4D97-AF65-F5344CB8AC3E}">
        <p14:creationId xmlns:p14="http://schemas.microsoft.com/office/powerpoint/2010/main" val="399801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125834"/>
            <a:ext cx="9509760" cy="97312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Stratégie Marketing</a:t>
            </a:r>
            <a:br>
              <a:rPr lang="fr-FR" dirty="0"/>
            </a:br>
            <a:r>
              <a:rPr lang="fr-FR" i="1" dirty="0"/>
              <a:t>I – </a:t>
            </a:r>
            <a:r>
              <a:rPr lang="fr-FR" i="1" dirty="0" err="1"/>
              <a:t>Ségmentation</a:t>
            </a:r>
            <a:r>
              <a:rPr lang="fr-FR" i="1" dirty="0"/>
              <a:t>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1661020"/>
            <a:ext cx="9509760" cy="4368559"/>
          </a:xfrm>
        </p:spPr>
        <p:txBody>
          <a:bodyPr>
            <a:normAutofit/>
          </a:bodyPr>
          <a:lstStyle/>
          <a:p>
            <a:r>
              <a:rPr lang="fr-FR" sz="2400" dirty="0" err="1"/>
              <a:t>Socio-Démographique</a:t>
            </a:r>
            <a:r>
              <a:rPr lang="fr-FR" sz="2400" dirty="0"/>
              <a:t> :</a:t>
            </a:r>
          </a:p>
          <a:p>
            <a:pPr marL="45720" indent="0">
              <a:buNone/>
            </a:pPr>
            <a:endParaRPr lang="fr-FR" sz="2400" dirty="0"/>
          </a:p>
          <a:p>
            <a:pPr marL="45720" indent="0">
              <a:buNone/>
            </a:pPr>
            <a:r>
              <a:rPr lang="fr-FR" sz="2400" dirty="0"/>
              <a:t>Sa simplicité lui permet d'être utilisé par différentes catégories de personnes, hommes et femmes de toute profession, jeunes et moins jeunes. </a:t>
            </a:r>
          </a:p>
          <a:p>
            <a:pPr marL="45720" indent="0">
              <a:buNone/>
            </a:pPr>
            <a:endParaRPr lang="fr-FR" sz="2400" dirty="0"/>
          </a:p>
          <a:p>
            <a:pPr marL="45720" indent="0">
              <a:buNone/>
            </a:pPr>
            <a:r>
              <a:rPr lang="fr-FR" sz="2400" dirty="0"/>
              <a:t>Néanmoins, une concentration est perçue chez les jeunes adolescents dans les villes.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920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125834"/>
            <a:ext cx="9509760" cy="97312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Stratégie Marketing</a:t>
            </a:r>
            <a:br>
              <a:rPr lang="fr-FR" dirty="0"/>
            </a:br>
            <a:r>
              <a:rPr lang="fr-FR" i="1" dirty="0"/>
              <a:t>I – </a:t>
            </a:r>
            <a:r>
              <a:rPr lang="fr-FR" i="1" dirty="0" err="1"/>
              <a:t>Ségmentation</a:t>
            </a:r>
            <a:r>
              <a:rPr lang="fr-FR" i="1" dirty="0"/>
              <a:t>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1476462"/>
            <a:ext cx="9509760" cy="4790113"/>
          </a:xfrm>
        </p:spPr>
        <p:txBody>
          <a:bodyPr>
            <a:normAutofit lnSpcReduction="10000"/>
          </a:bodyPr>
          <a:lstStyle/>
          <a:p>
            <a:r>
              <a:rPr lang="fr-FR" sz="2400" dirty="0" err="1"/>
              <a:t>Psychographique</a:t>
            </a:r>
            <a:r>
              <a:rPr lang="fr-FR" sz="2400" dirty="0"/>
              <a:t> : </a:t>
            </a:r>
          </a:p>
          <a:p>
            <a:pPr marL="45720" indent="0">
              <a:buNone/>
            </a:pPr>
            <a:r>
              <a:rPr lang="fr-FR" sz="2400" dirty="0"/>
              <a:t>Le large choix permet de connecter les modèles à un type de personnalité. </a:t>
            </a:r>
          </a:p>
          <a:p>
            <a:pPr marL="45720" indent="0">
              <a:buNone/>
            </a:pPr>
            <a:r>
              <a:rPr lang="fr-FR" sz="2400" dirty="0"/>
              <a:t>Les personnes aux gouts plus classiques vont choisir le modèle le plus simple. </a:t>
            </a:r>
          </a:p>
          <a:p>
            <a:pPr marL="45720" indent="0">
              <a:buNone/>
            </a:pPr>
            <a:r>
              <a:rPr lang="fr-FR" sz="2400" dirty="0"/>
              <a:t>Certains achètent le </a:t>
            </a:r>
            <a:r>
              <a:rPr lang="fr-FR" sz="2400" dirty="0" err="1"/>
              <a:t>Fidget</a:t>
            </a:r>
            <a:r>
              <a:rPr lang="fr-FR" sz="2400" dirty="0"/>
              <a:t> </a:t>
            </a:r>
            <a:r>
              <a:rPr lang="fr-FR" sz="2400" dirty="0" err="1"/>
              <a:t>Spinner</a:t>
            </a:r>
            <a:r>
              <a:rPr lang="fr-FR" sz="2400" dirty="0"/>
              <a:t> que fait de la musique, qui s’illumine et est très coloré. </a:t>
            </a:r>
          </a:p>
          <a:p>
            <a:pPr marL="45720" indent="0">
              <a:buNone/>
            </a:pPr>
            <a:r>
              <a:rPr lang="fr-FR" sz="2400" dirty="0"/>
              <a:t>D'autres vont acheter le modèle le plus cher, fait par de matériaux particuliers ou des éditions limitées. </a:t>
            </a:r>
          </a:p>
          <a:p>
            <a:pPr marL="45720" indent="0">
              <a:buNone/>
            </a:pPr>
            <a:r>
              <a:rPr lang="fr-FR" sz="2400" dirty="0"/>
              <a:t>On constante donc différents segments </a:t>
            </a:r>
            <a:r>
              <a:rPr lang="fr-FR" sz="2400" dirty="0" err="1"/>
              <a:t>psychographiques</a:t>
            </a:r>
            <a:r>
              <a:rPr lang="fr-FR" sz="2400" dirty="0"/>
              <a:t> par rapport au type de </a:t>
            </a:r>
            <a:r>
              <a:rPr lang="fr-FR" sz="2400" dirty="0" err="1"/>
              <a:t>Fidget</a:t>
            </a:r>
            <a:r>
              <a:rPr lang="fr-FR" sz="2400" dirty="0"/>
              <a:t> </a:t>
            </a:r>
            <a:r>
              <a:rPr lang="fr-FR" sz="2400" dirty="0" err="1"/>
              <a:t>Spinner</a:t>
            </a:r>
            <a:r>
              <a:rPr lang="fr-FR" sz="2400" dirty="0"/>
              <a:t> recherché 		</a:t>
            </a:r>
            <a:r>
              <a:rPr lang="fr-FR" sz="1100" dirty="0"/>
              <a:t>(S Par Avantages Recherchées)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897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125834"/>
            <a:ext cx="9509760" cy="97312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Stratégie Marketing</a:t>
            </a:r>
            <a:br>
              <a:rPr lang="fr-FR" dirty="0"/>
            </a:br>
            <a:r>
              <a:rPr lang="fr-FR" i="1" dirty="0"/>
              <a:t>II</a:t>
            </a:r>
            <a:r>
              <a:rPr lang="fr-FR" b="0" dirty="0"/>
              <a:t> </a:t>
            </a:r>
            <a:r>
              <a:rPr lang="fr-FR" i="1" dirty="0"/>
              <a:t> – Ciblage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19" y="1451295"/>
            <a:ext cx="9874961" cy="4815281"/>
          </a:xfrm>
        </p:spPr>
        <p:txBody>
          <a:bodyPr>
            <a:normAutofit/>
          </a:bodyPr>
          <a:lstStyle/>
          <a:p>
            <a:r>
              <a:rPr lang="fr-FR" sz="2400" dirty="0"/>
              <a:t>Marketing Concentré : </a:t>
            </a:r>
          </a:p>
          <a:p>
            <a:pPr marL="45720" indent="0">
              <a:buNone/>
            </a:pPr>
            <a:endParaRPr lang="fr-FR" sz="2400" dirty="0"/>
          </a:p>
          <a:p>
            <a:pPr marL="45720" indent="0">
              <a:buNone/>
            </a:pPr>
            <a:r>
              <a:rPr lang="fr-FR" sz="2400" dirty="0"/>
              <a:t>Le marché cible est celui des jeunes 6-16 ans.</a:t>
            </a:r>
          </a:p>
          <a:p>
            <a:pPr marL="45720" indent="0">
              <a:buNone/>
            </a:pPr>
            <a:r>
              <a:rPr lang="fr-FR" sz="2400" dirty="0"/>
              <a:t>Utiliser les réseaux sociaux pour faire connaitre le produit.</a:t>
            </a:r>
          </a:p>
          <a:p>
            <a:pPr marL="45720" indent="0">
              <a:buNone/>
            </a:pPr>
            <a:r>
              <a:rPr lang="fr-FR" sz="2400" dirty="0"/>
              <a:t>Passer par des groupes de références pour accélérer la notoriété. </a:t>
            </a:r>
            <a:r>
              <a:rPr lang="fr-FR" sz="1200" dirty="0"/>
              <a:t>(Sponsoring)</a:t>
            </a:r>
          </a:p>
          <a:p>
            <a:pPr marL="45720" indent="0">
              <a:buNone/>
            </a:pPr>
            <a:r>
              <a:rPr lang="fr-FR" sz="2400" dirty="0"/>
              <a:t>Publicités auprès des parents.</a:t>
            </a:r>
          </a:p>
        </p:txBody>
      </p:sp>
    </p:spTree>
    <p:extLst>
      <p:ext uri="{BB962C8B-B14F-4D97-AF65-F5344CB8AC3E}">
        <p14:creationId xmlns:p14="http://schemas.microsoft.com/office/powerpoint/2010/main" val="35294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125834"/>
            <a:ext cx="9509760" cy="97312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Stratégie Marketing</a:t>
            </a:r>
            <a:br>
              <a:rPr lang="fr-FR" dirty="0"/>
            </a:br>
            <a:r>
              <a:rPr lang="fr-FR" i="1" dirty="0"/>
              <a:t>III – Positionnement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7347" y="1434517"/>
            <a:ext cx="10100346" cy="4832058"/>
          </a:xfrm>
        </p:spPr>
        <p:txBody>
          <a:bodyPr>
            <a:normAutofit/>
          </a:bodyPr>
          <a:lstStyle/>
          <a:p>
            <a:r>
              <a:rPr lang="fr-FR" sz="2400" dirty="0"/>
              <a:t>Le Hand </a:t>
            </a:r>
            <a:r>
              <a:rPr lang="fr-FR" sz="2400" dirty="0" err="1"/>
              <a:t>Spinner</a:t>
            </a:r>
            <a:r>
              <a:rPr lang="fr-FR" sz="2400" dirty="0"/>
              <a:t> se positionne de la sorte :</a:t>
            </a:r>
          </a:p>
          <a:p>
            <a:pPr marL="45720" indent="0">
              <a:buNone/>
            </a:pPr>
            <a:endParaRPr lang="fr-FR" sz="2400" dirty="0"/>
          </a:p>
          <a:p>
            <a:r>
              <a:rPr lang="fr-FR" dirty="0"/>
              <a:t>Prix nettement moins cher comparé aux concurrents</a:t>
            </a:r>
            <a:br>
              <a:rPr lang="fr-FR" dirty="0"/>
            </a:br>
            <a:endParaRPr lang="fr-FR" dirty="0"/>
          </a:p>
          <a:p>
            <a:r>
              <a:rPr lang="fr-FR" dirty="0"/>
              <a:t>Licence dans le domaine public, ce qui favorise l’émergence de nouveaux modèles</a:t>
            </a:r>
          </a:p>
          <a:p>
            <a:endParaRPr lang="fr-FR" dirty="0"/>
          </a:p>
          <a:p>
            <a:r>
              <a:rPr lang="fr-FR" dirty="0"/>
              <a:t>Disponible partout, facile à utiliser. (Hand </a:t>
            </a:r>
            <a:r>
              <a:rPr lang="fr-FR" dirty="0" err="1"/>
              <a:t>Spinner</a:t>
            </a:r>
            <a:r>
              <a:rPr lang="fr-FR" dirty="0"/>
              <a:t> VS Rubik’s Cube)</a:t>
            </a:r>
          </a:p>
          <a:p>
            <a:endParaRPr lang="fr-FR" dirty="0"/>
          </a:p>
          <a:p>
            <a:r>
              <a:rPr lang="fr-FR" dirty="0"/>
              <a:t>Aide à diminuer le stress et à fixer l’attention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24165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/>
              <a:t>Merci pour votre écoute !</a:t>
            </a:r>
          </a:p>
        </p:txBody>
      </p:sp>
    </p:spTree>
    <p:extLst>
      <p:ext uri="{BB962C8B-B14F-4D97-AF65-F5344CB8AC3E}">
        <p14:creationId xmlns:p14="http://schemas.microsoft.com/office/powerpoint/2010/main" val="84386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noProof="1"/>
              <a:t>Sommaire</a:t>
            </a:r>
          </a:p>
        </p:txBody>
      </p:sp>
      <p:sp>
        <p:nvSpPr>
          <p:cNvPr id="14" name="Espace réservé de contenu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323232">
                  <a:lumMod val="90000"/>
                </a:srgbClr>
              </a:buClr>
            </a:pPr>
            <a:r>
              <a:rPr lang="fr-FR" noProof="1"/>
              <a:t>Introduction</a:t>
            </a:r>
          </a:p>
          <a:p>
            <a:pPr>
              <a:buClr>
                <a:srgbClr val="323232">
                  <a:lumMod val="90000"/>
                </a:srgbClr>
              </a:buClr>
            </a:pPr>
            <a:r>
              <a:rPr lang="fr-FR" noProof="1"/>
              <a:t>Analyse SWOT &amp; PESTEL</a:t>
            </a:r>
          </a:p>
          <a:p>
            <a:pPr>
              <a:buClr>
                <a:srgbClr val="323232">
                  <a:lumMod val="90000"/>
                </a:srgbClr>
              </a:buClr>
            </a:pPr>
            <a:r>
              <a:rPr lang="fr-FR" noProof="1"/>
              <a:t>Stratégie Marketing</a:t>
            </a:r>
          </a:p>
          <a:p>
            <a:pPr lvl="1">
              <a:buClr>
                <a:srgbClr val="323232">
                  <a:lumMod val="90000"/>
                </a:srgbClr>
              </a:buClr>
            </a:pPr>
            <a:r>
              <a:rPr lang="fr-FR" noProof="1"/>
              <a:t>Ségmentation</a:t>
            </a:r>
          </a:p>
          <a:p>
            <a:pPr lvl="1">
              <a:buClr>
                <a:srgbClr val="323232">
                  <a:lumMod val="90000"/>
                </a:srgbClr>
              </a:buClr>
            </a:pPr>
            <a:r>
              <a:rPr lang="fr-FR" noProof="1"/>
              <a:t>Ciblage</a:t>
            </a:r>
          </a:p>
          <a:p>
            <a:pPr lvl="1">
              <a:buClr>
                <a:srgbClr val="323232">
                  <a:lumMod val="90000"/>
                </a:srgbClr>
              </a:buClr>
            </a:pPr>
            <a:r>
              <a:rPr lang="fr-FR" noProof="1"/>
              <a:t>Positionement</a:t>
            </a:r>
          </a:p>
          <a:p>
            <a:pPr>
              <a:buClr>
                <a:srgbClr val="323232">
                  <a:lumMod val="90000"/>
                </a:srgbClr>
              </a:buClr>
            </a:pPr>
            <a:r>
              <a:rPr lang="fr-FR" noProof="1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30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Un </a:t>
            </a:r>
            <a:r>
              <a:rPr lang="fr-FR" dirty="0" err="1"/>
              <a:t>fidget</a:t>
            </a:r>
            <a:r>
              <a:rPr lang="fr-FR" dirty="0"/>
              <a:t> </a:t>
            </a:r>
            <a:r>
              <a:rPr lang="fr-FR" dirty="0" err="1"/>
              <a:t>spinner</a:t>
            </a:r>
            <a:r>
              <a:rPr lang="fr-FR" dirty="0"/>
              <a:t>, également appelé hand </a:t>
            </a:r>
            <a:r>
              <a:rPr lang="fr-FR" dirty="0" err="1"/>
              <a:t>spinner</a:t>
            </a:r>
            <a:r>
              <a:rPr lang="fr-FR" dirty="0"/>
              <a:t>, est un jouet conçu pour tourner sur son axe avec un effort minime. </a:t>
            </a:r>
          </a:p>
          <a:p>
            <a:r>
              <a:rPr lang="fr-FR" dirty="0"/>
              <a:t>Il a été commercialisé à partir du printemps 2017.</a:t>
            </a:r>
          </a:p>
          <a:p>
            <a:r>
              <a:rPr lang="fr-FR" dirty="0"/>
              <a:t>Son très faible prix a permis l'émergence d'une tendance très forte.</a:t>
            </a:r>
          </a:p>
          <a:p>
            <a:r>
              <a:rPr lang="fr-FR" dirty="0"/>
              <a:t>Souvent </a:t>
            </a:r>
            <a:r>
              <a:rPr lang="fr-FR" dirty="0" err="1"/>
              <a:t>marketé</a:t>
            </a:r>
            <a:r>
              <a:rPr lang="fr-FR" dirty="0"/>
              <a:t> comme un déstressant améliorant la faculté de concentration et réduisant les symptômes de certaines maladies.</a:t>
            </a:r>
          </a:p>
          <a:p>
            <a:r>
              <a:rPr lang="fr-FR" dirty="0"/>
              <a:t>En France, les ventes de </a:t>
            </a:r>
            <a:r>
              <a:rPr lang="fr-FR" dirty="0" err="1"/>
              <a:t>spinner</a:t>
            </a:r>
            <a:r>
              <a:rPr lang="fr-FR" dirty="0"/>
              <a:t>, très fortes au printemps, n'ont pas survécu aux vacances d'été.</a:t>
            </a:r>
          </a:p>
        </p:txBody>
      </p:sp>
    </p:spTree>
    <p:extLst>
      <p:ext uri="{BB962C8B-B14F-4D97-AF65-F5344CB8AC3E}">
        <p14:creationId xmlns:p14="http://schemas.microsoft.com/office/powerpoint/2010/main" val="14505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184557"/>
            <a:ext cx="9509760" cy="110734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Analyse SWOT </a:t>
            </a:r>
            <a:br>
              <a:rPr lang="fr-FR" dirty="0"/>
            </a:br>
            <a:r>
              <a:rPr lang="fr-FR" dirty="0"/>
              <a:t>I </a:t>
            </a:r>
            <a:r>
              <a:rPr lang="fr-FR" i="1" dirty="0"/>
              <a:t>– Interne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fr-FR" b="1" dirty="0"/>
              <a:t>(S) Forces :</a:t>
            </a:r>
          </a:p>
          <a:p>
            <a:r>
              <a:rPr lang="fr-FR" dirty="0"/>
              <a:t>Facile d'utilisation </a:t>
            </a:r>
          </a:p>
          <a:p>
            <a:r>
              <a:rPr lang="fr-FR" dirty="0"/>
              <a:t>On peut l'acheter partout </a:t>
            </a:r>
          </a:p>
          <a:p>
            <a:r>
              <a:rPr lang="fr-FR" dirty="0"/>
              <a:t>Coté bénéfique pour la santé</a:t>
            </a:r>
          </a:p>
          <a:p>
            <a:r>
              <a:rPr lang="fr-FR" dirty="0"/>
              <a:t>Objet discret (Se glisse dans les poches)</a:t>
            </a:r>
          </a:p>
          <a:p>
            <a:r>
              <a:rPr lang="fr-FR" dirty="0"/>
              <a:t>Disponible à différents (petits) prix, à différents modèles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fr-FR" b="1" dirty="0"/>
              <a:t>(W) Faiblesses :</a:t>
            </a:r>
          </a:p>
          <a:p>
            <a:r>
              <a:rPr lang="fr-FR" dirty="0"/>
              <a:t>Tendance temporaire (Comme </a:t>
            </a:r>
            <a:r>
              <a:rPr lang="fr-FR" dirty="0" err="1"/>
              <a:t>Pokemon</a:t>
            </a:r>
            <a:r>
              <a:rPr lang="fr-FR" dirty="0"/>
              <a:t> Go)</a:t>
            </a:r>
          </a:p>
          <a:p>
            <a:r>
              <a:rPr lang="fr-FR" dirty="0"/>
              <a:t>Peut blesser si on le lance sur quelqu'un (Disputes entre enfants) </a:t>
            </a:r>
          </a:p>
          <a:p>
            <a:r>
              <a:rPr lang="fr-FR" dirty="0"/>
              <a:t>Beaucoup de produits concurrents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57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184557"/>
            <a:ext cx="9509760" cy="110734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Analyse SWOT </a:t>
            </a:r>
            <a:br>
              <a:rPr lang="fr-FR" dirty="0"/>
            </a:br>
            <a:r>
              <a:rPr lang="fr-FR" dirty="0"/>
              <a:t>II </a:t>
            </a:r>
            <a:r>
              <a:rPr lang="fr-FR" i="1" dirty="0"/>
              <a:t>– Externe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fr-FR" b="1" dirty="0"/>
              <a:t>(O) Opportunités :</a:t>
            </a:r>
          </a:p>
          <a:p>
            <a:r>
              <a:rPr lang="fr-FR" dirty="0"/>
              <a:t>Peut être prescrit par des thérapeutes </a:t>
            </a:r>
          </a:p>
          <a:p>
            <a:r>
              <a:rPr lang="fr-FR" dirty="0"/>
              <a:t>Fixe l'attention des personnes autistes, hyper actives, aide à les apaiser</a:t>
            </a:r>
          </a:p>
          <a:p>
            <a:r>
              <a:rPr lang="fr-FR" dirty="0"/>
              <a:t>Licence dans le domaine public depuis 2007</a:t>
            </a:r>
          </a:p>
          <a:p>
            <a:r>
              <a:rPr lang="fr-FR" dirty="0"/>
              <a:t>Renaitre via Internet et les réseaux sociaux</a:t>
            </a:r>
          </a:p>
          <a:p>
            <a:pPr marL="4572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fr-FR" b="1" dirty="0"/>
              <a:t>(T) Menaces :</a:t>
            </a:r>
          </a:p>
          <a:p>
            <a:r>
              <a:rPr lang="fr-FR" dirty="0"/>
              <a:t>Il est interdit dans certaines écoles</a:t>
            </a:r>
          </a:p>
          <a:p>
            <a:r>
              <a:rPr lang="fr-FR" dirty="0"/>
              <a:t>Rupture de stock rapide </a:t>
            </a:r>
          </a:p>
          <a:p>
            <a:r>
              <a:rPr lang="fr-FR" dirty="0"/>
              <a:t>Il distrait les enfants, les parents risquent de ne pas l'acheter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462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Chiffrages :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trois semaines, le seuil du million d’euros  de ventes a été dépassé en France</a:t>
            </a:r>
          </a:p>
          <a:p>
            <a:r>
              <a:rPr lang="fr-FR" dirty="0"/>
              <a:t>deux types de Hand </a:t>
            </a:r>
            <a:r>
              <a:rPr lang="fr-FR" dirty="0" err="1"/>
              <a:t>Spinner</a:t>
            </a:r>
            <a:r>
              <a:rPr lang="fr-FR" dirty="0"/>
              <a:t> figurent au top 10 des meilleures ventes de jouets en France, sur la semaine 19 .</a:t>
            </a:r>
          </a:p>
          <a:p>
            <a:pPr marL="45720" indent="0" algn="r">
              <a:buNone/>
            </a:pPr>
            <a:r>
              <a:rPr lang="fr-FR" sz="1400" dirty="0"/>
              <a:t>Source : panel </a:t>
            </a:r>
            <a:r>
              <a:rPr lang="fr-FR" sz="1400" dirty="0" err="1"/>
              <a:t>EPos</a:t>
            </a:r>
            <a:r>
              <a:rPr lang="fr-FR" sz="1400" dirty="0"/>
              <a:t> (couvrant 75% de la distribution de jouets en France), NPD Group.</a:t>
            </a:r>
          </a:p>
          <a:p>
            <a:pPr marL="45720" indent="0">
              <a:buNone/>
            </a:pPr>
            <a:endParaRPr lang="fr-FR" sz="1400" dirty="0"/>
          </a:p>
          <a:p>
            <a:pPr marL="45720" indent="0">
              <a:buNone/>
            </a:pPr>
            <a:endParaRPr lang="fr-FR" sz="1400" dirty="0"/>
          </a:p>
          <a:p>
            <a:pPr marL="45720" indent="0">
              <a:buNone/>
            </a:pPr>
            <a:r>
              <a:rPr lang="fr-FR" sz="1800" dirty="0"/>
              <a:t>Pic observé en Mai 2017, baisse en été :</a:t>
            </a:r>
          </a:p>
          <a:p>
            <a:pPr marL="45720" indent="0" algn="r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27" y="3601615"/>
            <a:ext cx="5112553" cy="274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2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-167121"/>
            <a:ext cx="9509760" cy="1233424"/>
          </a:xfrm>
        </p:spPr>
        <p:txBody>
          <a:bodyPr/>
          <a:lstStyle/>
          <a:p>
            <a:r>
              <a:rPr lang="fr-FR" dirty="0"/>
              <a:t>Différents types : 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4722">
            <a:off x="8161098" y="1766309"/>
            <a:ext cx="3585325" cy="369674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989" y="1626144"/>
            <a:ext cx="3603172" cy="360317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9216">
            <a:off x="349501" y="1971088"/>
            <a:ext cx="3319428" cy="335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6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concurrence :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86" y="2006913"/>
            <a:ext cx="3132839" cy="3884720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5108">
            <a:off x="495935" y="2571620"/>
            <a:ext cx="4064000" cy="2032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503" y="1291077"/>
            <a:ext cx="4407159" cy="459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5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125834"/>
            <a:ext cx="9509760" cy="97312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Stratégie Marketing</a:t>
            </a:r>
            <a:br>
              <a:rPr lang="fr-FR" dirty="0"/>
            </a:br>
            <a:r>
              <a:rPr lang="fr-FR" i="1" dirty="0"/>
              <a:t>I – </a:t>
            </a:r>
            <a:r>
              <a:rPr lang="fr-FR" i="1" dirty="0" err="1"/>
              <a:t>Ségmentation</a:t>
            </a:r>
            <a:r>
              <a:rPr lang="fr-FR" i="1" dirty="0"/>
              <a:t>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1291906"/>
            <a:ext cx="9509760" cy="4737674"/>
          </a:xfrm>
        </p:spPr>
        <p:txBody>
          <a:bodyPr>
            <a:normAutofit/>
          </a:bodyPr>
          <a:lstStyle/>
          <a:p>
            <a:endParaRPr lang="fr-FR" sz="2400" dirty="0"/>
          </a:p>
          <a:p>
            <a:r>
              <a:rPr lang="fr-FR" sz="2400" dirty="0"/>
              <a:t>Géographique : 								</a:t>
            </a:r>
          </a:p>
          <a:p>
            <a:pPr marL="45720" indent="0">
              <a:buNone/>
            </a:pPr>
            <a:endParaRPr lang="fr-FR" dirty="0"/>
          </a:p>
          <a:p>
            <a:pPr marL="45720" indent="0">
              <a:buNone/>
            </a:pPr>
            <a:r>
              <a:rPr lang="fr-FR" dirty="0"/>
              <a:t>Dû à sa licence libre, le marché est mondial. </a:t>
            </a:r>
          </a:p>
          <a:p>
            <a:pPr marL="45720" indent="0">
              <a:buNone/>
            </a:pPr>
            <a:r>
              <a:rPr lang="fr-FR" dirty="0"/>
              <a:t>Le </a:t>
            </a:r>
            <a:r>
              <a:rPr lang="fr-FR" dirty="0" err="1"/>
              <a:t>Fidget</a:t>
            </a:r>
            <a:r>
              <a:rPr lang="fr-FR" dirty="0"/>
              <a:t> </a:t>
            </a:r>
            <a:r>
              <a:rPr lang="fr-FR" dirty="0" err="1"/>
              <a:t>Spinner</a:t>
            </a:r>
            <a:r>
              <a:rPr lang="fr-FR" dirty="0"/>
              <a:t> est développé aux États-Unis, en Europe et dans tous les continents. </a:t>
            </a:r>
          </a:p>
          <a:p>
            <a:pPr marL="45720" indent="0">
              <a:buNone/>
            </a:pPr>
            <a:r>
              <a:rPr lang="fr-FR" dirty="0"/>
              <a:t>Chaque pays ensuite a développé différents modèles et variantes. </a:t>
            </a:r>
          </a:p>
          <a:p>
            <a:pPr marL="45720" indent="0">
              <a:buNone/>
            </a:pPr>
            <a:r>
              <a:rPr lang="fr-FR" dirty="0"/>
              <a:t>Au Japon , un modèle est capable de tourner pour plus de 10 minutes et coûte presque 130 euros. </a:t>
            </a:r>
          </a:p>
        </p:txBody>
      </p:sp>
    </p:spTree>
    <p:extLst>
      <p:ext uri="{BB962C8B-B14F-4D97-AF65-F5344CB8AC3E}">
        <p14:creationId xmlns:p14="http://schemas.microsoft.com/office/powerpoint/2010/main" val="146309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Yellow 16x9">
  <a:themeElements>
    <a:clrScheme name="Banded_Design_Yellow">
      <a:dk1>
        <a:srgbClr val="323232"/>
      </a:dk1>
      <a:lt1>
        <a:sysClr val="window" lastClr="FFFFFF"/>
      </a:lt1>
      <a:dk2>
        <a:srgbClr val="000000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_Design_Yellow_TP102900996" id="{74FBA2CC-C589-4726-AA0E-2F7A54BEADE8}" vid="{031F290F-10E4-4E9E-B2E5-5F8E0F2BAC68}"/>
    </a:ext>
  </a:extLst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66677B1-365E-411F-9971-C788BC2975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397</Words>
  <Application>Microsoft Office PowerPoint</Application>
  <PresentationFormat>Grand écran</PresentationFormat>
  <Paragraphs>88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Arial</vt:lpstr>
      <vt:lpstr>Book Antiqua</vt:lpstr>
      <vt:lpstr>Banded Design Yellow 16x9</vt:lpstr>
      <vt:lpstr>Exposé  de Marketing</vt:lpstr>
      <vt:lpstr>Sommaire</vt:lpstr>
      <vt:lpstr>Introduction </vt:lpstr>
      <vt:lpstr>Analyse SWOT  I – Interne :</vt:lpstr>
      <vt:lpstr>Analyse SWOT  II – Externe :</vt:lpstr>
      <vt:lpstr>Chiffrages : </vt:lpstr>
      <vt:lpstr>Différents types : </vt:lpstr>
      <vt:lpstr>La concurrence :</vt:lpstr>
      <vt:lpstr>Stratégie Marketing I – Ségmentation :</vt:lpstr>
      <vt:lpstr>Stratégie Marketing I – Ségmentation :</vt:lpstr>
      <vt:lpstr>Stratégie Marketing I – Ségmentation :</vt:lpstr>
      <vt:lpstr>Stratégie Marketing II  – Ciblage :</vt:lpstr>
      <vt:lpstr>Stratégie Marketing III – Positionnement :</vt:lpstr>
      <vt:lpstr>Merci pour votre écoute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2017-10-21T07:15:17Z</dcterms:created>
  <dcterms:modified xsi:type="dcterms:W3CDTF">2017-11-04T15:39:25Z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TC029009979991</vt:lpwstr>
  </property>
</Properties>
</file>