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bin" ContentType="image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52"/>
  </p:notesMasterIdLst>
  <p:handoutMasterIdLst>
    <p:handoutMasterId r:id="rId53"/>
  </p:handoutMasterIdLst>
  <p:sldIdLst>
    <p:sldId id="2147481411" r:id="rId3"/>
    <p:sldId id="368" r:id="rId4"/>
    <p:sldId id="379" r:id="rId5"/>
    <p:sldId id="2147481436" r:id="rId6"/>
    <p:sldId id="2147481459" r:id="rId7"/>
    <p:sldId id="2147481413" r:id="rId8"/>
    <p:sldId id="2147481435" r:id="rId9"/>
    <p:sldId id="2147481412" r:id="rId10"/>
    <p:sldId id="2147481460" r:id="rId11"/>
    <p:sldId id="2147481461" r:id="rId12"/>
    <p:sldId id="2147481462" r:id="rId13"/>
    <p:sldId id="2147481463" r:id="rId14"/>
    <p:sldId id="2147481464" r:id="rId15"/>
    <p:sldId id="2147481423" r:id="rId16"/>
    <p:sldId id="2147481414" r:id="rId17"/>
    <p:sldId id="2147481415" r:id="rId18"/>
    <p:sldId id="2147481417" r:id="rId19"/>
    <p:sldId id="2147481418" r:id="rId20"/>
    <p:sldId id="2147481431" r:id="rId21"/>
    <p:sldId id="2147481430" r:id="rId22"/>
    <p:sldId id="2147481424" r:id="rId23"/>
    <p:sldId id="2147481427" r:id="rId24"/>
    <p:sldId id="2147481425" r:id="rId25"/>
    <p:sldId id="2147481428" r:id="rId26"/>
    <p:sldId id="2147481426" r:id="rId27"/>
    <p:sldId id="2147481429" r:id="rId28"/>
    <p:sldId id="2147481419" r:id="rId29"/>
    <p:sldId id="2147481421" r:id="rId30"/>
    <p:sldId id="2147481420" r:id="rId31"/>
    <p:sldId id="2147481439" r:id="rId32"/>
    <p:sldId id="2147481440" r:id="rId33"/>
    <p:sldId id="2147481441" r:id="rId34"/>
    <p:sldId id="2147481457" r:id="rId35"/>
    <p:sldId id="2147481442" r:id="rId36"/>
    <p:sldId id="2147481443" r:id="rId37"/>
    <p:sldId id="2147481444" r:id="rId38"/>
    <p:sldId id="2147481445" r:id="rId39"/>
    <p:sldId id="2147481458" r:id="rId40"/>
    <p:sldId id="2147481446" r:id="rId41"/>
    <p:sldId id="2147481447" r:id="rId42"/>
    <p:sldId id="2147481448" r:id="rId43"/>
    <p:sldId id="2147481449" r:id="rId44"/>
    <p:sldId id="2147481450" r:id="rId45"/>
    <p:sldId id="2147481451" r:id="rId46"/>
    <p:sldId id="2147481438" r:id="rId47"/>
    <p:sldId id="2147481437" r:id="rId48"/>
    <p:sldId id="2147481452" r:id="rId49"/>
    <p:sldId id="2147481456" r:id="rId50"/>
    <p:sldId id="2147481402" r:id="rId51"/>
  </p:sldIdLst>
  <p:sldSz cx="12192000" cy="6858000"/>
  <p:notesSz cx="6858000" cy="9144000"/>
  <p:custDataLst>
    <p:tags r:id="rId54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34957" autoAdjust="0"/>
  </p:normalViewPr>
  <p:slideViewPr>
    <p:cSldViewPr snapToGrid="0" snapToObjects="1" showGuides="1">
      <p:cViewPr varScale="1">
        <p:scale>
          <a:sx n="26" d="100"/>
          <a:sy n="26" d="100"/>
        </p:scale>
        <p:origin x="2875" y="29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 dirty="0"/>
            <a:t>10:15 – 10:45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 dirty="0"/>
            <a:t>10:45 – 11:15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 dirty="0"/>
            <a:t>AWS terminology </a:t>
          </a:r>
          <a:br>
            <a:rPr lang="en-US" dirty="0"/>
          </a:br>
          <a:r>
            <a:rPr lang="en-US" dirty="0"/>
            <a:t>and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 dirty="0"/>
            <a:t>11:15 – 11:45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 dirty="0"/>
            <a:t>11:45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 dirty="0"/>
            <a:t>13:30 – 15:30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 dirty="0"/>
            <a:t>15:30 – 15:45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 dirty="0"/>
            <a:t>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 dirty="0"/>
            <a:t>15:45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10:15 – 10:45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 terminology </a:t>
          </a:r>
          <a:br>
            <a:rPr lang="en-US" sz="1500" kern="1200" dirty="0"/>
          </a:br>
          <a:r>
            <a:rPr lang="en-US" sz="1500" kern="1200" dirty="0"/>
            <a:t>and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10:45 – 11:15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11:15 – 11:45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11:45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13:30 – 15:30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15:30 – 15:45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15:45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12/9/2023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nttdata.com/insights/blog/bmw-und-ntt-data-eine-globale-partnerschaft" TargetMode="External"/><Relationship Id="rId3" Type="http://schemas.openxmlformats.org/officeDocument/2006/relationships/hyperlink" Target="https://www.ntt-tx.com/products/" TargetMode="External"/><Relationship Id="rId7" Type="http://schemas.openxmlformats.org/officeDocument/2006/relationships/hyperlink" Target="https://de.nttdata.com/newsroom/2023/ntt-data-und-vatikanische-bibliothek-staerken-online-communities-mit-web3-nft-technologie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tt-review.jp/" TargetMode="External"/><Relationship Id="rId5" Type="http://schemas.openxmlformats.org/officeDocument/2006/relationships/hyperlink" Target="https://www.ntt-review.jp/archive/ntttechnical.php?contents=ntr200706ip1.pdf&amp;mode=show_pdf" TargetMode="External"/><Relationship Id="rId4" Type="http://schemas.openxmlformats.org/officeDocument/2006/relationships/hyperlink" Target="https://www.ntt-at.com/product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lambda-samples.html" TargetMode="External"/><Relationship Id="rId7" Type="http://schemas.openxmlformats.org/officeDocument/2006/relationships/hyperlink" Target="https://www.learnaws.org/2022/02/05/aws-cli-iam-guide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ws.amazon.com/tutorials/run-serverless-code/" TargetMode="External"/><Relationship Id="rId5" Type="http://schemas.openxmlformats.org/officeDocument/2006/relationships/hyperlink" Target="https://docs.aws.amazon.com/lambda/latest/dg/gettingstarted-awscli.html" TargetMode="External"/><Relationship Id="rId4" Type="http://schemas.openxmlformats.org/officeDocument/2006/relationships/hyperlink" Target="https://github.com/awsdocs/aws-lambda-developer-guide/tree/main/sample-apps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docs/aws-doc-sdk-examples/tree/main/javav2/usecases/creating_lambda_apigateway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awsfundamentals.com/" TargetMode="External"/><Relationship Id="rId3" Type="http://schemas.openxmlformats.org/officeDocument/2006/relationships/hyperlink" Target="https://aws.amazon.com/free/" TargetMode="External"/><Relationship Id="rId7" Type="http://schemas.openxmlformats.org/officeDocument/2006/relationships/hyperlink" Target="https://github.com/awslabs/aws-shel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forwindows.org/" TargetMode="External"/><Relationship Id="rId5" Type="http://schemas.openxmlformats.org/officeDocument/2006/relationships/hyperlink" Target="https://help.pluralsight.com/help/aws-sandbox" TargetMode="External"/><Relationship Id="rId4" Type="http://schemas.openxmlformats.org/officeDocument/2006/relationships/hyperlink" Target="https://learn.acloud.guru/cloud-playground/cloud-sandboxe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First of all, let the participants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1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5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27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0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separates subfolders from each other as well as from the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 different ways to put a file into an exercise bucket are shown.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, </a:t>
            </a:r>
            <a:r>
              <a:rPr lang="de-DE" dirty="0" err="1"/>
              <a:t>unless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--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0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</a:t>
            </a:r>
            <a:r>
              <a:rPr lang="de-DE" baseline="0" dirty="0"/>
              <a:t> einer weltweit (über 88 Länder) tätigen Unternehmensgruppe mit HQ in Japan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Enso-Kreis</a:t>
            </a:r>
            <a:r>
              <a:rPr lang="de-DE" baseline="0" dirty="0"/>
              <a:t> bedeutet neben </a:t>
            </a:r>
            <a:r>
              <a:rPr lang="de-DE" sz="14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Erleuchtung, Stärke, Eleganz, das Universum und der Leere</a:t>
            </a: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; unsere Arbeit -&gt; heute schon an den Innovationen von morgen arbeiten; </a:t>
            </a:r>
            <a:r>
              <a:rPr lang="en-US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dirty="0"/>
              <a:t>ap</a:t>
            </a:r>
            <a:r>
              <a:rPr lang="en-US" b="0" i="0" kern="1200" baseline="0" dirty="0">
                <a:effectLst/>
              </a:rPr>
              <a:t>.</a:t>
            </a:r>
            <a:r>
              <a:rPr lang="en-US" dirty="0"/>
              <a:t> </a:t>
            </a:r>
            <a:r>
              <a:rPr lang="en-US" dirty="0" err="1"/>
              <a:t>Firmenkultur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Fokus</a:t>
            </a:r>
            <a:r>
              <a:rPr lang="en-US" dirty="0">
                <a:sym typeface="Wingdings" panose="05000000000000000000" pitchFamily="2" charset="2"/>
              </a:rPr>
              <a:t> auf </a:t>
            </a:r>
            <a:r>
              <a:rPr lang="en-US" dirty="0" err="1">
                <a:sym typeface="Wingdings" panose="05000000000000000000" pitchFamily="2" charset="2"/>
              </a:rPr>
              <a:t>nachhaltige</a:t>
            </a:r>
            <a:r>
              <a:rPr lang="en-US" dirty="0">
                <a:sym typeface="Wingdings" panose="05000000000000000000" pitchFamily="2" charset="2"/>
              </a:rPr>
              <a:t> Arbeit -&gt; innovative </a:t>
            </a:r>
            <a:r>
              <a:rPr lang="en-US" dirty="0" err="1">
                <a:sym typeface="Wingdings" panose="05000000000000000000" pitchFamily="2" charset="2"/>
              </a:rPr>
              <a:t>Technologien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Lösungen</a:t>
            </a:r>
            <a:r>
              <a:rPr lang="en-US" dirty="0">
                <a:sym typeface="Wingdings" panose="05000000000000000000" pitchFamily="2" charset="2"/>
              </a:rPr>
              <a:t> für </a:t>
            </a:r>
            <a:r>
              <a:rPr lang="en-US" dirty="0" err="1">
                <a:sym typeface="Wingdings" panose="05000000000000000000" pitchFamily="2" charset="2"/>
              </a:rPr>
              <a:t>Kunden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langfristige</a:t>
            </a:r>
            <a:r>
              <a:rPr lang="en-US" dirty="0">
                <a:sym typeface="Wingdings" panose="05000000000000000000" pitchFamily="2" charset="2"/>
              </a:rPr>
              <a:t> </a:t>
            </a:r>
            <a:r>
              <a:rPr lang="en-US" dirty="0" err="1">
                <a:sym typeface="Wingdings" panose="05000000000000000000" pitchFamily="2" charset="2"/>
              </a:rPr>
              <a:t>Perspektive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durch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Verfolgung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Strategie</a:t>
            </a:r>
            <a:r>
              <a:rPr lang="en-US" dirty="0">
                <a:sym typeface="Wingdings" panose="05000000000000000000" pitchFamily="2" charset="2"/>
              </a:rPr>
              <a:t> (3-5 Jahre); </a:t>
            </a:r>
            <a:r>
              <a:rPr lang="en-US" dirty="0" err="1">
                <a:sym typeface="Wingdings" panose="05000000000000000000" pitchFamily="2" charset="2"/>
              </a:rPr>
              <a:t>Abgrenzung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klassisch-amerikanischen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Unternehmen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Auch die tägl. verwendeten Smileys sind ein Ergebnis der Kreativität der NTT Gruppe (in Japan auch zur Erleichterung der Kommunikation genutzt -&gt; wegen komplizierter Zeichen in der Sprache, lieber Symbolik über Emojis) -&gt; NTT DATA hat ersten Entwurf bzw. Vorgänger von Emojis entwickelt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9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45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adding a new global secondary index to the table, </a:t>
            </a:r>
            <a:r>
              <a:rPr lang="en-US" dirty="0" err="1"/>
              <a:t>AttributeDefinitions</a:t>
            </a:r>
            <a:r>
              <a:rPr lang="en-US" dirty="0"/>
              <a:t> must include the key element(s) of the new index.</a:t>
            </a:r>
          </a:p>
          <a:p>
            <a:br>
              <a:rPr lang="en-US" dirty="0"/>
            </a:br>
            <a:r>
              <a:rPr lang="en-US" dirty="0"/>
              <a:t>Primary key attributes and index key attributes are automatically projected.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update-table \</a:t>
            </a:r>
          </a:p>
          <a:p>
            <a:r>
              <a:rPr lang="en-US" dirty="0"/>
              <a:t>    --table-name Music \</a:t>
            </a:r>
          </a:p>
          <a:p>
            <a:r>
              <a:rPr lang="en-US" dirty="0"/>
              <a:t>    --attribute-definitions </a:t>
            </a:r>
            <a:r>
              <a:rPr lang="en-US" dirty="0" err="1"/>
              <a:t>AttributeName</a:t>
            </a:r>
            <a:r>
              <a:rPr lang="en-US" dirty="0"/>
              <a:t>=</a:t>
            </a:r>
            <a:r>
              <a:rPr lang="en-US" dirty="0" err="1"/>
              <a:t>AlbumTitle,AttributeType</a:t>
            </a:r>
            <a:r>
              <a:rPr lang="en-US" dirty="0"/>
              <a:t>=S  \</a:t>
            </a:r>
          </a:p>
          <a:p>
            <a:r>
              <a:rPr lang="en-US" dirty="0"/>
              <a:t>    --global-secondary-index-updates \</a:t>
            </a:r>
          </a:p>
          <a:p>
            <a:r>
              <a:rPr lang="en-US" dirty="0"/>
              <a:t>        "[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\"Create\": {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IndexName</a:t>
            </a:r>
            <a:r>
              <a:rPr lang="en-US" dirty="0"/>
              <a:t>\": \"</a:t>
            </a:r>
            <a:r>
              <a:rPr lang="en-US" dirty="0" err="1"/>
              <a:t>AlbumIndex</a:t>
            </a:r>
            <a:r>
              <a:rPr lang="en-US" dirty="0"/>
              <a:t>\",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KeySchema</a:t>
            </a:r>
            <a:r>
              <a:rPr lang="en-US" dirty="0"/>
              <a:t>\": [{\"</a:t>
            </a:r>
            <a:r>
              <a:rPr lang="en-US" dirty="0" err="1"/>
              <a:t>AttributeName</a:t>
            </a:r>
            <a:r>
              <a:rPr lang="en-US" dirty="0"/>
              <a:t>\":\"</a:t>
            </a:r>
            <a:r>
              <a:rPr lang="en-US" dirty="0" err="1"/>
              <a:t>AlbumTitle</a:t>
            </a:r>
            <a:r>
              <a:rPr lang="en-US" dirty="0"/>
              <a:t>\",\"</a:t>
            </a:r>
            <a:r>
              <a:rPr lang="en-US" dirty="0" err="1"/>
              <a:t>KeyType</a:t>
            </a:r>
            <a:r>
              <a:rPr lang="en-US" dirty="0"/>
              <a:t>\":\"HASH\"}],</a:t>
            </a:r>
          </a:p>
          <a:p>
            <a:r>
              <a:rPr lang="en-US" dirty="0"/>
              <a:t>                    \"Projection\":{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ProjectionType</a:t>
            </a:r>
            <a:r>
              <a:rPr lang="en-US" dirty="0"/>
              <a:t>\":\"KEYS_ONLY\"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    \"</a:t>
            </a:r>
            <a:r>
              <a:rPr lang="en-US" dirty="0" err="1"/>
              <a:t>ProvisionedThroughput</a:t>
            </a:r>
            <a:r>
              <a:rPr lang="en-US" dirty="0"/>
              <a:t>\": {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ReadCapacityUnits</a:t>
            </a:r>
            <a:r>
              <a:rPr lang="en-US" dirty="0"/>
              <a:t>\": 1,</a:t>
            </a:r>
          </a:p>
          <a:p>
            <a:r>
              <a:rPr lang="en-US" dirty="0"/>
              <a:t>                        \"</a:t>
            </a:r>
            <a:r>
              <a:rPr lang="en-US" dirty="0" err="1"/>
              <a:t>WriteCapacityUnits</a:t>
            </a:r>
            <a:r>
              <a:rPr lang="en-US" dirty="0"/>
              <a:t>\": 1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5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72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78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07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Patente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Auswahl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 err="1">
                <a:sym typeface="Wingdings" panose="05000000000000000000" pitchFamily="2" charset="2"/>
              </a:rPr>
              <a:t>Beispielen</a:t>
            </a:r>
            <a:r>
              <a:rPr lang="en-US" dirty="0">
                <a:sym typeface="Wingdings" panose="05000000000000000000" pitchFamily="2" charset="2"/>
              </a:rPr>
              <a:t>):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</a:t>
            </a:r>
            <a:r>
              <a:rPr lang="en-US" dirty="0" err="1">
                <a:sym typeface="Wingdings" panose="05000000000000000000" pitchFamily="2" charset="2"/>
              </a:rPr>
              <a:t>TechnoCross</a:t>
            </a:r>
            <a:r>
              <a:rPr lang="en-US" dirty="0">
                <a:sym typeface="Wingdings" panose="05000000000000000000" pitchFamily="2" charset="2"/>
              </a:rPr>
              <a:t> (NTT-TX) Corporation 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Intelligent Microphone </a:t>
            </a:r>
            <a:r>
              <a:rPr lang="en-US" dirty="0">
                <a:sym typeface="Wingdings" panose="05000000000000000000" pitchFamily="2" charset="2"/>
              </a:rPr>
              <a:t>in Automotive -&gt; </a:t>
            </a:r>
            <a:r>
              <a:rPr lang="en-US" dirty="0" err="1">
                <a:sym typeface="Wingdings" panose="05000000000000000000" pitchFamily="2" charset="2"/>
              </a:rPr>
              <a:t>Reduktion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Hintergrundgeräuschen</a:t>
            </a:r>
            <a:r>
              <a:rPr lang="en-US" dirty="0">
                <a:sym typeface="Wingdings" panose="05000000000000000000" pitchFamily="2" charset="2"/>
              </a:rPr>
              <a:t> um 99,99 </a:t>
            </a:r>
            <a:r>
              <a:rPr lang="en-US" dirty="0" err="1">
                <a:sym typeface="Wingdings" panose="05000000000000000000" pitchFamily="2" charset="2"/>
              </a:rPr>
              <a:t>Prozent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100 </a:t>
            </a:r>
            <a:r>
              <a:rPr lang="en-US" dirty="0" err="1">
                <a:sym typeface="Wingdings" panose="05000000000000000000" pitchFamily="2" charset="2"/>
              </a:rPr>
              <a:t>Dezibel</a:t>
            </a:r>
            <a:endParaRPr lang="en-US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err="1">
                <a:sym typeface="Wingdings" panose="05000000000000000000" pitchFamily="2" charset="2"/>
              </a:rPr>
              <a:t>iDoperation</a:t>
            </a:r>
            <a:r>
              <a:rPr lang="en-US" dirty="0">
                <a:sym typeface="Wingdings" panose="05000000000000000000" pitchFamily="2" charset="2"/>
              </a:rPr>
              <a:t> in Security -&gt; PAM (Privileged Account Management) Software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Prozessautomatisierung</a:t>
            </a:r>
            <a:r>
              <a:rPr lang="en-US" dirty="0">
                <a:sym typeface="Wingdings" panose="05000000000000000000" pitchFamily="2" charset="2"/>
              </a:rPr>
              <a:t> des Monitoring/der </a:t>
            </a:r>
            <a:r>
              <a:rPr lang="en-US" dirty="0" err="1">
                <a:sym typeface="Wingdings" panose="05000000000000000000" pitchFamily="2" charset="2"/>
              </a:rPr>
              <a:t>Sicherheit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definierter</a:t>
            </a:r>
            <a:r>
              <a:rPr lang="en-US" dirty="0">
                <a:sym typeface="Wingdings" panose="05000000000000000000" pitchFamily="2" charset="2"/>
              </a:rPr>
              <a:t> Accounts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U-motion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 err="1">
                <a:sym typeface="Wingdings" panose="05000000000000000000" pitchFamily="2" charset="2"/>
              </a:rPr>
              <a:t>Agrikultur</a:t>
            </a:r>
            <a:r>
              <a:rPr lang="en-US" dirty="0">
                <a:sym typeface="Wingdings" panose="05000000000000000000" pitchFamily="2" charset="2"/>
              </a:rPr>
              <a:t> -&gt; </a:t>
            </a:r>
            <a:r>
              <a:rPr lang="en-US" dirty="0" err="1">
                <a:sym typeface="Wingdings" panose="05000000000000000000" pitchFamily="2" charset="2"/>
              </a:rPr>
              <a:t>Überwachung</a:t>
            </a:r>
            <a:r>
              <a:rPr lang="en-US" dirty="0">
                <a:sym typeface="Wingdings" panose="05000000000000000000" pitchFamily="2" charset="2"/>
              </a:rPr>
              <a:t> des </a:t>
            </a:r>
            <a:r>
              <a:rPr lang="en-US" dirty="0" err="1">
                <a:sym typeface="Wingdings" panose="05000000000000000000" pitchFamily="2" charset="2"/>
              </a:rPr>
              <a:t>Verhaltens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Tieren</a:t>
            </a:r>
            <a:r>
              <a:rPr lang="en-US" dirty="0">
                <a:sym typeface="Wingdings" panose="05000000000000000000" pitchFamily="2" charset="2"/>
              </a:rPr>
              <a:t> in der </a:t>
            </a:r>
            <a:r>
              <a:rPr lang="en-US" dirty="0" err="1">
                <a:sym typeface="Wingdings" panose="05000000000000000000" pitchFamily="2" charset="2"/>
              </a:rPr>
              <a:t>Viehzucht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anhand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mittels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eines</a:t>
            </a:r>
            <a:r>
              <a:rPr lang="en-US" dirty="0">
                <a:sym typeface="Wingdings" panose="05000000000000000000" pitchFamily="2" charset="2"/>
              </a:rPr>
              <a:t> Tags; </a:t>
            </a:r>
            <a:r>
              <a:rPr lang="en-US" dirty="0" err="1">
                <a:sym typeface="Wingdings" panose="05000000000000000000" pitchFamily="2" charset="2"/>
              </a:rPr>
              <a:t>Frühzeiterkennung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Prävention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Krankheiten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Einstellung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optimaler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Temperaturverhältnisse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NTT Advanced Technology (NTT AT) Corporation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Produkte</a:t>
            </a:r>
            <a:r>
              <a:rPr lang="en-US" dirty="0">
                <a:sym typeface="Wingdings" panose="05000000000000000000" pitchFamily="2" charset="2"/>
              </a:rPr>
              <a:t> in den </a:t>
            </a:r>
            <a:r>
              <a:rPr lang="en-US" dirty="0" err="1">
                <a:sym typeface="Wingdings" panose="05000000000000000000" pitchFamily="2" charset="2"/>
              </a:rPr>
              <a:t>Bereichen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Optik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Sensorik</a:t>
            </a:r>
            <a:r>
              <a:rPr lang="en-US" dirty="0">
                <a:sym typeface="Wingdings" panose="05000000000000000000" pitchFamily="2" charset="2"/>
              </a:rPr>
              <a:t>, Multimedia, </a:t>
            </a:r>
            <a:r>
              <a:rPr lang="en-US" dirty="0" err="1">
                <a:sym typeface="Wingdings" panose="05000000000000000000" pitchFamily="2" charset="2"/>
              </a:rPr>
              <a:t>Nanotechnologie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Gebäudewartung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Materialanalyse</a:t>
            </a:r>
            <a:endParaRPr lang="en-US" dirty="0">
              <a:sym typeface="Wingdings" panose="05000000000000000000" pitchFamily="2" charset="2"/>
            </a:endParaRPr>
          </a:p>
          <a:p>
            <a:pPr marL="501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Technical Reviews</a:t>
            </a: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ym typeface="Wingdings" panose="05000000000000000000" pitchFamily="2" charset="2"/>
              </a:rPr>
              <a:t>Multisector Antenna </a:t>
            </a:r>
            <a:r>
              <a:rPr lang="en-US" b="0" dirty="0">
                <a:sym typeface="Wingdings" panose="05000000000000000000" pitchFamily="2" charset="2"/>
              </a:rPr>
              <a:t>-&gt; </a:t>
            </a:r>
            <a:r>
              <a:rPr lang="en-US" b="0" dirty="0" err="1">
                <a:sym typeface="Wingdings" panose="05000000000000000000" pitchFamily="2" charset="2"/>
              </a:rPr>
              <a:t>Direktional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ausgerichtete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Antennen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als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Elemente</a:t>
            </a:r>
            <a:r>
              <a:rPr lang="en-US" b="0" dirty="0">
                <a:sym typeface="Wingdings" panose="05000000000000000000" pitchFamily="2" charset="2"/>
              </a:rPr>
              <a:t>, die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Kreis </a:t>
            </a:r>
            <a:r>
              <a:rPr lang="en-US" b="0" dirty="0" err="1">
                <a:sym typeface="Wingdings" panose="05000000000000000000" pitchFamily="2" charset="2"/>
              </a:rPr>
              <a:t>formiert</a:t>
            </a:r>
            <a:r>
              <a:rPr lang="en-US" b="0" dirty="0">
                <a:sym typeface="Wingdings" panose="05000000000000000000" pitchFamily="2" charset="2"/>
              </a:rPr>
              <a:t> alle </a:t>
            </a:r>
            <a:r>
              <a:rPr lang="en-US" b="0" dirty="0" err="1">
                <a:sym typeface="Wingdings" panose="05000000000000000000" pitchFamily="2" charset="2"/>
              </a:rPr>
              <a:t>Richtungen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abdecken</a:t>
            </a:r>
            <a:r>
              <a:rPr lang="en-US" b="0" dirty="0">
                <a:sym typeface="Wingdings" panose="05000000000000000000" pitchFamily="2" charset="2"/>
              </a:rPr>
              <a:t>;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Mobile Devices </a:t>
            </a:r>
            <a:r>
              <a:rPr lang="en-US" b="0" dirty="0" err="1">
                <a:sym typeface="Wingdings" panose="05000000000000000000" pitchFamily="2" charset="2"/>
              </a:rPr>
              <a:t>wird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damit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lückenlose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Konnektivität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gewährleistet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err="1">
                <a:sym typeface="Wingdings" panose="05000000000000000000" pitchFamily="2" charset="2"/>
              </a:rPr>
              <a:t>Darüber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hinaus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viele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Produkte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Bereich</a:t>
            </a:r>
            <a:r>
              <a:rPr lang="en-US" b="0" dirty="0">
                <a:sym typeface="Wingdings" panose="05000000000000000000" pitchFamily="2" charset="2"/>
              </a:rPr>
              <a:t> Machine Learning, </a:t>
            </a:r>
            <a:r>
              <a:rPr lang="en-US" b="0" dirty="0" err="1">
                <a:sym typeface="Wingdings" panose="05000000000000000000" pitchFamily="2" charset="2"/>
              </a:rPr>
              <a:t>künstliche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Intelligenz</a:t>
            </a:r>
            <a:r>
              <a:rPr lang="en-US" b="0" dirty="0">
                <a:sym typeface="Wingdings" panose="05000000000000000000" pitchFamily="2" charset="2"/>
              </a:rPr>
              <a:t> und </a:t>
            </a:r>
            <a:r>
              <a:rPr lang="en-US" b="0" dirty="0" err="1">
                <a:sym typeface="Wingdings" panose="05000000000000000000" pitchFamily="2" charset="2"/>
              </a:rPr>
              <a:t>Kommunikation</a:t>
            </a:r>
            <a:endParaRPr lang="en-US" b="0" dirty="0">
              <a:sym typeface="Wingdings" panose="05000000000000000000" pitchFamily="2" charset="2"/>
            </a:endParaRPr>
          </a:p>
          <a:p>
            <a:pPr marL="717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Unsere R&amp;D-Innovationszentren: Japan -&gt; Tokio, Deutschland -&gt; München, China, Indien, Italien, USA und ein umfassendes für die EMEAL-Region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R&amp;D Investitionen im Jahr 2022 -&gt; Ausgaben im Verhältnis zu Umsatzerlösen (3,6 Milliarden zu 108 Milliarden -&gt; 3,3 %); 5.000 Mitarbeitende im R&amp;D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400" b="0" i="0" u="none" strike="noStrike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 fontAlgn="base"/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Links zu Patenten</a:t>
            </a:r>
            <a: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​</a:t>
            </a: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3"/>
              </a:rPr>
              <a:t>https://www.ntt-tx.com/products/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(NTT </a:t>
            </a:r>
            <a:r>
              <a:rPr lang="de-DE" sz="1800" b="0" i="0" u="none" strike="noStrike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TechnoCross</a:t>
            </a:r>
            <a:r>
              <a:rPr lang="de-DE" sz="1800" b="0" i="0" u="none" strike="noStrike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4"/>
              </a:rPr>
              <a:t>https://www.ntt-at.com/product/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5"/>
              </a:rPr>
              <a:t>https://www.ntt-review.jp/archive/ntttechnical.php?contents=ntr200706ip1.pdf&amp;mode=show_pdf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6"/>
              </a:rPr>
              <a:t>https://www.ntt-review.jp/</a:t>
            </a:r>
            <a:r>
              <a:rPr lang="de-DE" sz="18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​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de-DE" sz="14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  <a:t>Vatikanische Bibliothek</a:t>
            </a: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br>
              <a:rPr lang="de-DE" sz="1800" b="1" i="0" u="none" strike="noStrike" dirty="0">
                <a:solidFill>
                  <a:srgbClr val="1D3857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7"/>
              </a:rPr>
              <a:t>https://de.nttdata.com/newsroom/2023/ntt-data-und-vatikanische-bibliothek-staerken-online-communities-mit-web3-nft-technologien</a:t>
            </a: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  <a:t>BMW</a:t>
            </a:r>
            <a:br>
              <a:rPr lang="de-DE" sz="1800" b="1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b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</a:rPr>
            </a:br>
            <a:r>
              <a:rPr lang="de-DE" sz="1800" b="0" i="0" u="sng" strike="noStrike" dirty="0">
                <a:solidFill>
                  <a:srgbClr val="6785C1"/>
                </a:solidFill>
                <a:effectLst/>
                <a:latin typeface="Roboto" panose="02000000000000000000" pitchFamily="2" charset="0"/>
                <a:hlinkClick r:id="rId8"/>
              </a:rPr>
              <a:t>https://de.nttdata.com/insights/blog/bmw-und-ntt-data-eine-globale-partnerschaft</a:t>
            </a:r>
            <a:endParaRPr lang="de-DE" sz="1400" b="0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8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Lambda samples in different programming languages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https://docs.aws.amazon.com/lambda/latest/dg/lambda-samples.html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hlinkClick r:id="rId4"/>
              </a:rPr>
              <a:t>https://github.com/awsdocs/aws-lambda-developer-guide/tree/main/sample-apps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Lambda example with AWS CLI and NodeJS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5"/>
              </a:rPr>
              <a:t>https://docs.aws.amazon.com/lambda/latest/dg/gettingstarted-awscli.html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Lambda example with Python in the management console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6"/>
              </a:rPr>
              <a:t>https://aws.amazon.com/tutorials/run-serverless-code/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IAM with AWS CLI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7"/>
              </a:rPr>
              <a:t>https://www.learnaws.org/2022/02/05/aws-cli-iam-guide/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1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69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6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save_to_bucket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AWS_BUCKET_NAME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-name'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s3 = boto3.resource(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s3.Bucket(AWS_BUCKET_NAME)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'file-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'file-content'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bucket.put_object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uploaded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AWS_BUCKET_NAME,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6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3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need to update your policy, use the following command: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create-policy-version \</a:t>
            </a:r>
          </a:p>
          <a:p>
            <a:r>
              <a:rPr lang="en-US" dirty="0"/>
              <a:t> --policy-</a:t>
            </a:r>
            <a:r>
              <a:rPr lang="en-US" dirty="0" err="1"/>
              <a:t>arn</a:t>
            </a:r>
            <a:r>
              <a:rPr lang="en-US" dirty="0"/>
              <a:t> </a:t>
            </a:r>
            <a:r>
              <a:rPr lang="en-US" dirty="0" err="1"/>
              <a:t>arn:aws:iam</a:t>
            </a:r>
            <a:r>
              <a:rPr lang="en-US" dirty="0"/>
              <a:t>::{</a:t>
            </a:r>
            <a:r>
              <a:rPr lang="en-US" dirty="0" err="1"/>
              <a:t>aws</a:t>
            </a:r>
            <a:r>
              <a:rPr lang="en-US" dirty="0"/>
              <a:t>-account-number}:policy/allow-s3-access-policy \</a:t>
            </a:r>
          </a:p>
          <a:p>
            <a:r>
              <a:rPr lang="en-US" dirty="0"/>
              <a:t> --policy-document file://s3-policy.json --set-as-default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you need to update the code of your Lambda function, use the following command: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lambda update-function-code --function-name write-to-s3 \</a:t>
            </a:r>
          </a:p>
          <a:p>
            <a:r>
              <a:rPr lang="en-US" dirty="0"/>
              <a:t>--zip-file fileb://write-t</a:t>
            </a:r>
          </a:p>
          <a:p>
            <a:r>
              <a:rPr lang="en-US" dirty="0"/>
              <a:t>o-s3.zip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7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several policy versions, you first need to delete all but the default one.</a:t>
            </a:r>
          </a:p>
          <a:p>
            <a:r>
              <a:rPr lang="en-US" dirty="0"/>
              <a:t>Below is the command for deleting policy version v1: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delete-policy-version \</a:t>
            </a:r>
          </a:p>
          <a:p>
            <a:r>
              <a:rPr lang="en-US" dirty="0"/>
              <a:t>--policy-</a:t>
            </a:r>
            <a:r>
              <a:rPr lang="en-US" dirty="0" err="1"/>
              <a:t>arn</a:t>
            </a:r>
            <a:r>
              <a:rPr lang="en-US" dirty="0"/>
              <a:t> </a:t>
            </a:r>
            <a:r>
              <a:rPr lang="en-US" dirty="0" err="1"/>
              <a:t>arn:aws:iam</a:t>
            </a:r>
            <a:r>
              <a:rPr lang="en-US" dirty="0"/>
              <a:t>::{</a:t>
            </a:r>
            <a:r>
              <a:rPr lang="en-US" dirty="0" err="1"/>
              <a:t>aws</a:t>
            </a:r>
            <a:r>
              <a:rPr lang="en-US" dirty="0"/>
              <a:t>-account-number}:policy/allow-s3-access-policy \</a:t>
            </a:r>
          </a:p>
          <a:p>
            <a:r>
              <a:rPr lang="en-US" dirty="0"/>
              <a:t>--version-id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2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put_into_table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boto3.resource(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"Books"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table.put_item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-name"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newItem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6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73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289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82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606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40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Lambda function in Java with API Gateway integration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https://github.com/awsdocs/aws-doc-sdk-examples/tree/main/javav2/usecases/creating_lambda_apigateway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53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All that you need for the AWS CLI exercises is a (temporary) AWS account with an account number, an AWS_ACCESS_KEY_ID, and an AWS_SECRET_ACCESS_KEY.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1400" dirty="0"/>
            </a:b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AWS </a:t>
            </a:r>
            <a:r>
              <a:rPr lang="de-DE" sz="1400" dirty="0" err="1"/>
              <a:t>free</a:t>
            </a:r>
            <a:r>
              <a:rPr lang="de-DE" sz="1400" dirty="0"/>
              <a:t> </a:t>
            </a:r>
            <a:r>
              <a:rPr lang="de-DE" sz="1400" dirty="0" err="1"/>
              <a:t>tier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: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https://aws.amazon.com/free/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 err="1"/>
              <a:t>or</a:t>
            </a:r>
            <a:r>
              <a:rPr lang="de-DE" sz="1400" dirty="0"/>
              <a:t> open a </a:t>
            </a:r>
            <a:r>
              <a:rPr lang="de-DE" sz="1400" dirty="0" err="1"/>
              <a:t>cloud</a:t>
            </a:r>
            <a:r>
              <a:rPr lang="de-DE" sz="1400" dirty="0"/>
              <a:t> </a:t>
            </a:r>
            <a:r>
              <a:rPr lang="de-DE" sz="1400" dirty="0" err="1"/>
              <a:t>sandbox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</a:t>
            </a:r>
            <a:r>
              <a:rPr lang="de-DE" sz="1400" dirty="0"/>
              <a:t>: </a:t>
            </a:r>
            <a:br>
              <a:rPr lang="de-DE" sz="1400" dirty="0"/>
            </a:br>
            <a:r>
              <a:rPr lang="de-DE" sz="1400" dirty="0">
                <a:hlinkClick r:id="rId4"/>
              </a:rPr>
              <a:t>https://learn.acloud.guru/cloud-playground/cloud-sandboxes</a:t>
            </a:r>
            <a:br>
              <a:rPr lang="de-DE" sz="1400" dirty="0"/>
            </a:br>
            <a:br>
              <a:rPr lang="de-DE" sz="1400" dirty="0"/>
            </a:b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Cloud Guru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comes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certain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de-DE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us-east-1 or us-east-2.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/>
              </a:rPr>
              <a:t>https://help.pluralsight.com/help/aws-sandbox</a:t>
            </a:r>
            <a:b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Git Bash for </a:t>
            </a:r>
            <a:r>
              <a:rPr lang="en-US" sz="1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6"/>
              </a:rPr>
              <a:t>https://gitforwindows.org/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br>
              <a:rPr lang="de-DE" sz="1400" dirty="0"/>
            </a:br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7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>
                <a:hlinkClick r:id="rId8"/>
              </a:rPr>
              <a:t>https://blog.awsfundamentals.com/</a:t>
            </a:r>
            <a:endParaRPr lang="en-US" sz="140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1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9" imgW="299" imgH="299" progId="TCLayout.ActiveDocument.1">
                  <p:embed/>
                </p:oleObj>
              </mc:Choice>
              <mc:Fallback>
                <p:oleObj name="think-cell Folie" r:id="rId29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compute/using-amazon-api-gateway-as-a-proxy-for-dynamodb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hyperlink" Target="https://jeromedecoster.github.io/aws/api-gateway--lambda--aws-cli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86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92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456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95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mb s3://s3-exercise-464829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ls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mv cv.txt s3://s3-exercise-464829/application/cv.txt (move)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cp cv.pdf s3://s3-exercise-464829/application/cv.pdf (copy)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echo "cv.pdf successfully created" | </a:t>
            </a:r>
            <a:r>
              <a:rPr lang="en-US" sz="1800" dirty="0" err="1"/>
              <a:t>aws</a:t>
            </a:r>
            <a:r>
              <a:rPr lang="en-US" sz="1800" dirty="0"/>
              <a:t> s3 cp - s3://s3-exercise-464829/application/cv.log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ls s3://s3-exercise-464829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sync . s3://s3-exercise-464829/application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sync . s3://s3-exercise-464829 --delete --exclude "*.txt" 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rm s3 ://s3-exercise-464829/application --recursive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s3 </a:t>
            </a:r>
            <a:r>
              <a:rPr lang="en-US" sz="1800" dirty="0" err="1"/>
              <a:t>rb</a:t>
            </a:r>
            <a:r>
              <a:rPr lang="en-US" sz="1800" dirty="0"/>
              <a:t> s3://s3-exercise-464829 --force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5E523C-F844-D03D-DA5B-3F0C0560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9F0924-0AA3-46D4-6B13-9F02C10D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anchor="t">
            <a:normAutofit/>
          </a:bodyPr>
          <a:lstStyle/>
          <a:p>
            <a:r>
              <a:rPr lang="en-US" b="0" kern="1200"/>
              <a:t>Introduction</a:t>
            </a:r>
            <a:endParaRPr lang="de-DE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6EFAAA8-E7D6-D439-C765-1B8A4759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EA9C31-7E4F-B597-D7FA-2D6579DB1F15}"/>
              </a:ext>
            </a:extLst>
          </p:cNvPr>
          <p:cNvSpPr txBox="1"/>
          <p:nvPr/>
        </p:nvSpPr>
        <p:spPr>
          <a:xfrm>
            <a:off x="2010138" y="4523975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534AA-983F-538E-33BC-B649E0AF1853}"/>
              </a:ext>
            </a:extLst>
          </p:cNvPr>
          <p:cNvSpPr txBox="1"/>
          <p:nvPr/>
        </p:nvSpPr>
        <p:spPr>
          <a:xfrm>
            <a:off x="371475" y="1969091"/>
            <a:ext cx="4968151" cy="4863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601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520" kern="1200">
                <a:solidFill>
                  <a:srgbClr val="404040"/>
                </a:solidFill>
                <a:latin typeface="+mj-lt"/>
                <a:ea typeface="Roboto"/>
                <a:cs typeface="+mn-cs"/>
              </a:rPr>
              <a:t>What do they have in common?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855E5-7385-7E3F-F7AE-C80DB0CDC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7" y="3212489"/>
            <a:ext cx="2307054" cy="2307054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6B8C8-4AF1-957A-A322-2B30C2D1F4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0414" y="3050960"/>
            <a:ext cx="2630111" cy="2630111"/>
          </a:xfrm>
          <a:prstGeom prst="rect">
            <a:avLst/>
          </a:pr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600D70A0-A456-6047-2B60-F28CF05B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67" r="16667"/>
          <a:stretch/>
        </p:blipFill>
        <p:spPr>
          <a:xfrm>
            <a:off x="992399" y="3233255"/>
            <a:ext cx="2307054" cy="2307054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028039A-5B0F-62DE-49EA-D42D1382E1FD}"/>
              </a:ext>
            </a:extLst>
          </p:cNvPr>
          <p:cNvSpPr/>
          <p:nvPr/>
        </p:nvSpPr>
        <p:spPr>
          <a:xfrm>
            <a:off x="983689" y="3212489"/>
            <a:ext cx="2307054" cy="2375984"/>
          </a:xfrm>
          <a:prstGeom prst="rect">
            <a:avLst/>
          </a:prstGeom>
          <a:solidFill>
            <a:srgbClr val="FFFFFF">
              <a:alpha val="6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 defTabSz="960120">
              <a:spcBef>
                <a:spcPts val="630"/>
              </a:spcBef>
            </a:pPr>
            <a:r>
              <a:rPr lang="de-DE" sz="3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340.000</a:t>
            </a:r>
            <a:endParaRPr lang="de-DE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r>
              <a:rPr lang="en-US" sz="1800" i="1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create-table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--attribute-definitions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Artist,AttributeType</a:t>
            </a:r>
            <a:r>
              <a:rPr lang="en-US" sz="1800" dirty="0"/>
              <a:t>=S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SongTitle,AttributeType</a:t>
            </a:r>
            <a:r>
              <a:rPr lang="en-US" sz="1800" dirty="0"/>
              <a:t>=S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--key-schema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Artist,KeyType</a:t>
            </a:r>
            <a:r>
              <a:rPr lang="en-US" sz="1800" dirty="0"/>
              <a:t>=HASH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SongTitle,KeyType</a:t>
            </a:r>
            <a:r>
              <a:rPr lang="en-US" sz="1800" dirty="0"/>
              <a:t>=RANGE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--provisioned-throughput </a:t>
            </a:r>
            <a:r>
              <a:rPr lang="en-US" sz="1800" dirty="0" err="1"/>
              <a:t>ReadCapacityUnits</a:t>
            </a:r>
            <a:r>
              <a:rPr lang="en-US" sz="1800" dirty="0"/>
              <a:t>=1,WriteCapacityUnits=1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list-tables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F0C67BA-11A1-EEE7-F1CE-5E044D7C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update-table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--attribute-definitions </a:t>
            </a:r>
            <a:r>
              <a:rPr lang="en-US" sz="1800" dirty="0" err="1"/>
              <a:t>AttributeName</a:t>
            </a:r>
            <a:r>
              <a:rPr lang="en-US" sz="1800" dirty="0"/>
              <a:t>=</a:t>
            </a:r>
            <a:r>
              <a:rPr lang="en-US" sz="1800" dirty="0" err="1"/>
              <a:t>AlbumTitle,AttributeType</a:t>
            </a:r>
            <a:r>
              <a:rPr lang="en-US" sz="1800" dirty="0"/>
              <a:t>=S 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--global-secondary-index-updates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"[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&lt;put create code from the right-hand side/&gt;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]“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describe-table --table-name Music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BD263-77F4-E1FB-F4B2-4539F4FDEB00}"/>
              </a:ext>
            </a:extLst>
          </p:cNvPr>
          <p:cNvSpPr txBox="1"/>
          <p:nvPr/>
        </p:nvSpPr>
        <p:spPr bwMode="gray">
          <a:xfrm>
            <a:off x="6096000" y="2598736"/>
            <a:ext cx="609600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 \"Create\":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IndexName</a:t>
            </a:r>
            <a:r>
              <a:rPr lang="en-US" sz="1800" dirty="0"/>
              <a:t>\": \"</a:t>
            </a:r>
            <a:r>
              <a:rPr lang="en-US" sz="1800" dirty="0" err="1"/>
              <a:t>AlbumIndex</a:t>
            </a:r>
            <a:r>
              <a:rPr lang="en-US" sz="1800" dirty="0"/>
              <a:t>\",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KeySchema</a:t>
            </a:r>
            <a:r>
              <a:rPr lang="en-US" sz="1800" dirty="0"/>
              <a:t>\": [{\"</a:t>
            </a:r>
            <a:r>
              <a:rPr lang="en-US" sz="1800" dirty="0" err="1"/>
              <a:t>AttributeName</a:t>
            </a:r>
            <a:r>
              <a:rPr lang="en-US" sz="1800" dirty="0"/>
              <a:t>\":\"</a:t>
            </a:r>
            <a:r>
              <a:rPr lang="en-US" sz="1800" dirty="0" err="1"/>
              <a:t>AlbumTitle</a:t>
            </a:r>
            <a:r>
              <a:rPr lang="en-US" sz="1800" dirty="0"/>
              <a:t>\",\"</a:t>
            </a:r>
            <a:r>
              <a:rPr lang="en-US" sz="1800" dirty="0" err="1"/>
              <a:t>KeyType</a:t>
            </a:r>
            <a:r>
              <a:rPr lang="en-US" sz="1800" dirty="0"/>
              <a:t>\":\"HASH\"}],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\"Projection\":{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ProjectionType</a:t>
            </a:r>
            <a:r>
              <a:rPr lang="en-US" sz="1800" dirty="0"/>
              <a:t>\":\"KEYS_ONLY\"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\"</a:t>
            </a:r>
            <a:r>
              <a:rPr lang="en-US" sz="1800" dirty="0" err="1"/>
              <a:t>ProvisionedThroughput</a:t>
            </a:r>
            <a:r>
              <a:rPr lang="en-US" sz="1800" dirty="0"/>
              <a:t>\": 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ReadCapacityUnits</a:t>
            </a:r>
            <a:r>
              <a:rPr lang="en-US" sz="1800" dirty="0"/>
              <a:t>\": 1,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    \"</a:t>
            </a:r>
            <a:r>
              <a:rPr lang="en-US" sz="1800" dirty="0" err="1"/>
              <a:t>WriteCapacityUnits</a:t>
            </a:r>
            <a:r>
              <a:rPr lang="en-US" sz="1800" dirty="0"/>
              <a:t>\": 1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    }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        }</a:t>
            </a:r>
          </a:p>
        </p:txBody>
      </p:sp>
      <p:pic>
        <p:nvPicPr>
          <p:cNvPr id="6" name="Picture 5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84EC8E14-D14D-BC0F-5CF2-2782CA9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0BE1-E8D6-66FF-CB23-9201AADB6CBB}"/>
              </a:ext>
            </a:extLst>
          </p:cNvPr>
          <p:cNvSpPr txBox="1"/>
          <p:nvPr/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put-item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--item '{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"Artist": {"S": "Led Zeppelin"},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SongTitle</a:t>
            </a:r>
            <a:r>
              <a:rPr lang="en-US" sz="1800" dirty="0"/>
              <a:t>": {"S": "Black Dog"}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--return-consumed-capacity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5879325" y="1412875"/>
            <a:ext cx="55078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put-item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--item '{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"Artist": {"S": "Led Zeppelin"},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SongTitle</a:t>
            </a:r>
            <a:r>
              <a:rPr lang="en-US" sz="1800" dirty="0"/>
              <a:t>": {"S": "Ramble On"},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"</a:t>
            </a:r>
            <a:r>
              <a:rPr lang="en-US" sz="1800" dirty="0" err="1"/>
              <a:t>AlbumTitle</a:t>
            </a:r>
            <a:r>
              <a:rPr lang="en-US" sz="1800" dirty="0"/>
              <a:t>": {"S": "Led Zeppelin II"}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--return-consumed-capacity TOTAL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938BF5D4-F088-31DA-1B4C-8B37BDBC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7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update-item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"Black Dog" } }'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--update-expression "SET </a:t>
            </a:r>
            <a:r>
              <a:rPr lang="en-US" sz="1800" dirty="0" err="1"/>
              <a:t>AlbumTitle</a:t>
            </a:r>
            <a:r>
              <a:rPr lang="en-US" sz="1800" dirty="0"/>
              <a:t> = :</a:t>
            </a:r>
            <a:r>
              <a:rPr lang="en-US" sz="1800" dirty="0" err="1"/>
              <a:t>val</a:t>
            </a:r>
            <a:r>
              <a:rPr lang="en-US" sz="1800" dirty="0"/>
              <a:t>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 ":</a:t>
            </a:r>
            <a:r>
              <a:rPr lang="en-US" sz="1800" dirty="0" err="1"/>
              <a:t>val</a:t>
            </a:r>
            <a:r>
              <a:rPr lang="en-US" sz="1800" dirty="0"/>
              <a:t>": { "S": "Led Zeppelin IV" } }'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get-item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"Black Dog" } }'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E8E33CA0-98E0-2FB9-AC1A-1602430D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--key-condition-expression "Artist = :</a:t>
            </a:r>
            <a:r>
              <a:rPr lang="en-US" sz="1800" dirty="0" err="1"/>
              <a:t>val</a:t>
            </a:r>
            <a:r>
              <a:rPr lang="en-US" sz="1800" dirty="0"/>
              <a:t>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 ":</a:t>
            </a:r>
            <a:r>
              <a:rPr lang="en-US" sz="1800" dirty="0" err="1"/>
              <a:t>val</a:t>
            </a:r>
            <a:r>
              <a:rPr lang="en-US" sz="1800" dirty="0"/>
              <a:t>": { "S": "Led Zeppelin" } }'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or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--table-name Music </a:t>
            </a:r>
            <a:br>
              <a:rPr lang="en-US" sz="1800" dirty="0"/>
            </a:br>
            <a:r>
              <a:rPr lang="en-US" sz="1800" dirty="0"/>
              <a:t>--key-conditions file://key-conditions.json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9A354-FB9F-0B28-3E75-7C1D199AADB3}"/>
              </a:ext>
            </a:extLst>
          </p:cNvPr>
          <p:cNvSpPr txBox="1"/>
          <p:nvPr/>
        </p:nvSpPr>
        <p:spPr>
          <a:xfrm>
            <a:off x="6968492" y="2125726"/>
            <a:ext cx="3557954" cy="457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/>
              <a:t>key-conditions.json</a:t>
            </a:r>
            <a:endParaRPr lang="de-DE" sz="1800" b="1" dirty="0"/>
          </a:p>
          <a:p>
            <a:endParaRPr lang="de-DE" sz="1800" dirty="0"/>
          </a:p>
          <a:p>
            <a:r>
              <a:rPr lang="de-DE" sz="1800" dirty="0"/>
              <a:t>{</a:t>
            </a:r>
          </a:p>
          <a:p>
            <a:r>
              <a:rPr lang="de-DE" sz="1800" dirty="0"/>
              <a:t>  "Artist": {</a:t>
            </a:r>
          </a:p>
          <a:p>
            <a:r>
              <a:rPr lang="de-DE" sz="1800" dirty="0"/>
              <a:t>      "</a:t>
            </a:r>
            <a:r>
              <a:rPr lang="de-DE" sz="1800" dirty="0" err="1"/>
              <a:t>AttributeValueList</a:t>
            </a:r>
            <a:r>
              <a:rPr lang="de-DE" sz="1800" dirty="0"/>
              <a:t>": [</a:t>
            </a:r>
          </a:p>
          <a:p>
            <a:r>
              <a:rPr lang="de-DE" sz="1800" dirty="0"/>
              <a:t>          {   </a:t>
            </a:r>
          </a:p>
          <a:p>
            <a:r>
              <a:rPr lang="de-DE" sz="1800" dirty="0"/>
              <a:t>              "S": "Led Zeppelin"</a:t>
            </a:r>
          </a:p>
          <a:p>
            <a:r>
              <a:rPr lang="de-DE" sz="1800" dirty="0"/>
              <a:t>          }   </a:t>
            </a:r>
          </a:p>
          <a:p>
            <a:r>
              <a:rPr lang="de-DE" sz="1800" dirty="0"/>
              <a:t>      ],  </a:t>
            </a:r>
          </a:p>
          <a:p>
            <a:r>
              <a:rPr lang="de-DE" sz="1800" dirty="0"/>
              <a:t>      "</a:t>
            </a:r>
            <a:r>
              <a:rPr lang="de-DE" sz="1800" dirty="0" err="1"/>
              <a:t>ComparisonOperator</a:t>
            </a:r>
            <a:r>
              <a:rPr lang="de-DE" sz="1800" dirty="0"/>
              <a:t>": "EQ"</a:t>
            </a:r>
          </a:p>
          <a:p>
            <a:r>
              <a:rPr lang="de-DE" sz="1800" dirty="0"/>
              <a:t>  }</a:t>
            </a:r>
          </a:p>
          <a:p>
            <a:r>
              <a:rPr lang="de-DE" sz="1800" dirty="0"/>
              <a:t>}</a:t>
            </a:r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91C300D3-B29A-A591-AFEB-F22D8A69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6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query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--index-name </a:t>
            </a:r>
            <a:r>
              <a:rPr lang="en-US" sz="1800" dirty="0" err="1"/>
              <a:t>AlbumIndex</a:t>
            </a:r>
            <a:r>
              <a:rPr lang="en-US" sz="1800" dirty="0"/>
              <a:t>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--key-condition-expression "</a:t>
            </a:r>
            <a:r>
              <a:rPr lang="en-US" sz="1800" dirty="0" err="1"/>
              <a:t>AlbumTitle</a:t>
            </a:r>
            <a:r>
              <a:rPr lang="en-US" sz="1800" dirty="0"/>
              <a:t> = :album"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--expression-attribute-values '{":album":{"</a:t>
            </a:r>
            <a:r>
              <a:rPr lang="en-US" sz="1800" dirty="0" err="1"/>
              <a:t>S":"Led</a:t>
            </a:r>
            <a:r>
              <a:rPr lang="en-US" sz="1800" dirty="0"/>
              <a:t> Zeppelin II"} }'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scan --table-name Music --output </a:t>
            </a:r>
            <a:r>
              <a:rPr lang="en-US" sz="1800" dirty="0" err="1"/>
              <a:t>json</a:t>
            </a:r>
            <a:r>
              <a:rPr lang="en-US" sz="1800" dirty="0"/>
              <a:t> &gt; </a:t>
            </a:r>
            <a:r>
              <a:rPr lang="en-US" sz="1800" dirty="0" err="1"/>
              <a:t>music.json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delete-item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--table-name Music \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--key '{ "Artist": { "S": "Led Zeppelin" }, "</a:t>
            </a:r>
            <a:r>
              <a:rPr lang="en-US" sz="1800" dirty="0" err="1"/>
              <a:t>SongTitle</a:t>
            </a:r>
            <a:r>
              <a:rPr lang="en-US" sz="1800" dirty="0"/>
              <a:t>": { "S": "Ramble On" } }'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dynamodb</a:t>
            </a:r>
            <a:r>
              <a:rPr lang="en-US" sz="1800" dirty="0"/>
              <a:t> delete-table --table-name Music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6BA2CF7D-182B-018E-0985-DD8BCAD3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CD8D5-44AA-2CEF-210E-9D16027B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anchor="t">
            <a:normAutofit/>
          </a:bodyPr>
          <a:lstStyle/>
          <a:p>
            <a:r>
              <a:rPr lang="en-US" b="0" kern="1200"/>
              <a:t>Introduction</a:t>
            </a:r>
            <a:endParaRPr lang="de-DE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2B5F517D-0A6B-B6A2-A7E6-E9672A30C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10BB67-75D7-D2A4-65F2-0D53A53379D0}"/>
              </a:ext>
            </a:extLst>
          </p:cNvPr>
          <p:cNvSpPr txBox="1"/>
          <p:nvPr/>
        </p:nvSpPr>
        <p:spPr>
          <a:xfrm>
            <a:off x="371475" y="2361265"/>
            <a:ext cx="3764610" cy="25847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 defTabSz="850392">
              <a:spcBef>
                <a:spcPts val="558"/>
              </a:spcBef>
            </a:pPr>
            <a:r>
              <a:rPr lang="de-DE" sz="558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17.000 +</a:t>
            </a:r>
            <a:endParaRPr lang="de-DE" sz="6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34AD0C-D27C-3301-5868-6BA4F7EDF124}"/>
              </a:ext>
            </a:extLst>
          </p:cNvPr>
          <p:cNvSpPr txBox="1"/>
          <p:nvPr/>
        </p:nvSpPr>
        <p:spPr>
          <a:xfrm>
            <a:off x="4176915" y="2347502"/>
            <a:ext cx="3764610" cy="25847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558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7</a:t>
            </a:r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AA6DB-2391-A41E-9C51-EA773752E925}"/>
              </a:ext>
            </a:extLst>
          </p:cNvPr>
          <p:cNvSpPr txBox="1"/>
          <p:nvPr/>
        </p:nvSpPr>
        <p:spPr>
          <a:xfrm>
            <a:off x="8055915" y="2347501"/>
            <a:ext cx="3764610" cy="258471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558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4 %</a:t>
            </a:r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DAFE4-CB09-4D9C-A3C2-2C10A31761D5}"/>
              </a:ext>
            </a:extLst>
          </p:cNvPr>
          <p:cNvSpPr txBox="1"/>
          <p:nvPr/>
        </p:nvSpPr>
        <p:spPr>
          <a:xfrm>
            <a:off x="951729" y="4233679"/>
            <a:ext cx="2718008" cy="13292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1050" b="0" i="0">
                <a:solidFill>
                  <a:srgbClr val="393939"/>
                </a:solidFill>
                <a:effectLst/>
                <a:latin typeface="Noto Sans"/>
              </a:defRPr>
            </a:lvl1pPr>
          </a:lstStyle>
          <a:p>
            <a:pPr defTabSz="850392">
              <a:spcBef>
                <a:spcPts val="558"/>
              </a:spcBef>
            </a:pPr>
            <a:r>
              <a:rPr lang="de-DE" sz="2604" b="0" i="0" kern="1200">
                <a:solidFill>
                  <a:srgbClr val="393939"/>
                </a:solidFill>
                <a:effectLst/>
                <a:latin typeface="Roboto"/>
                <a:ea typeface="Roboto"/>
                <a:cs typeface="+mn-cs"/>
              </a:rPr>
              <a:t>Patente</a:t>
            </a:r>
            <a:endParaRPr lang="de-DE" sz="2800">
              <a:latin typeface="Roboto"/>
              <a:ea typeface="Roboto"/>
              <a:cs typeface="Noto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CDB82-7D4E-B761-E6EB-6C36A6AA0A67}"/>
              </a:ext>
            </a:extLst>
          </p:cNvPr>
          <p:cNvSpPr txBox="1"/>
          <p:nvPr/>
        </p:nvSpPr>
        <p:spPr>
          <a:xfrm>
            <a:off x="4727407" y="4234798"/>
            <a:ext cx="2718008" cy="13292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2604" b="0" kern="1200">
                <a:solidFill>
                  <a:srgbClr val="393939"/>
                </a:solidFill>
                <a:latin typeface="Roboto"/>
                <a:ea typeface="Roboto"/>
                <a:cs typeface="+mn-cs"/>
              </a:rPr>
              <a:t>Innovation Labs</a:t>
            </a:r>
            <a:endParaRPr lang="de-DE" sz="2800">
              <a:latin typeface="Roboto"/>
              <a:ea typeface="Robot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4F453E-3780-08CF-E323-00A7D7424069}"/>
              </a:ext>
            </a:extLst>
          </p:cNvPr>
          <p:cNvSpPr txBox="1"/>
          <p:nvPr/>
        </p:nvSpPr>
        <p:spPr>
          <a:xfrm>
            <a:off x="8665932" y="4234797"/>
            <a:ext cx="2718008" cy="132925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algn="ctr">
              <a:defRPr sz="6000" b="1"/>
            </a:lvl1pPr>
          </a:lstStyle>
          <a:p>
            <a:pPr defTabSz="850392">
              <a:spcBef>
                <a:spcPts val="558"/>
              </a:spcBef>
            </a:pPr>
            <a:r>
              <a:rPr lang="de-DE" sz="2604" b="0" kern="1200">
                <a:solidFill>
                  <a:srgbClr val="393939"/>
                </a:solidFill>
                <a:latin typeface="Roboto"/>
                <a:ea typeface="Roboto"/>
                <a:cs typeface="+mn-cs"/>
              </a:rPr>
              <a:t>R&amp;D Investitionen </a:t>
            </a:r>
            <a:endParaRPr lang="de-DE" sz="2800" b="0">
              <a:solidFill>
                <a:srgbClr val="393939"/>
              </a:solidFill>
              <a:latin typeface="Roboto"/>
              <a:ea typeface="Roboto"/>
              <a:cs typeface="No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748EB-35E6-4E24-8066-4E0BE649F02B}"/>
              </a:ext>
            </a:extLst>
          </p:cNvPr>
          <p:cNvSpPr txBox="1"/>
          <p:nvPr/>
        </p:nvSpPr>
        <p:spPr>
          <a:xfrm>
            <a:off x="719696" y="2086109"/>
            <a:ext cx="4420768" cy="432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503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232" kern="1200">
                <a:solidFill>
                  <a:srgbClr val="404040"/>
                </a:solidFill>
                <a:latin typeface="+mj-lt"/>
                <a:ea typeface="Roboto"/>
                <a:cs typeface="+mn-cs"/>
              </a:rPr>
              <a:t>Innovation in numbers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j-lt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18846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hello-world.py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lambda_handler</a:t>
            </a:r>
            <a:r>
              <a:rPr lang="en-US" sz="1800" dirty="0"/>
              <a:t>(event, context):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message = 'Hello {}!'.format(event['name']) 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return {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    'message' : message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   }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lambda-trust-</a:t>
            </a:r>
            <a:r>
              <a:rPr lang="en-US" sz="1800" b="1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policy.json</a:t>
            </a:r>
            <a:endParaRPr lang="de-DE" sz="1800" b="1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"Effect": "Allow",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"Principal": {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    "Service": "lambda.amazonaws.com"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},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"Action": 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sts:AssumeRole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  <a:endParaRPr lang="de-DE" sz="1800" dirty="0">
              <a:effectLst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de-DE" sz="1800" dirty="0">
                <a:effectLst/>
              </a:rPr>
              <a:t>}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3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hello-world.zip hello-world.py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create-role --role-name lambda-hello-world-role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--assume-role-policy-document file://lambda-trust-policy.json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hello-world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fileb://hello-world.zip --handler hello-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world.lambda_handler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-account-number}:role/lambda-hello-world-role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hello-world \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--cli-binary-format raw-in-base64-out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--payload '{"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name":"Martha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</a:rPr>
              <a:t>aws</a:t>
            </a:r>
            <a:r>
              <a:rPr lang="en-US" sz="1800" dirty="0">
                <a:effectLst/>
              </a:rPr>
              <a:t> lambda delete-function --function-name hello-world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effectLst/>
              </a:rPr>
              <a:t>aws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iam</a:t>
            </a:r>
            <a:r>
              <a:rPr lang="en-US" sz="1800" dirty="0">
                <a:effectLst/>
              </a:rPr>
              <a:t> delete-role --role-name lambda-hello-world-role</a:t>
            </a:r>
            <a:endParaRPr lang="de-DE" sz="18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9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write-to-s3.py</a:t>
            </a:r>
            <a:b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b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boto3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def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save_to_bucket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(event, context):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s3 = boto3.resource('s3')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event['bucket-name']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path = event['file-path']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data = event['file-content']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bucket = s3.Bucket(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bucket.put_object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ContentType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='application/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',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Key=path,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Body=data,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48796-AEEC-C4C9-E8C0-AD62F8E10830}"/>
              </a:ext>
            </a:extLst>
          </p:cNvPr>
          <p:cNvSpPr txBox="1"/>
          <p:nvPr/>
        </p:nvSpPr>
        <p:spPr>
          <a:xfrm>
            <a:off x="6096000" y="2719225"/>
            <a:ext cx="6096000" cy="282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body =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"uploaded": "true",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"bucket": 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bucketName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"path": path,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return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</a:t>
            </a:r>
            <a:r>
              <a:rPr lang="en-US" sz="14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statusCode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": 200,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"body": </a:t>
            </a:r>
            <a:r>
              <a:rPr lang="en-US" sz="14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json.dumps</a:t>
            </a: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(body)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9288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s3-access-policy.json</a:t>
            </a:r>
            <a:endParaRPr lang="en-US" b="1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"Sid": "AllowS3Access",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"Action":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"s3:PutObject"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"Effect": "Allow",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"Resource": [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"arn:aws:s3:::s3-exercise-5321343/greeting/*"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mb s3://s3-exercise-5321343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2E404D"/>
                </a:solidFill>
                <a:latin typeface="Roboto" panose="02000000000000000000" pitchFamily="2" charset="0"/>
              </a:rPr>
              <a:t>aws</a:t>
            </a: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2E404D"/>
                </a:solidFill>
                <a:latin typeface="Roboto" panose="02000000000000000000" pitchFamily="2" charset="0"/>
              </a:rPr>
              <a:t>iam</a:t>
            </a: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 create-role --role-name lambda-s3-role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2E404D"/>
                </a:solidFill>
                <a:latin typeface="Roboto" panose="02000000000000000000" pitchFamily="2" charset="0"/>
              </a:rPr>
              <a:t>--assume-role-policy-document file://lambda-trust-policy.json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create-policy --policy-name allow-s3-access-policy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--policy-document file://s3-access-policy.json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attach-role-policy --role-name lambda-s3-role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-account-number}:policy/allow-s3-access-policy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9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write-to-s3.zip write-to-s3.py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write-to-s3 \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fileb://write-to-s3.zip --handler write-to-s3.save_to_bucket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-account-number}:role/lambda-s3-role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write-to-s3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--cli-binary-format raw-in-base64-out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--payload '{"bucket-name":"s3-exercise-5321343",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file-path":"greeting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/hello.txt",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file-content":"Hello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dear!"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de-DE" sz="24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9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cp s3://s3-exercise-5321343 . --recursive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s3://s3-exercise-5321343 --force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delete-function --function-name write-to-s3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detach-role-policy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role</a:t>
            </a:r>
            <a:r>
              <a:rPr lang="de-DE" sz="1800" dirty="0">
                <a:effectLst/>
              </a:rPr>
              <a:t>-name lambda-s3-role \</a:t>
            </a:r>
            <a:br>
              <a:rPr lang="de-DE" sz="1800" dirty="0">
                <a:effectLst/>
              </a:rPr>
            </a:br>
            <a:r>
              <a:rPr lang="de-DE" sz="1800" dirty="0">
                <a:effectLst/>
              </a:rPr>
              <a:t>--</a:t>
            </a:r>
            <a:r>
              <a:rPr lang="de-DE" sz="1800" dirty="0" err="1">
                <a:effectLst/>
              </a:rPr>
              <a:t>policy-arn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arn:aws:iam</a:t>
            </a:r>
            <a:r>
              <a:rPr lang="de-DE" sz="1800" dirty="0">
                <a:effectLst/>
              </a:rPr>
              <a:t>::{</a:t>
            </a: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-account-</a:t>
            </a:r>
            <a:r>
              <a:rPr lang="de-DE" sz="1800" dirty="0" err="1">
                <a:effectLst/>
              </a:rPr>
              <a:t>number</a:t>
            </a:r>
            <a:r>
              <a:rPr lang="de-DE" sz="1800" dirty="0">
                <a:effectLst/>
              </a:rPr>
              <a:t>}:</a:t>
            </a:r>
            <a:r>
              <a:rPr lang="de-DE" sz="1800" dirty="0" err="1">
                <a:effectLst/>
              </a:rPr>
              <a:t>policy</a:t>
            </a:r>
            <a:r>
              <a:rPr lang="de-DE" sz="1800" dirty="0">
                <a:effectLst/>
              </a:rPr>
              <a:t>/allow-s3-access-policy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delete-policy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policy-arn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arn:aws:iam</a:t>
            </a:r>
            <a:r>
              <a:rPr lang="de-DE" sz="1800" dirty="0">
                <a:effectLst/>
              </a:rPr>
              <a:t>::{</a:t>
            </a: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-account-</a:t>
            </a:r>
            <a:r>
              <a:rPr lang="de-DE" sz="1800" dirty="0" err="1">
                <a:effectLst/>
              </a:rPr>
              <a:t>number</a:t>
            </a:r>
            <a:r>
              <a:rPr lang="de-DE" sz="1800" dirty="0">
                <a:effectLst/>
              </a:rPr>
              <a:t>}:</a:t>
            </a:r>
            <a:r>
              <a:rPr lang="de-DE" sz="1800" dirty="0" err="1">
                <a:effectLst/>
              </a:rPr>
              <a:t>policy</a:t>
            </a:r>
            <a:r>
              <a:rPr lang="de-DE" sz="1800" dirty="0">
                <a:effectLst/>
              </a:rPr>
              <a:t>/allow-s3-access-policy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18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sz="1800" dirty="0" err="1">
                <a:effectLst/>
              </a:rPr>
              <a:t>aws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iam</a:t>
            </a:r>
            <a:r>
              <a:rPr lang="de-DE" sz="1800" dirty="0">
                <a:effectLst/>
              </a:rPr>
              <a:t> </a:t>
            </a:r>
            <a:r>
              <a:rPr lang="de-DE" sz="1800" dirty="0" err="1">
                <a:effectLst/>
              </a:rPr>
              <a:t>delete-role</a:t>
            </a:r>
            <a:r>
              <a:rPr lang="de-DE" sz="1800" dirty="0">
                <a:effectLst/>
              </a:rPr>
              <a:t> --</a:t>
            </a:r>
            <a:r>
              <a:rPr lang="de-DE" sz="1800" dirty="0" err="1">
                <a:effectLst/>
              </a:rPr>
              <a:t>role</a:t>
            </a:r>
            <a:r>
              <a:rPr lang="de-DE" sz="1800" dirty="0">
                <a:effectLst/>
              </a:rPr>
              <a:t>-name lambda-s3-role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4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write-to-dynamo-db.py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 boto3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def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put_into_table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(event, context):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boto3.resource('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')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"Books"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= event['new-item']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table =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dynamodb.Table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table.put_item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(Item=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A053C-4CBE-B917-16D1-0C52C9D51035}"/>
              </a:ext>
            </a:extLst>
          </p:cNvPr>
          <p:cNvSpPr txBox="1"/>
          <p:nvPr/>
        </p:nvSpPr>
        <p:spPr>
          <a:xfrm>
            <a:off x="6229350" y="1918405"/>
            <a:ext cx="6096000" cy="3813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body =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"success": "true",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"table-name":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tableName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"new-item":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newItem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return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statusCode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": 200,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"body":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json.dumps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(body)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2039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b="1" dirty="0">
                <a:solidFill>
                  <a:srgbClr val="2E404D"/>
                </a:solidFill>
                <a:latin typeface="Roboto" panose="02000000000000000000" pitchFamily="2" charset="0"/>
              </a:rPr>
              <a:t>dynamo-</a:t>
            </a:r>
            <a:r>
              <a:rPr lang="en-US" b="1" dirty="0" err="1">
                <a:solidFill>
                  <a:srgbClr val="2E404D"/>
                </a:solidFill>
                <a:latin typeface="Roboto" panose="02000000000000000000" pitchFamily="2" charset="0"/>
              </a:rPr>
              <a:t>db</a:t>
            </a:r>
            <a:r>
              <a:rPr lang="en-US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</a:t>
            </a:r>
            <a:r>
              <a:rPr lang="en-US" b="1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policy.json</a:t>
            </a:r>
            <a:endParaRPr lang="en-US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"Version": "2012-10-17",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"Statement":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"Sid":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AllowDynamoDBAccess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"Action":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dynamodb:PutItem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"Effect": "Allow",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"Resource": [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  "</a:t>
            </a:r>
            <a:r>
              <a:rPr lang="en-US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arn:aws:dynamodb</a:t>
            </a: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:*:*:table/Books"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]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1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create-table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--table-name Books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--attribute-definitions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AttributeName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Author,AttributeType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=S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--key-schema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AttributeName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Author,KeyType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=HASH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--provisioned-throughput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ReadCapacityUnits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=1,WriteCapacityUnits=1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create-role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--assume-role-policy-document file://lambda-trust-policy.json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create-policy --policy-name 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 \ 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--policy-document file</a:t>
            </a:r>
            <a:r>
              <a:rPr lang="en-US" sz="1800" kern="120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://dynamo-db-access-policy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.json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0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attach-role-policy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 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zip write-to-dynamo-db.zip write-to-dynamo-db.py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create-function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--zip-file fileb://write-to-dynamo-db.zip --handler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db.put_into_table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--runtime python3.9 --role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-account-number}:role/lambda-dynamo-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4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invoke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--cli-binary-format raw-in-base64-out \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--payload '{"new-item":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{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"Author": "Miguel de Cervantes",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"Title": "Don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Quijote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 la Mancha",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    "Year": 1615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}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}'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response.json</a:t>
            </a:r>
            <a:b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scan --table-name Books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2E404D"/>
              </a:solidFill>
              <a:latin typeface="Roboto" panose="02000000000000000000" pitchFamily="2" charset="0"/>
            </a:endParaRPr>
          </a:p>
          <a:p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dynamodb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delete-table --table-name Books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5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lambda delete-function --function-name write-to-dynamo-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endParaRPr lang="en-US" sz="1800" kern="1200" dirty="0">
              <a:solidFill>
                <a:srgbClr val="2E404D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en-US" sz="1800" dirty="0"/>
          </a:p>
          <a:p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iam</a:t>
            </a:r>
            <a:r>
              <a:rPr lang="en-US" sz="1800" dirty="0"/>
              <a:t> detach-role-policy \</a:t>
            </a:r>
          </a:p>
          <a:p>
            <a:r>
              <a:rPr lang="en-US" sz="1800" dirty="0"/>
              <a:t>    --role-name lambda-dynamo-</a:t>
            </a:r>
            <a:r>
              <a:rPr lang="en-US" sz="1800" dirty="0" err="1"/>
              <a:t>db</a:t>
            </a:r>
            <a:r>
              <a:rPr lang="en-US" sz="1800" dirty="0"/>
              <a:t>-role \</a:t>
            </a:r>
          </a:p>
          <a:p>
            <a:r>
              <a:rPr lang="en-US" sz="1800" dirty="0"/>
              <a:t>    --policy-</a:t>
            </a:r>
            <a:r>
              <a:rPr lang="en-US" sz="1800" dirty="0" err="1"/>
              <a:t>arn</a:t>
            </a:r>
            <a:r>
              <a:rPr lang="en-US" sz="1800" dirty="0"/>
              <a:t> </a:t>
            </a:r>
            <a:r>
              <a:rPr lang="en-US" sz="1800" dirty="0" err="1"/>
              <a:t>arn:aws:iam</a:t>
            </a:r>
            <a:r>
              <a:rPr lang="en-US" sz="1800" dirty="0"/>
              <a:t>::{</a:t>
            </a:r>
            <a:r>
              <a:rPr lang="en-US" sz="1800" dirty="0" err="1"/>
              <a:t>aws</a:t>
            </a:r>
            <a:r>
              <a:rPr lang="en-US" sz="1800" dirty="0"/>
              <a:t>-account-number}:policy/allow-dynamo-</a:t>
            </a:r>
            <a:r>
              <a:rPr lang="en-US" sz="1800" dirty="0" err="1"/>
              <a:t>db</a:t>
            </a:r>
            <a:r>
              <a:rPr lang="en-US" sz="1800" dirty="0"/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delete-policy \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--policy-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arn:aws:iam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::{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-account-number}:policy/allow-dynamo-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-access-policy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iam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delete-role \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   --role-name lambda-dynamo-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db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-role</a:t>
            </a:r>
            <a:endParaRPr lang="de-DE" sz="2400" dirty="0">
              <a:effectLst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95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br>
              <a:rPr lang="en-US" sz="1800" dirty="0">
                <a:hlinkClick r:id="rId3"/>
              </a:rPr>
            </a:br>
            <a:r>
              <a:rPr lang="en-US" sz="1800" dirty="0"/>
              <a:t>API gateway for a DynamoDB table</a:t>
            </a:r>
            <a:br>
              <a:rPr lang="en-US" sz="1800" dirty="0">
                <a:hlinkClick r:id="rId3"/>
              </a:rPr>
            </a:br>
            <a:r>
              <a:rPr lang="en-US" sz="1800" dirty="0">
                <a:hlinkClick r:id="rId3"/>
              </a:rPr>
              <a:t>https://aws.amazon.com/blogs/compute/using-amazon-api-gateway-as-a-proxy-for-dynamodb/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API gateway for a Lambda function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4"/>
              </a:rPr>
              <a:t>https://jeromedecoster.github.io/aws/api-gateway--lambda--aws-cli/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Further Steps and Feedback</a:t>
            </a:r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/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2"/>
            <a:ext cx="7158108" cy="416808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region=us-east-1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465582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9074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5379</Words>
  <Application>Microsoft Office PowerPoint</Application>
  <PresentationFormat>Widescreen</PresentationFormat>
  <Paragraphs>776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Adobe Garamond Pro</vt:lpstr>
      <vt:lpstr>arial</vt:lpstr>
      <vt:lpstr>arial</vt:lpstr>
      <vt:lpstr>Consolas</vt:lpstr>
      <vt:lpstr>Georgia</vt:lpstr>
      <vt:lpstr>Myriad Pro SemiCond</vt:lpstr>
      <vt:lpstr>Roboto</vt:lpstr>
      <vt:lpstr>Segoe UI</vt:lpstr>
      <vt:lpstr>Symbol</vt:lpstr>
      <vt:lpstr>Wingdings</vt:lpstr>
      <vt:lpstr>NTT DATA LIGHT </vt:lpstr>
      <vt:lpstr>NTT DATA DARK </vt:lpstr>
      <vt:lpstr>think-cell Folie</vt:lpstr>
      <vt:lpstr>AWS Crash Course</vt:lpstr>
      <vt:lpstr>Introduction</vt:lpstr>
      <vt:lpstr>Introduction</vt:lpstr>
      <vt:lpstr>Introduction</vt:lpstr>
      <vt:lpstr>Timetable</vt:lpstr>
      <vt:lpstr>AWS Terminology</vt:lpstr>
      <vt:lpstr>AWS Terminology</vt:lpstr>
      <vt:lpstr>Set Up AWS CLI</vt:lpstr>
      <vt:lpstr>AWS Services</vt:lpstr>
      <vt:lpstr>AWS Services</vt:lpstr>
      <vt:lpstr>AWS Services</vt:lpstr>
      <vt:lpstr>AWS Services</vt:lpstr>
      <vt:lpstr>AWS Services</vt:lpstr>
      <vt:lpstr>AWS Serverless</vt:lpstr>
      <vt:lpstr>Simple Storage Service (S3)</vt:lpstr>
      <vt:lpstr>S3 Excercise</vt:lpstr>
      <vt:lpstr>S3 Solution</vt:lpstr>
      <vt:lpstr>DynamoDB</vt:lpstr>
      <vt:lpstr>DynamoDB</vt:lpstr>
      <vt:lpstr>DynamoDB Excercise</vt:lpstr>
      <vt:lpstr>DynamoDB Solution</vt:lpstr>
      <vt:lpstr>DynamoDB Solution</vt:lpstr>
      <vt:lpstr>DynamoDB Solution</vt:lpstr>
      <vt:lpstr>DynamoDB Solution</vt:lpstr>
      <vt:lpstr>DynamoDB Solution</vt:lpstr>
      <vt:lpstr>DynamoDB Solution</vt:lpstr>
      <vt:lpstr>Lambda</vt:lpstr>
      <vt:lpstr>Lambda Limitations</vt:lpstr>
      <vt:lpstr>Lambda Exercise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Lambda Solution</vt:lpstr>
      <vt:lpstr>API Gateway</vt:lpstr>
      <vt:lpstr>API Gateway Exercise</vt:lpstr>
      <vt:lpstr>API Gateway Solutions</vt:lpstr>
      <vt:lpstr>Further Steps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39</cp:revision>
  <dcterms:created xsi:type="dcterms:W3CDTF">2023-10-23T16:23:26Z</dcterms:created>
  <dcterms:modified xsi:type="dcterms:W3CDTF">2023-12-09T15:56:33Z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