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bin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29"/>
  </p:notesMasterIdLst>
  <p:handoutMasterIdLst>
    <p:handoutMasterId r:id="rId30"/>
  </p:handoutMasterIdLst>
  <p:sldIdLst>
    <p:sldId id="2147481411" r:id="rId3"/>
    <p:sldId id="368" r:id="rId4"/>
    <p:sldId id="379" r:id="rId5"/>
    <p:sldId id="2147481436" r:id="rId6"/>
    <p:sldId id="2147481439" r:id="rId7"/>
    <p:sldId id="2147481413" r:id="rId8"/>
    <p:sldId id="2147481435" r:id="rId9"/>
    <p:sldId id="2147481412" r:id="rId10"/>
    <p:sldId id="2147481423" r:id="rId11"/>
    <p:sldId id="2147481414" r:id="rId12"/>
    <p:sldId id="2147481415" r:id="rId13"/>
    <p:sldId id="2147481418" r:id="rId14"/>
    <p:sldId id="2147481431" r:id="rId15"/>
    <p:sldId id="2147481430" r:id="rId16"/>
    <p:sldId id="2147481419" r:id="rId17"/>
    <p:sldId id="2147481421" r:id="rId18"/>
    <p:sldId id="2147481420" r:id="rId19"/>
    <p:sldId id="2147481438" r:id="rId20"/>
    <p:sldId id="2147481437" r:id="rId21"/>
    <p:sldId id="2147481432" r:id="rId22"/>
    <p:sldId id="2147481433" r:id="rId23"/>
    <p:sldId id="2147481434" r:id="rId24"/>
    <p:sldId id="2147481441" r:id="rId25"/>
    <p:sldId id="2147481442" r:id="rId26"/>
    <p:sldId id="2147481440" r:id="rId27"/>
    <p:sldId id="2147481402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52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234" y="62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 dirty="0"/>
            <a:t>10:15 – 10:45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 dirty="0"/>
            <a:t>10:45 – 11:15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 dirty="0"/>
            <a:t>AWS terminology </a:t>
          </a:r>
          <a:br>
            <a:rPr lang="en-US" dirty="0"/>
          </a:br>
          <a:r>
            <a:rPr lang="en-US" dirty="0"/>
            <a:t>and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 dirty="0"/>
            <a:t>11:15 – 11:45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 dirty="0"/>
            <a:t>11:45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 dirty="0"/>
            <a:t>13:30 – 15:30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 dirty="0"/>
            <a:t>15:30 – 15:45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 dirty="0"/>
            <a:t>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 dirty="0"/>
            <a:t>15:45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10:15 – 10:45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 terminology </a:t>
          </a:r>
          <a:br>
            <a:rPr lang="en-US" sz="1500" kern="1200" dirty="0"/>
          </a:br>
          <a:r>
            <a:rPr lang="en-US" sz="1500" kern="1200" dirty="0"/>
            <a:t>and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10:45 – 11:15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11:15 – 11:45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11:45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15:30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15:30 – 15:45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15:45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12/7/2023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nttdata.com/insights/blog/bmw-und-ntt-data-eine-globale-partnerschaft" TargetMode="External"/><Relationship Id="rId3" Type="http://schemas.openxmlformats.org/officeDocument/2006/relationships/hyperlink" Target="https://www.ntt-tx.com/products/" TargetMode="External"/><Relationship Id="rId7" Type="http://schemas.openxmlformats.org/officeDocument/2006/relationships/hyperlink" Target="https://de.nttdata.com/newsroom/2023/ntt-data-und-vatikanische-bibliothek-staerken-online-communities-mit-web3-nft-technologie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tt-review.jp/" TargetMode="External"/><Relationship Id="rId5" Type="http://schemas.openxmlformats.org/officeDocument/2006/relationships/hyperlink" Target="https://www.ntt-review.jp/archive/ntttechnical.php?contents=ntr200706ip1.pdf&amp;mode=show_pdf" TargetMode="External"/><Relationship Id="rId4" Type="http://schemas.openxmlformats.org/officeDocument/2006/relationships/hyperlink" Target="https://www.ntt-at.com/product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awsfundamentals.com/" TargetMode="External"/><Relationship Id="rId5" Type="http://schemas.openxmlformats.org/officeDocument/2006/relationships/hyperlink" Target="https://github.com/awslabs/aws-shell" TargetMode="External"/><Relationship Id="rId4" Type="http://schemas.openxmlformats.org/officeDocument/2006/relationships/hyperlink" Target="https://help.pluralsight.com/help/aws-sandbox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First of all,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</a:t>
            </a:r>
            <a:r>
              <a:rPr lang="de-DE" baseline="0" dirty="0"/>
              <a:t> einer weltweit (über 88 Länder) tätigen Unternehmensgruppe mit HQ in Japan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Enso-Kreis</a:t>
            </a:r>
            <a:r>
              <a:rPr lang="de-DE" baseline="0" dirty="0"/>
              <a:t> bedeutet neben </a:t>
            </a:r>
            <a:r>
              <a:rPr lang="de-DE" sz="14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Erleuchtung, Stärke, Eleganz, das Universum und der Leere</a:t>
            </a: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unsere Arbeit -&gt; heute schon an den Innovationen von morgen arbeiten; </a:t>
            </a:r>
            <a:r>
              <a:rPr lang="en-US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dirty="0"/>
              <a:t>ap</a:t>
            </a:r>
            <a:r>
              <a:rPr lang="en-US" b="0" i="0" kern="1200" baseline="0" dirty="0">
                <a:effectLst/>
              </a:rPr>
              <a:t>.</a:t>
            </a:r>
            <a:r>
              <a:rPr lang="en-US" dirty="0"/>
              <a:t> </a:t>
            </a:r>
            <a:r>
              <a:rPr lang="en-US" dirty="0" err="1"/>
              <a:t>Firmenkultur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nachhaltige</a:t>
            </a:r>
            <a:r>
              <a:rPr lang="en-US" dirty="0">
                <a:sym typeface="Wingdings" panose="05000000000000000000" pitchFamily="2" charset="2"/>
              </a:rPr>
              <a:t> Arbeit -&gt; innovative </a:t>
            </a:r>
            <a:r>
              <a:rPr lang="en-US" dirty="0" err="1">
                <a:sym typeface="Wingdings" panose="05000000000000000000" pitchFamily="2" charset="2"/>
              </a:rPr>
              <a:t>Technologien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Lösungen</a:t>
            </a:r>
            <a:r>
              <a:rPr lang="en-US" dirty="0">
                <a:sym typeface="Wingdings" panose="05000000000000000000" pitchFamily="2" charset="2"/>
              </a:rPr>
              <a:t> für </a:t>
            </a:r>
            <a:r>
              <a:rPr lang="en-US" dirty="0" err="1">
                <a:sym typeface="Wingdings" panose="05000000000000000000" pitchFamily="2" charset="2"/>
              </a:rPr>
              <a:t>Kunden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langfristige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Perspektive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durch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Verfolgung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Strategie</a:t>
            </a:r>
            <a:r>
              <a:rPr lang="en-US" dirty="0">
                <a:sym typeface="Wingdings" panose="05000000000000000000" pitchFamily="2" charset="2"/>
              </a:rPr>
              <a:t> (3-5 Jahre); </a:t>
            </a:r>
            <a:r>
              <a:rPr lang="en-US" dirty="0" err="1">
                <a:sym typeface="Wingdings" panose="05000000000000000000" pitchFamily="2" charset="2"/>
              </a:rPr>
              <a:t>Abgrenzung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klassisch-amerikanischen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Unternehmen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Auch die tägl. verwendeten Smileys sind ein Ergebnis der Kreativität der NTT Gruppe (in Japan auch zur Erleichterung der Kommunikation genutzt -&gt; wegen komplizierter Zeichen in der Sprache, lieber Symbolik über Emojis) -&gt; NTT DATA hat ersten Entwurf bzw. Vorgänger von Emojis entwickelt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Patente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Beispielen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</a:t>
            </a:r>
            <a:r>
              <a:rPr lang="en-US" dirty="0" err="1">
                <a:sym typeface="Wingdings" panose="05000000000000000000" pitchFamily="2" charset="2"/>
              </a:rPr>
              <a:t>TechnoCross</a:t>
            </a:r>
            <a:r>
              <a:rPr lang="en-US" dirty="0">
                <a:sym typeface="Wingdings" panose="05000000000000000000" pitchFamily="2" charset="2"/>
              </a:rPr>
              <a:t> (NTT-TX) Corporation 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Intelligent Microphone </a:t>
            </a:r>
            <a:r>
              <a:rPr lang="en-US" dirty="0">
                <a:sym typeface="Wingdings" panose="05000000000000000000" pitchFamily="2" charset="2"/>
              </a:rPr>
              <a:t>in Automotive -&gt; </a:t>
            </a:r>
            <a:r>
              <a:rPr lang="en-US" dirty="0" err="1">
                <a:sym typeface="Wingdings" panose="05000000000000000000" pitchFamily="2" charset="2"/>
              </a:rPr>
              <a:t>Reduktion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Hintergrundgeräuschen</a:t>
            </a:r>
            <a:r>
              <a:rPr lang="en-US" dirty="0">
                <a:sym typeface="Wingdings" panose="05000000000000000000" pitchFamily="2" charset="2"/>
              </a:rPr>
              <a:t> um 99,99 </a:t>
            </a:r>
            <a:r>
              <a:rPr lang="en-US" dirty="0" err="1">
                <a:sym typeface="Wingdings" panose="05000000000000000000" pitchFamily="2" charset="2"/>
              </a:rPr>
              <a:t>Prozent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100 </a:t>
            </a:r>
            <a:r>
              <a:rPr lang="en-US" dirty="0" err="1">
                <a:sym typeface="Wingdings" panose="05000000000000000000" pitchFamily="2" charset="2"/>
              </a:rPr>
              <a:t>Dezibel</a:t>
            </a:r>
            <a:endParaRPr lang="en-US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ym typeface="Wingdings" panose="05000000000000000000" pitchFamily="2" charset="2"/>
              </a:rPr>
              <a:t>iDoperation</a:t>
            </a:r>
            <a:r>
              <a:rPr lang="en-US" dirty="0">
                <a:sym typeface="Wingdings" panose="05000000000000000000" pitchFamily="2" charset="2"/>
              </a:rPr>
              <a:t> in Security -&gt; PAM (Privileged Account Management) Software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Prozessautomatisierung</a:t>
            </a:r>
            <a:r>
              <a:rPr lang="en-US" dirty="0">
                <a:sym typeface="Wingdings" panose="05000000000000000000" pitchFamily="2" charset="2"/>
              </a:rPr>
              <a:t> des Monitoring/der </a:t>
            </a:r>
            <a:r>
              <a:rPr lang="en-US" dirty="0" err="1">
                <a:sym typeface="Wingdings" panose="05000000000000000000" pitchFamily="2" charset="2"/>
              </a:rPr>
              <a:t>Sicherheit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definierter</a:t>
            </a:r>
            <a:r>
              <a:rPr lang="en-US" dirty="0">
                <a:sym typeface="Wingdings" panose="05000000000000000000" pitchFamily="2" charset="2"/>
              </a:rPr>
              <a:t> Accounts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U-motion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Agrikultur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Überwachung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Verhaltens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Tieren</a:t>
            </a:r>
            <a:r>
              <a:rPr lang="en-US" dirty="0">
                <a:sym typeface="Wingdings" panose="05000000000000000000" pitchFamily="2" charset="2"/>
              </a:rPr>
              <a:t> in der </a:t>
            </a:r>
            <a:r>
              <a:rPr lang="en-US" dirty="0" err="1">
                <a:sym typeface="Wingdings" panose="05000000000000000000" pitchFamily="2" charset="2"/>
              </a:rPr>
              <a:t>Viehzucht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anhand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mittels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Tags; </a:t>
            </a:r>
            <a:r>
              <a:rPr lang="en-US" dirty="0" err="1">
                <a:sym typeface="Wingdings" panose="05000000000000000000" pitchFamily="2" charset="2"/>
              </a:rPr>
              <a:t>Frühzeiterkennung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Prävention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Krankheiten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Einstellung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optimaler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Temperaturverhältnisse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Advanced Technology (NTT AT) Corporation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Produkte</a:t>
            </a:r>
            <a:r>
              <a:rPr lang="en-US" dirty="0">
                <a:sym typeface="Wingdings" panose="05000000000000000000" pitchFamily="2" charset="2"/>
              </a:rPr>
              <a:t> in den </a:t>
            </a:r>
            <a:r>
              <a:rPr lang="en-US" dirty="0" err="1">
                <a:sym typeface="Wingdings" panose="05000000000000000000" pitchFamily="2" charset="2"/>
              </a:rPr>
              <a:t>Bereichen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, Multimedia, </a:t>
            </a:r>
            <a:r>
              <a:rPr lang="en-US" dirty="0" err="1">
                <a:sym typeface="Wingdings" panose="05000000000000000000" pitchFamily="2" charset="2"/>
              </a:rPr>
              <a:t>Nanotechnologie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Gebäudewartung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Materialanalyse</a:t>
            </a:r>
            <a:endParaRPr lang="en-US" dirty="0">
              <a:sym typeface="Wingdings" panose="05000000000000000000" pitchFamily="2" charset="2"/>
            </a:endParaRP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Technical Reviews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Multisector Antenna </a:t>
            </a:r>
            <a:r>
              <a:rPr lang="en-US" b="0" dirty="0">
                <a:sym typeface="Wingdings" panose="05000000000000000000" pitchFamily="2" charset="2"/>
              </a:rPr>
              <a:t>-&gt; </a:t>
            </a:r>
            <a:r>
              <a:rPr lang="en-US" b="0" dirty="0" err="1">
                <a:sym typeface="Wingdings" panose="05000000000000000000" pitchFamily="2" charset="2"/>
              </a:rPr>
              <a:t>Direktional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ausgerichtete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Antennen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als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Elemente</a:t>
            </a:r>
            <a:r>
              <a:rPr lang="en-US" b="0" dirty="0">
                <a:sym typeface="Wingdings" panose="05000000000000000000" pitchFamily="2" charset="2"/>
              </a:rPr>
              <a:t>, die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Kreis </a:t>
            </a:r>
            <a:r>
              <a:rPr lang="en-US" b="0" dirty="0" err="1">
                <a:sym typeface="Wingdings" panose="05000000000000000000" pitchFamily="2" charset="2"/>
              </a:rPr>
              <a:t>formiert</a:t>
            </a:r>
            <a:r>
              <a:rPr lang="en-US" b="0" dirty="0">
                <a:sym typeface="Wingdings" panose="05000000000000000000" pitchFamily="2" charset="2"/>
              </a:rPr>
              <a:t> alle </a:t>
            </a:r>
            <a:r>
              <a:rPr lang="en-US" b="0" dirty="0" err="1">
                <a:sym typeface="Wingdings" panose="05000000000000000000" pitchFamily="2" charset="2"/>
              </a:rPr>
              <a:t>Richtungen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abdecken</a:t>
            </a:r>
            <a:r>
              <a:rPr lang="en-US" b="0" dirty="0">
                <a:sym typeface="Wingdings" panose="05000000000000000000" pitchFamily="2" charset="2"/>
              </a:rPr>
              <a:t>;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Mobile Devices </a:t>
            </a:r>
            <a:r>
              <a:rPr lang="en-US" b="0" dirty="0" err="1">
                <a:sym typeface="Wingdings" panose="05000000000000000000" pitchFamily="2" charset="2"/>
              </a:rPr>
              <a:t>wird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damit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lückenlose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Konnektivität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gewährleistet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err="1">
                <a:sym typeface="Wingdings" panose="05000000000000000000" pitchFamily="2" charset="2"/>
              </a:rPr>
              <a:t>Darüber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hinaus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viele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Produkte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Machine Learning, </a:t>
            </a:r>
            <a:r>
              <a:rPr lang="en-US" b="0" dirty="0" err="1">
                <a:sym typeface="Wingdings" panose="05000000000000000000" pitchFamily="2" charset="2"/>
              </a:rPr>
              <a:t>künstliche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Intelligenz</a:t>
            </a:r>
            <a:r>
              <a:rPr lang="en-US" b="0" dirty="0">
                <a:sym typeface="Wingdings" panose="05000000000000000000" pitchFamily="2" charset="2"/>
              </a:rPr>
              <a:t> und </a:t>
            </a:r>
            <a:r>
              <a:rPr lang="en-US" b="0" dirty="0" err="1">
                <a:sym typeface="Wingdings" panose="05000000000000000000" pitchFamily="2" charset="2"/>
              </a:rPr>
              <a:t>Kommunikation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Unsere R&amp;D-Innovationszentren: Japan -&gt; Tokio, Deutschland -&gt; München, China, Indien, Italien, USA und ein umfassendes für die EMEAL-Region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R&amp;D Investitionen im Jahr 2022 -&gt; Ausgaben im Verhältnis zu Umsatzerlösen (3,6 Milliarden zu 108 Milliarden -&gt; 3,3 %); 5.000 Mitarbeitende im R&amp;D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400" b="0" i="0" u="none" strike="noStrike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 fontAlgn="base"/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Links zu Patenten</a:t>
            </a:r>
            <a: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​</a:t>
            </a: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3"/>
              </a:rPr>
              <a:t>https://www.ntt-tx.com/products/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(NTT </a:t>
            </a:r>
            <a:r>
              <a:rPr lang="de-DE" sz="1800" b="0" i="0" u="none" strike="noStrike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TechnoCross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4"/>
              </a:rPr>
              <a:t>https://www.ntt-at.com/product/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5"/>
              </a:rPr>
              <a:t>https://www.ntt-review.jp/archive/ntttechnical.php?contents=ntr200706ip1.pdf&amp;mode=show_pdf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6"/>
              </a:rPr>
              <a:t>https://www.ntt-review.jp/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Vatikanische Bibliothek</a:t>
            </a: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7"/>
              </a:rPr>
              <a:t>https://de.nttdata.com/newsroom/2023/ntt-data-und-vatikanische-bibliothek-staerken-online-communities-mit-web3-nft-technologien</a:t>
            </a: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  <a:t>BMW</a:t>
            </a:r>
            <a:b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8"/>
              </a:rPr>
              <a:t>https://de.nttdata.com/insights/blog/bmw-und-ntt-data-eine-globale-partnerschaft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</a:t>
            </a: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KEY.</a:t>
            </a:r>
          </a:p>
          <a:p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/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5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6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2021 NTT DATA Corporation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09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0" imgW="299" imgH="299" progId="TCLayout.ActiveDocument.1">
                  <p:embed/>
                </p:oleObj>
              </mc:Choice>
              <mc:Fallback>
                <p:oleObj name="think-cell Folie" r:id="rId30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  <p:sldLayoutId id="2147483778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endParaRPr lang="en-US" sz="18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>
                <a:solidFill>
                  <a:schemeClr val="bg2">
                    <a:lumMod val="25000"/>
                  </a:schemeClr>
                </a:solidFill>
              </a:rPr>
              <a:t>Was haben…</a:t>
            </a:r>
            <a:br>
              <a:rPr lang="de-DE" sz="2800"/>
            </a:br>
            <a:endParaRPr lang="de-DE" sz="2800">
              <a:solidFill>
                <a:schemeClr val="bg2">
                  <a:lumMod val="25000"/>
                </a:schemeClr>
              </a:solidFill>
              <a:ea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1605-D969-4B49-BA1D-0D6C548C6D02}"/>
              </a:ext>
            </a:extLst>
          </p:cNvPr>
          <p:cNvSpPr txBox="1"/>
          <p:nvPr/>
        </p:nvSpPr>
        <p:spPr>
          <a:xfrm>
            <a:off x="9111515" y="5526140"/>
            <a:ext cx="47159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gemeinsam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?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9" y="2314312"/>
            <a:ext cx="2189951" cy="2189951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76" y="2160982"/>
            <a:ext cx="2496610" cy="2496610"/>
          </a:xfrm>
          <a:prstGeom prst="rect">
            <a:avLst/>
          </a:pr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7418B06-B895-8C37-3E87-5279CDA163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67" r="16667"/>
          <a:stretch/>
        </p:blipFill>
        <p:spPr>
          <a:xfrm>
            <a:off x="960882" y="2334024"/>
            <a:ext cx="2189951" cy="2189951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D2613D-5167-AF7C-9CC7-C7ACE5B8A433}"/>
              </a:ext>
            </a:extLst>
          </p:cNvPr>
          <p:cNvSpPr/>
          <p:nvPr/>
        </p:nvSpPr>
        <p:spPr>
          <a:xfrm>
            <a:off x="952614" y="2314312"/>
            <a:ext cx="2189951" cy="2255382"/>
          </a:xfrm>
          <a:prstGeom prst="rect">
            <a:avLst/>
          </a:prstGeom>
          <a:solidFill>
            <a:srgbClr val="FFFFFF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de-DE" sz="3600" b="1" dirty="0">
                <a:solidFill>
                  <a:schemeClr val="tx1"/>
                </a:solidFill>
              </a:rPr>
              <a:t>340.000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9A68D0-E4EE-4725-75BB-A43FB4D32C23}"/>
              </a:ext>
            </a:extLst>
          </p:cNvPr>
          <p:cNvSpPr txBox="1"/>
          <p:nvPr/>
        </p:nvSpPr>
        <p:spPr>
          <a:xfrm>
            <a:off x="2010138" y="4523975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9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Further Steps and Feedback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DC636-DAAB-46DA-8A81-58960A7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Innovation in Zahlen</a:t>
            </a:r>
            <a:endParaRPr lang="de-DE" sz="2800" dirty="0">
              <a:solidFill>
                <a:schemeClr val="bg2">
                  <a:lumMod val="25000"/>
                </a:schemeClr>
              </a:solidFill>
              <a:ea typeface="Robot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45FBA-2079-4EAE-863A-7F78CBE1E162}"/>
              </a:ext>
            </a:extLst>
          </p:cNvPr>
          <p:cNvSpPr txBox="1"/>
          <p:nvPr/>
        </p:nvSpPr>
        <p:spPr>
          <a:xfrm>
            <a:off x="1" y="1427557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de-DE" sz="6000" b="1" dirty="0"/>
              <a:t>17.000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108A-75F8-4C60-BF4F-BB63067F5614}"/>
              </a:ext>
            </a:extLst>
          </p:cNvPr>
          <p:cNvSpPr txBox="1"/>
          <p:nvPr/>
        </p:nvSpPr>
        <p:spPr>
          <a:xfrm>
            <a:off x="4059557" y="1412875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CFB1A-991A-43B4-A418-3AF4A36BEAA7}"/>
              </a:ext>
            </a:extLst>
          </p:cNvPr>
          <p:cNvSpPr txBox="1"/>
          <p:nvPr/>
        </p:nvSpPr>
        <p:spPr>
          <a:xfrm>
            <a:off x="8197585" y="1412874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dirty="0"/>
              <a:t>4 %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3F0E8-2C5F-4006-BD6A-39AF0BEFDA52}"/>
              </a:ext>
            </a:extLst>
          </p:cNvPr>
          <p:cNvSpPr txBox="1"/>
          <p:nvPr/>
        </p:nvSpPr>
        <p:spPr>
          <a:xfrm>
            <a:off x="619003" y="3425006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1050" b="0" i="0">
                <a:solidFill>
                  <a:srgbClr val="393939"/>
                </a:solidFill>
                <a:effectLst/>
                <a:latin typeface="Noto Sans"/>
              </a:defRPr>
            </a:lvl1pPr>
          </a:lstStyle>
          <a:p>
            <a:r>
              <a:rPr lang="de-DE" sz="2800">
                <a:latin typeface="Roboto"/>
                <a:ea typeface="Roboto"/>
              </a:rPr>
              <a:t>Patente</a:t>
            </a:r>
            <a:endParaRPr lang="de-DE" sz="2800">
              <a:latin typeface="Roboto"/>
              <a:ea typeface="Roboto"/>
              <a:cs typeface="Noto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68119D-5700-4DD7-BDCF-3438EF079C88}"/>
              </a:ext>
            </a:extLst>
          </p:cNvPr>
          <p:cNvSpPr txBox="1"/>
          <p:nvPr/>
        </p:nvSpPr>
        <p:spPr>
          <a:xfrm>
            <a:off x="4646809" y="3426199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sz="2800" b="0" i="0">
                <a:solidFill>
                  <a:srgbClr val="393939"/>
                </a:solidFill>
                <a:effectLst/>
                <a:latin typeface="Roboto"/>
                <a:ea typeface="Roboto"/>
              </a:rPr>
              <a:t>Innovation</a:t>
            </a:r>
            <a:r>
              <a:rPr lang="de-DE" sz="2800" b="0">
                <a:solidFill>
                  <a:srgbClr val="393939"/>
                </a:solidFill>
                <a:latin typeface="Roboto"/>
                <a:ea typeface="Roboto"/>
              </a:rPr>
              <a:t> Labs</a:t>
            </a:r>
            <a:endParaRPr lang="de-DE" sz="2800">
              <a:latin typeface="Roboto"/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971DC-2929-4270-BFC1-0F73A28AFB9B}"/>
              </a:ext>
            </a:extLst>
          </p:cNvPr>
          <p:cNvSpPr txBox="1"/>
          <p:nvPr/>
        </p:nvSpPr>
        <p:spPr>
          <a:xfrm>
            <a:off x="8848337" y="3426198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sz="2800" b="0" i="0" dirty="0">
                <a:solidFill>
                  <a:srgbClr val="393939"/>
                </a:solidFill>
                <a:effectLst/>
                <a:latin typeface="Roboto"/>
                <a:ea typeface="Roboto"/>
              </a:rPr>
              <a:t>R</a:t>
            </a:r>
            <a:r>
              <a:rPr lang="de-DE" sz="2800" b="0" dirty="0">
                <a:solidFill>
                  <a:srgbClr val="393939"/>
                </a:solidFill>
                <a:latin typeface="Roboto"/>
                <a:ea typeface="Roboto"/>
              </a:rPr>
              <a:t>&amp;D Investitionen </a:t>
            </a:r>
            <a:endParaRPr lang="de-DE" sz="2800" b="0" dirty="0">
              <a:solidFill>
                <a:srgbClr val="393939"/>
              </a:solidFill>
              <a:latin typeface="Roboto"/>
              <a:ea typeface="Roboto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8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122"/>
              </p:ext>
            </p:extLst>
          </p:nvPr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2719</Words>
  <Application>Microsoft Office PowerPoint</Application>
  <PresentationFormat>Widescreen</PresentationFormat>
  <Paragraphs>340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Garamond Pro</vt:lpstr>
      <vt:lpstr>Arial</vt:lpstr>
      <vt:lpstr>Arial</vt:lpstr>
      <vt:lpstr>Georgia</vt:lpstr>
      <vt:lpstr>Myriad Pro SemiCond</vt:lpstr>
      <vt:lpstr>Roboto</vt:lpstr>
      <vt:lpstr>Segoe UI</vt:lpstr>
      <vt:lpstr>Symbol</vt:lpstr>
      <vt:lpstr>Wingdings</vt:lpstr>
      <vt:lpstr>NTT DATA LIGHT </vt:lpstr>
      <vt:lpstr>NTT DATA DARK </vt:lpstr>
      <vt:lpstr>think-cell Folie</vt:lpstr>
      <vt:lpstr>AWS Crash Course</vt:lpstr>
      <vt:lpstr>Was haben… </vt:lpstr>
      <vt:lpstr>Innovation in Zahlen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DynamoDB</vt:lpstr>
      <vt:lpstr>DynamoDB</vt:lpstr>
      <vt:lpstr>DynamoDB Excercise</vt:lpstr>
      <vt:lpstr>Lambda</vt:lpstr>
      <vt:lpstr>Lambda Limitations</vt:lpstr>
      <vt:lpstr>Lambda Exercise</vt:lpstr>
      <vt:lpstr>API Gateway</vt:lpstr>
      <vt:lpstr>API Gateway Exercise</vt:lpstr>
      <vt:lpstr>Further AWS Services</vt:lpstr>
      <vt:lpstr>Further AWS Services</vt:lpstr>
      <vt:lpstr>Further AWS Services</vt:lpstr>
      <vt:lpstr>Further AWS Services</vt:lpstr>
      <vt:lpstr>Further AWS Services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26</cp:revision>
  <dcterms:created xsi:type="dcterms:W3CDTF">2023-10-23T16:23:26Z</dcterms:created>
  <dcterms:modified xsi:type="dcterms:W3CDTF">2023-12-07T10:44:08Z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