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5"/>
  </p:notesMasterIdLst>
  <p:sldIdLst>
    <p:sldId id="365" r:id="rId2"/>
    <p:sldId id="256" r:id="rId3"/>
    <p:sldId id="310" r:id="rId4"/>
    <p:sldId id="340" r:id="rId5"/>
    <p:sldId id="316" r:id="rId6"/>
    <p:sldId id="297" r:id="rId7"/>
    <p:sldId id="289" r:id="rId8"/>
    <p:sldId id="295" r:id="rId9"/>
    <p:sldId id="296" r:id="rId10"/>
    <p:sldId id="341" r:id="rId11"/>
    <p:sldId id="311" r:id="rId12"/>
    <p:sldId id="306" r:id="rId13"/>
    <p:sldId id="268" r:id="rId14"/>
    <p:sldId id="353" r:id="rId15"/>
    <p:sldId id="313" r:id="rId16"/>
    <p:sldId id="314" r:id="rId17"/>
    <p:sldId id="315" r:id="rId18"/>
    <p:sldId id="307" r:id="rId19"/>
    <p:sldId id="345" r:id="rId20"/>
    <p:sldId id="347" r:id="rId21"/>
    <p:sldId id="352" r:id="rId22"/>
    <p:sldId id="348" r:id="rId23"/>
    <p:sldId id="349" r:id="rId24"/>
    <p:sldId id="350" r:id="rId25"/>
    <p:sldId id="351" r:id="rId26"/>
    <p:sldId id="342" r:id="rId27"/>
    <p:sldId id="317" r:id="rId28"/>
    <p:sldId id="318" r:id="rId29"/>
    <p:sldId id="354" r:id="rId30"/>
    <p:sldId id="319" r:id="rId31"/>
    <p:sldId id="362" r:id="rId32"/>
    <p:sldId id="320" r:id="rId33"/>
    <p:sldId id="321" r:id="rId34"/>
    <p:sldId id="322" r:id="rId35"/>
    <p:sldId id="343" r:id="rId36"/>
    <p:sldId id="323" r:id="rId37"/>
    <p:sldId id="324" r:id="rId38"/>
    <p:sldId id="326" r:id="rId39"/>
    <p:sldId id="355" r:id="rId40"/>
    <p:sldId id="356" r:id="rId41"/>
    <p:sldId id="357" r:id="rId42"/>
    <p:sldId id="360" r:id="rId43"/>
    <p:sldId id="361" r:id="rId44"/>
    <p:sldId id="358" r:id="rId45"/>
    <p:sldId id="327" r:id="rId46"/>
    <p:sldId id="363" r:id="rId47"/>
    <p:sldId id="325" r:id="rId48"/>
    <p:sldId id="364" r:id="rId49"/>
    <p:sldId id="344" r:id="rId50"/>
    <p:sldId id="332" r:id="rId51"/>
    <p:sldId id="333" r:id="rId52"/>
    <p:sldId id="328" r:id="rId53"/>
    <p:sldId id="339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Adam Anderegg" initials="NAA" lastIdx="1" clrIdx="0">
    <p:extLst/>
  </p:cmAuthor>
  <p:cmAuthor id="2" name="Nicholas Adam Anderegg" initials="NAA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425"/>
    <a:srgbClr val="2A3032"/>
    <a:srgbClr val="333F50"/>
    <a:srgbClr val="FFFFFF"/>
    <a:srgbClr val="769B74"/>
    <a:srgbClr val="628261"/>
    <a:srgbClr val="00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/>
    <p:restoredTop sz="93960"/>
  </p:normalViewPr>
  <p:slideViewPr>
    <p:cSldViewPr snapToGrid="0" snapToObjects="1">
      <p:cViewPr>
        <p:scale>
          <a:sx n="100" d="100"/>
          <a:sy n="100" d="100"/>
        </p:scale>
        <p:origin x="1288" y="144"/>
      </p:cViewPr>
      <p:guideLst/>
    </p:cSldViewPr>
  </p:slideViewPr>
  <p:outlineViewPr>
    <p:cViewPr>
      <p:scale>
        <a:sx n="33" d="100"/>
        <a:sy n="33" d="100"/>
      </p:scale>
      <p:origin x="0" y="-400"/>
    </p:cViewPr>
  </p:outlin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D2680-011F-D342-B48A-E0E4AC5C8B8C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7E03-5DE6-F048-BCC3-35720868F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0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5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5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A7E03-5DE6-F048-BCC3-35720868F8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PyCon Canada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8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 b="1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2800"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 sz="24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PyCon Canada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14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PyCon Canada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6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PyCon Canada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6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PyCon Canada 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11/13/16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github.com/NickAnderegg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26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PyCon Canada 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github.com/NickAnderegg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050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A2C55AB-FF06-134E-A174-E8C51F98B4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9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908300"/>
            <a:ext cx="1041400" cy="104140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2908300"/>
            <a:ext cx="1041400" cy="1041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2908300"/>
            <a:ext cx="1041400" cy="1041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10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908300"/>
            <a:ext cx="1041400" cy="1041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4850" y="4572000"/>
            <a:ext cx="773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This work is licensed under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the</a:t>
            </a:r>
          </a:p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Creative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Commons Attribution-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NonCommercial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ShareAlike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 4.0 International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License.</a:t>
            </a:r>
          </a:p>
          <a:p>
            <a:pPr algn="ctr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To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view a copy of this license, visit http://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creativecommons.org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/licenses/by-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nc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-</a:t>
            </a:r>
            <a:r>
              <a:rPr lang="en-US" dirty="0" err="1">
                <a:latin typeface="Helvetica Neue" charset="0"/>
                <a:ea typeface="Helvetica Neue" charset="0"/>
                <a:cs typeface="Helvetica Neue" charset="0"/>
              </a:rPr>
              <a:t>sa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/4.0/.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4850" y="347008"/>
            <a:ext cx="773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" charset="0"/>
                <a:ea typeface="Helvetica Neue" charset="0"/>
                <a:cs typeface="Helvetica Neue" charset="0"/>
              </a:rPr>
              <a:t>PyCon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 Canada 2016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Presentation</a:t>
            </a:r>
          </a:p>
          <a:p>
            <a:pPr algn="ctr"/>
            <a:endParaRPr lang="en-US" sz="24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Quantifying </a:t>
            </a:r>
            <a:r>
              <a:rPr lang="en-US" sz="2400" b="1" dirty="0">
                <a:latin typeface="Helvetica Neue" charset="0"/>
                <a:ea typeface="Helvetica Neue" charset="0"/>
                <a:cs typeface="Helvetica Neue" charset="0"/>
              </a:rPr>
              <a:t>the visual structure of written </a:t>
            </a:r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language</a:t>
            </a:r>
          </a:p>
          <a:p>
            <a:pPr algn="ctr"/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algn="ctr"/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by Nick Anderegg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Research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4487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72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365126"/>
            <a:ext cx="8215312" cy="1325563"/>
          </a:xfrm>
        </p:spPr>
        <p:txBody>
          <a:bodyPr/>
          <a:lstStyle/>
          <a:p>
            <a:r>
              <a:rPr lang="en-US" dirty="0" smtClean="0"/>
              <a:t>Current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825625"/>
            <a:ext cx="8572500" cy="4351338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Different methods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find different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processing times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Debate over the use of the retrieved phonological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information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Examine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the specific role of phonology in word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recognition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Functionally isolate routes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Agreement about phonological activation…</a:t>
            </a:r>
          </a:p>
          <a:p>
            <a:pPr lvl="1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…but disagreement about its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role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25744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9908" y="-1741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59357"/>
              </p:ext>
            </p:extLst>
          </p:nvPr>
        </p:nvGraphicFramePr>
        <p:xfrm>
          <a:off x="23813" y="-2180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693154" y="-12266"/>
            <a:ext cx="544132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183467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16651"/>
              </p:ext>
            </p:extLst>
          </p:nvPr>
        </p:nvGraphicFramePr>
        <p:xfrm>
          <a:off x="566738" y="4550569"/>
          <a:ext cx="8010527" cy="130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361"/>
                <a:gridCol w="1144361"/>
                <a:gridCol w="1144361"/>
                <a:gridCol w="1144361"/>
                <a:gridCol w="1144361"/>
                <a:gridCol w="1144361"/>
                <a:gridCol w="1144361"/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boy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house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very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far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jump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school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eat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ran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car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blue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</a:t>
                      </a:r>
                      <a:endParaRPr lang="en-US" sz="2400" dirty="0"/>
                    </a:p>
                  </a:txBody>
                  <a:tcPr marL="68580" marR="68580" marT="34290" marB="3429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</a:t>
                      </a:r>
                      <a:endParaRPr lang="en-US" sz="2400" dirty="0"/>
                    </a:p>
                  </a:txBody>
                  <a:tcPr marL="68580" marR="68580" marT="34290" marB="34290"/>
                </a:tc>
              </a:tr>
              <a:tr h="4343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590" y="1029891"/>
            <a:ext cx="2019300" cy="11308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2" y="1401366"/>
            <a:ext cx="2019300" cy="11308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2350" y="1966770"/>
            <a:ext cx="2019300" cy="11308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boy   eat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1650" y="2532174"/>
            <a:ext cx="2185987" cy="11308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house ran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24127" y="1595295"/>
            <a:ext cx="781050" cy="712422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/>
          <p:cNvSpPr/>
          <p:nvPr/>
        </p:nvSpPr>
        <p:spPr>
          <a:xfrm>
            <a:off x="3581401" y="2243996"/>
            <a:ext cx="781050" cy="712422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/>
          <p:cNvSpPr/>
          <p:nvPr/>
        </p:nvSpPr>
        <p:spPr>
          <a:xfrm>
            <a:off x="6986587" y="2828950"/>
            <a:ext cx="781050" cy="712422"/>
          </a:xfrm>
          <a:prstGeom prst="ellipse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12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9908" y="-1741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4108"/>
              </p:ext>
            </p:extLst>
          </p:nvPr>
        </p:nvGraphicFramePr>
        <p:xfrm>
          <a:off x="23813" y="-2180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93154" y="-12266"/>
            <a:ext cx="544132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4763" y="2986"/>
            <a:ext cx="183467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SHE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###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RAN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DOG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BED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FOR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Helvetica Neue" charset="0"/>
                <a:ea typeface="Helvetica Neue" charset="0"/>
                <a:cs typeface="Helvetica Neue" charset="0"/>
              </a:rPr>
              <a:t>SEVEN</a:t>
            </a:r>
            <a:endParaRPr lang="en-US" sz="8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Helvetica Neue" charset="0"/>
                <a:ea typeface="Helvetica Neue" charset="0"/>
                <a:cs typeface="Helvetica Neue" charset="0"/>
              </a:rPr>
              <a:t>JUMP</a:t>
            </a:r>
            <a:endParaRPr lang="en-US" sz="8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30422"/>
            <a:ext cx="4500563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MILES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43375" y="230422"/>
            <a:ext cx="500062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POUNDS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0258"/>
            <a:ext cx="7886700" cy="16406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Orthographically similar / Phonological dissimilar</a:t>
            </a:r>
          </a:p>
          <a:p>
            <a:pPr marL="0" indent="0" algn="ctr">
              <a:buNone/>
            </a:pPr>
            <a:r>
              <a:rPr lang="zh-CN" altLang="en-US" sz="7200" dirty="0">
                <a:latin typeface="Songti TC" charset="-120"/>
                <a:ea typeface="Songti TC" charset="-120"/>
                <a:cs typeface="Songti TC" charset="-120"/>
              </a:rPr>
              <a:t>水   永</a:t>
            </a:r>
            <a:endParaRPr lang="en-US" sz="7200" dirty="0">
              <a:latin typeface="Songti TC" charset="-120"/>
              <a:ea typeface="Songti TC" charset="-120"/>
              <a:cs typeface="Songti TC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3473" y="3258302"/>
            <a:ext cx="101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yǒng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33749" y="325830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shuǐ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18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9908" y="-1741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4108"/>
              </p:ext>
            </p:extLst>
          </p:nvPr>
        </p:nvGraphicFramePr>
        <p:xfrm>
          <a:off x="23813" y="-2180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693154" y="-12266"/>
            <a:ext cx="544132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4763" y="2986"/>
            <a:ext cx="183467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4477361"/>
            <a:ext cx="298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English illustration: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8304" y="5054059"/>
            <a:ext cx="505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Helvetica Neue" charset="0"/>
                <a:ea typeface="Helvetica Neue" charset="0"/>
                <a:cs typeface="Helvetica Neue" charset="0"/>
              </a:rPr>
              <a:t>beach   bench</a:t>
            </a:r>
            <a:endParaRPr lang="en-US" sz="5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8650" y="4259484"/>
            <a:ext cx="788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51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0258"/>
            <a:ext cx="7886700" cy="16406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Orthographically similar / Phonological dissimilar</a:t>
            </a:r>
          </a:p>
          <a:p>
            <a:pPr marL="0" indent="0" algn="ctr">
              <a:buNone/>
            </a:pPr>
            <a:r>
              <a:rPr lang="zh-CN" altLang="en-US" sz="7200" dirty="0">
                <a:latin typeface="Songti TC" charset="-120"/>
                <a:ea typeface="Songti TC" charset="-120"/>
                <a:cs typeface="Songti TC" charset="-120"/>
              </a:rPr>
              <a:t>水   永</a:t>
            </a:r>
            <a:endParaRPr lang="en-US" sz="7200" dirty="0">
              <a:latin typeface="Songti TC" charset="-120"/>
              <a:ea typeface="Songti TC" charset="-120"/>
              <a:cs typeface="Songti TC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3473" y="3258302"/>
            <a:ext cx="101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yǒng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33749" y="3258302"/>
            <a:ext cx="895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shuǐ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19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9908" y="-1741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64108"/>
              </p:ext>
            </p:extLst>
          </p:nvPr>
        </p:nvGraphicFramePr>
        <p:xfrm>
          <a:off x="23813" y="-2180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693154" y="-12266"/>
            <a:ext cx="544132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4763" y="2986"/>
            <a:ext cx="1834671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4477361"/>
            <a:ext cx="298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English illustration: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8304" y="5054059"/>
            <a:ext cx="505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ource Code Pro" charset="0"/>
                <a:ea typeface="Source Code Pro" charset="0"/>
                <a:cs typeface="Source Code Pro" charset="0"/>
              </a:rPr>
              <a:t>beach</a:t>
            </a:r>
            <a:endParaRPr lang="en-US" sz="5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8650" y="4259484"/>
            <a:ext cx="788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58303" y="5054059"/>
            <a:ext cx="505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ource Code Pro" charset="0"/>
                <a:ea typeface="Source Code Pro" charset="0"/>
                <a:cs typeface="Source Code Pro" charset="0"/>
              </a:rPr>
              <a:t>bench</a:t>
            </a:r>
            <a:endParaRPr lang="en-US" sz="5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3" grpId="0"/>
      <p:bldP spid="23" grpId="1"/>
      <p:bldP spid="2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4776" y="705971"/>
            <a:ext cx="5311589" cy="5446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662" y="1809192"/>
            <a:ext cx="4467265" cy="2279210"/>
          </a:xfrm>
        </p:spPr>
        <p:txBody>
          <a:bodyPr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4050" dirty="0">
                <a:solidFill>
                  <a:srgbClr val="FFFFFF"/>
                </a:solidFill>
              </a:rPr>
              <a:t>Quantifying the visual structure of written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662" y="4290835"/>
            <a:ext cx="4467265" cy="93545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Nick Anderegg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0251" y="705971"/>
            <a:ext cx="2667128" cy="54460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The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###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man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sit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red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latin typeface="Helvetica Neue" charset="0"/>
                <a:ea typeface="Helvetica Neue" charset="0"/>
                <a:cs typeface="Helvetica Neue" charset="0"/>
              </a:rPr>
              <a:t>dug</a:t>
            </a:r>
            <a:endParaRPr lang="en-US" sz="8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230422"/>
            <a:ext cx="35718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Helvetica Neue" charset="0"/>
                <a:ea typeface="Helvetica Neue" charset="0"/>
                <a:cs typeface="Helvetica Neue" charset="0"/>
              </a:rPr>
              <a:t>in</a:t>
            </a:r>
            <a:endParaRPr lang="en-US" sz="8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29174" y="230422"/>
            <a:ext cx="368617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Helvetica Neue" charset="0"/>
                <a:ea typeface="Helvetica Neue" charset="0"/>
                <a:cs typeface="Helvetica Neue" charset="0"/>
              </a:rPr>
              <a:t>of</a:t>
            </a:r>
            <a:endParaRPr lang="en-US" sz="8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30422"/>
            <a:ext cx="4500563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the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43375" y="230422"/>
            <a:ext cx="500062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out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230422"/>
            <a:ext cx="4500563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sail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43375" y="230422"/>
            <a:ext cx="5000625" cy="608103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Helvetica Neue" charset="0"/>
                <a:ea typeface="Helvetica Neue" charset="0"/>
                <a:cs typeface="Helvetica Neue" charset="0"/>
              </a:rPr>
              <a:t>soil</a:t>
            </a:r>
            <a:endParaRPr lang="en-US" sz="7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Motivation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4487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26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72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8684"/>
            <a:ext cx="7886700" cy="1325563"/>
          </a:xfrm>
        </p:spPr>
        <p:txBody>
          <a:bodyPr/>
          <a:lstStyle/>
          <a:p>
            <a:r>
              <a:rPr lang="en-US" dirty="0" smtClean="0"/>
              <a:t>Quantifying Visual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87015"/>
            <a:ext cx="7886700" cy="4351338"/>
          </a:xfrm>
        </p:spPr>
        <p:txBody>
          <a:bodyPr/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A few different methods used in past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Most common: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Same radical</a:t>
            </a:r>
          </a:p>
          <a:p>
            <a:pPr lvl="1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Same number of strokes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98289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imperfect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768"/>
            <a:ext cx="7886700" cy="5000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Helvetica Neue" charset="0"/>
                <a:ea typeface="Helvetica Neue" charset="0"/>
                <a:cs typeface="Helvetica Neue" charset="0"/>
              </a:rPr>
              <a:t>Radical: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 </a:t>
            </a:r>
            <a:r>
              <a:rPr lang="zh-CN" altLang="en-US" sz="9600" dirty="0" smtClean="0">
                <a:latin typeface="Songti SC" charset="-122"/>
                <a:ea typeface="Songti SC" charset="-122"/>
                <a:cs typeface="Songti SC" charset="-122"/>
              </a:rPr>
              <a:t>立</a:t>
            </a:r>
            <a:endParaRPr lang="en-US" altLang="zh-CN" sz="9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marL="0" indent="0">
              <a:buNone/>
            </a:pP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Characters containing this radical (w/ 9 strokes):</a:t>
            </a:r>
          </a:p>
          <a:p>
            <a:pPr marL="0" indent="0" algn="ctr">
              <a:buNone/>
            </a:pPr>
            <a:r>
              <a:rPr lang="zh-CN" altLang="en-US" sz="9600" spc="600" dirty="0" smtClean="0">
                <a:latin typeface="Songti SC" charset="-122"/>
                <a:ea typeface="Songti SC" charset="-122"/>
                <a:cs typeface="Songti SC" charset="-122"/>
              </a:rPr>
              <a:t>亲 竑 竓</a:t>
            </a:r>
            <a:endParaRPr lang="en-US" altLang="zh-CN" sz="9600" spc="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marL="0" indent="0" algn="ctr">
              <a:buNone/>
            </a:pPr>
            <a:r>
              <a:rPr lang="zh-CN" altLang="en-US" sz="9600" spc="600" dirty="0" smtClean="0">
                <a:latin typeface="Songti SC" charset="-122"/>
                <a:ea typeface="Songti SC" charset="-122"/>
                <a:cs typeface="Songti SC" charset="-122"/>
              </a:rPr>
              <a:t>竕 飒 竖</a:t>
            </a:r>
            <a:endParaRPr lang="en-US" sz="9600" spc="600" dirty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imperfect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7769"/>
            <a:ext cx="7886700" cy="142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Helvetica Neue" charset="0"/>
                <a:ea typeface="Helvetica Neue" charset="0"/>
                <a:cs typeface="Helvetica Neue" charset="0"/>
              </a:rPr>
              <a:t>Radical:</a:t>
            </a:r>
            <a:r>
              <a:rPr lang="en-US" altLang="zh-CN" dirty="0" smtClean="0">
                <a:latin typeface="Songti SC" charset="-122"/>
                <a:ea typeface="Songti SC" charset="-122"/>
                <a:cs typeface="Songti SC" charset="-122"/>
              </a:rPr>
              <a:t> </a:t>
            </a:r>
            <a:r>
              <a:rPr lang="zh-CN" altLang="en-US" sz="9600" dirty="0" smtClean="0">
                <a:latin typeface="Songti SC" charset="-122"/>
                <a:ea typeface="Songti SC" charset="-122"/>
                <a:cs typeface="Songti SC" charset="-122"/>
              </a:rPr>
              <a:t>立</a:t>
            </a:r>
            <a:endParaRPr lang="en-US" altLang="zh-CN" sz="96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29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1" y="2951545"/>
            <a:ext cx="3322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Helvetica Neue" charset="0"/>
                <a:ea typeface="Helvetica Neue" charset="0"/>
                <a:cs typeface="Helvetica Neue" charset="0"/>
              </a:rPr>
              <a:t>Good pairs:</a:t>
            </a:r>
          </a:p>
          <a:p>
            <a:pPr algn="ctr"/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竑</a:t>
            </a:r>
            <a:r>
              <a:rPr lang="en-US" altLang="zh-CN" sz="8000" spc="600" dirty="0" smtClean="0">
                <a:latin typeface="Songti SC" charset="-122"/>
                <a:ea typeface="Songti SC" charset="-122"/>
                <a:cs typeface="Songti SC" charset="-122"/>
              </a:rPr>
              <a:t>-</a:t>
            </a:r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飒</a:t>
            </a:r>
            <a:endParaRPr lang="en-US" altLang="zh-CN" sz="8000" spc="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algn="ctr"/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竕</a:t>
            </a:r>
            <a:r>
              <a:rPr lang="en-US" altLang="zh-CN" sz="8000" spc="600" dirty="0" smtClean="0">
                <a:latin typeface="Songti SC" charset="-122"/>
                <a:ea typeface="Songti SC" charset="-122"/>
                <a:cs typeface="Songti SC" charset="-122"/>
              </a:rPr>
              <a:t>-</a:t>
            </a:r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竑</a:t>
            </a:r>
            <a:endParaRPr lang="en-US" altLang="zh-CN" sz="8000" spc="6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0" y="2951545"/>
            <a:ext cx="33223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Helvetica Neue" charset="0"/>
                <a:ea typeface="Helvetica Neue" charset="0"/>
                <a:cs typeface="Helvetica Neue" charset="0"/>
              </a:rPr>
              <a:t>Bad pairs:</a:t>
            </a:r>
          </a:p>
          <a:p>
            <a:pPr algn="ctr"/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亲</a:t>
            </a:r>
            <a:r>
              <a:rPr lang="en-US" altLang="zh-CN" sz="8000" spc="600" dirty="0" smtClean="0">
                <a:latin typeface="Songti SC" charset="-122"/>
                <a:ea typeface="Songti SC" charset="-122"/>
                <a:cs typeface="Songti SC" charset="-122"/>
              </a:rPr>
              <a:t>-</a:t>
            </a:r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竕</a:t>
            </a:r>
            <a:endParaRPr lang="en-US" altLang="zh-CN" sz="8000" spc="600" dirty="0" smtClean="0">
              <a:latin typeface="Songti SC" charset="-122"/>
              <a:ea typeface="Songti SC" charset="-122"/>
              <a:cs typeface="Songti SC" charset="-122"/>
            </a:endParaRPr>
          </a:p>
          <a:p>
            <a:pPr algn="ctr"/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竑</a:t>
            </a:r>
            <a:r>
              <a:rPr lang="en-US" altLang="zh-CN" sz="8000" spc="600" dirty="0" smtClean="0">
                <a:latin typeface="Songti SC" charset="-122"/>
                <a:ea typeface="Songti SC" charset="-122"/>
                <a:cs typeface="Songti SC" charset="-122"/>
              </a:rPr>
              <a:t>-</a:t>
            </a:r>
            <a:r>
              <a:rPr lang="zh-CN" altLang="en-US" sz="8000" spc="600" dirty="0" smtClean="0">
                <a:latin typeface="Songti SC" charset="-122"/>
                <a:ea typeface="Songti SC" charset="-122"/>
                <a:cs typeface="Songti SC" charset="-122"/>
              </a:rPr>
              <a:t>竖</a:t>
            </a:r>
            <a:endParaRPr lang="en-US" altLang="zh-CN" sz="8000" spc="600" dirty="0">
              <a:latin typeface="Songti SC" charset="-122"/>
              <a:ea typeface="Songti SC" charset="-122"/>
              <a:cs typeface="Song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94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background</a:t>
            </a:r>
          </a:p>
          <a:p>
            <a:r>
              <a:rPr lang="en-US" dirty="0" smtClean="0"/>
              <a:t>My research</a:t>
            </a:r>
          </a:p>
          <a:p>
            <a:r>
              <a:rPr lang="en-US" dirty="0" smtClean="0"/>
              <a:t>Computational motivation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Take-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915934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2759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42913" y="1201314"/>
            <a:ext cx="3857625" cy="4139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Songti SC" charset="-122"/>
                <a:ea typeface="Songti SC" charset="-122"/>
                <a:cs typeface="Songti SC" charset="-122"/>
              </a:rPr>
              <a:t>食</a:t>
            </a:r>
          </a:p>
          <a:p>
            <a:pPr algn="ctr"/>
            <a:endParaRPr lang="en-US" sz="4400" dirty="0">
              <a:latin typeface="Songti SC" charset="-122"/>
              <a:ea typeface="Songti SC" charset="-122"/>
              <a:cs typeface="Songti SC" charset="-122"/>
            </a:endParaRPr>
          </a:p>
          <a:p>
            <a:pPr algn="ctr"/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9 strokes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2423597" y="3945288"/>
            <a:ext cx="238123" cy="414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12430" y="1201314"/>
            <a:ext cx="3857625" cy="4139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EAT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9 strokes???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30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561" y="169605"/>
            <a:ext cx="7886700" cy="1325563"/>
          </a:xfrm>
        </p:spPr>
        <p:txBody>
          <a:bodyPr/>
          <a:lstStyle/>
          <a:p>
            <a:r>
              <a:rPr lang="en-US" dirty="0" smtClean="0"/>
              <a:t>Hierarchical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2907"/>
            <a:ext cx="7886700" cy="917575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5400" dirty="0">
                <a:latin typeface="Songti SC" charset="-122"/>
                <a:ea typeface="Songti SC" charset="-122"/>
                <a:cs typeface="Songti SC" charset="-122"/>
              </a:rPr>
              <a:t>你</a:t>
            </a:r>
            <a:r>
              <a:rPr lang="zh-TW" altLang="en-US" sz="5400" dirty="0" smtClean="0">
                <a:latin typeface="Songti SC" charset="-122"/>
                <a:ea typeface="Songti SC" charset="-122"/>
                <a:cs typeface="Songti SC" charset="-122"/>
              </a:rPr>
              <a:t>好</a:t>
            </a:r>
            <a:r>
              <a:rPr lang="en-US" altLang="zh-TW" sz="5400" dirty="0" smtClean="0">
                <a:latin typeface="Songti SC" charset="-122"/>
                <a:ea typeface="Songti SC" charset="-122"/>
                <a:cs typeface="Songti SC" charset="-122"/>
              </a:rPr>
              <a:t>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66875" y="2057840"/>
            <a:ext cx="90487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5400" dirty="0" smtClean="0">
                <a:latin typeface="Songti SC" charset="-122"/>
                <a:ea typeface="Songti SC" charset="-122"/>
                <a:cs typeface="Songti SC" charset="-122"/>
              </a:rPr>
              <a:t>你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57962" y="2057840"/>
            <a:ext cx="92392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5400" dirty="0" smtClean="0">
                <a:latin typeface="Songti SC" charset="-122"/>
                <a:ea typeface="Songti SC" charset="-122"/>
                <a:cs typeface="Songti SC" charset="-122"/>
              </a:rPr>
              <a:t>好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77019" y="2975415"/>
            <a:ext cx="484585" cy="558698"/>
            <a:chOff x="2119313" y="3729038"/>
            <a:chExt cx="607218" cy="700087"/>
          </a:xfrm>
        </p:grpSpPr>
        <p:sp>
          <p:nvSpPr>
            <p:cNvPr id="8" name="Rectangle 7"/>
            <p:cNvSpPr/>
            <p:nvPr/>
          </p:nvSpPr>
          <p:spPr>
            <a:xfrm>
              <a:off x="2119313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6969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972144" y="3669048"/>
            <a:ext cx="90487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5400" dirty="0">
                <a:latin typeface="Songti SC" charset="-122"/>
                <a:ea typeface="Songti SC" charset="-122"/>
                <a:cs typeface="Songti SC" charset="-122"/>
              </a:rPr>
              <a:t>亻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61604" y="3669048"/>
            <a:ext cx="90487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5400">
                <a:latin typeface="Songti SC" charset="-122"/>
                <a:ea typeface="Songti SC" charset="-122"/>
                <a:cs typeface="Songti SC" charset="-122"/>
              </a:rPr>
              <a:t>尔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2571748" y="4549567"/>
            <a:ext cx="484585" cy="558698"/>
            <a:chOff x="2119313" y="3729038"/>
            <a:chExt cx="607218" cy="700087"/>
          </a:xfrm>
        </p:grpSpPr>
        <p:sp>
          <p:nvSpPr>
            <p:cNvPr id="14" name="Rectangle 13"/>
            <p:cNvSpPr/>
            <p:nvPr/>
          </p:nvSpPr>
          <p:spPr>
            <a:xfrm>
              <a:off x="2119313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16969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629816" y="5280256"/>
            <a:ext cx="90487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5400" dirty="0">
                <a:latin typeface="Songti SC" charset="-122"/>
                <a:ea typeface="Songti SC" charset="-122"/>
                <a:cs typeface="Songti SC" charset="-122"/>
              </a:rPr>
              <a:t>⺈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93390" y="5280255"/>
            <a:ext cx="90487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5400" dirty="0">
                <a:latin typeface="Songti SC" charset="-122"/>
                <a:ea typeface="Songti SC" charset="-122"/>
                <a:cs typeface="Songti SC" charset="-122"/>
              </a:rPr>
              <a:t>小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408508" y="3254764"/>
            <a:ext cx="282772" cy="314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>
            <a:off x="2575919" y="3254764"/>
            <a:ext cx="238123" cy="414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82105" y="4865971"/>
            <a:ext cx="238123" cy="414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98407" y="4898287"/>
            <a:ext cx="279349" cy="381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2913" y="2057840"/>
            <a:ext cx="3857625" cy="4139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91280" y="3669048"/>
            <a:ext cx="2409234" cy="2528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777631" y="2975415"/>
            <a:ext cx="484585" cy="558698"/>
            <a:chOff x="2119313" y="3729038"/>
            <a:chExt cx="607218" cy="700087"/>
          </a:xfrm>
        </p:grpSpPr>
        <p:sp>
          <p:nvSpPr>
            <p:cNvPr id="31" name="Rectangle 30"/>
            <p:cNvSpPr/>
            <p:nvPr/>
          </p:nvSpPr>
          <p:spPr>
            <a:xfrm>
              <a:off x="2119313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16969" y="3729038"/>
              <a:ext cx="309562" cy="7000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5429400" y="4068842"/>
            <a:ext cx="92392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5400" dirty="0">
                <a:latin typeface="Songti SC" charset="-122"/>
                <a:ea typeface="Songti SC" charset="-122"/>
                <a:cs typeface="Songti SC" charset="-122"/>
              </a:rPr>
              <a:t>女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481887" y="4074252"/>
            <a:ext cx="923925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5400" dirty="0">
                <a:latin typeface="Songti SC" charset="-122"/>
                <a:ea typeface="Songti SC" charset="-122"/>
                <a:cs typeface="Songti SC" charset="-122"/>
              </a:rPr>
              <a:t>子</a:t>
            </a:r>
            <a:endParaRPr lang="en-US" altLang="zh-TW" sz="5400" dirty="0" smtClean="0">
              <a:latin typeface="Songti SC" charset="-122"/>
              <a:ea typeface="Songti SC" charset="-122"/>
              <a:cs typeface="Songti SC" charset="-122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81887" y="3334141"/>
            <a:ext cx="367314" cy="371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423597" y="3945288"/>
            <a:ext cx="238123" cy="414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029315" y="3401466"/>
            <a:ext cx="404229" cy="335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912430" y="2057840"/>
            <a:ext cx="3857625" cy="4139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31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Rectangle 52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1429"/>
            <a:ext cx="7886700" cy="1325563"/>
          </a:xfrm>
        </p:spPr>
        <p:txBody>
          <a:bodyPr/>
          <a:lstStyle/>
          <a:p>
            <a:r>
              <a:rPr lang="en-US" dirty="0" smtClean="0"/>
              <a:t>Ideographic Description </a:t>
            </a:r>
            <a:r>
              <a:rPr lang="en-US" altLang="zh-CN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6578"/>
            <a:ext cx="7886700" cy="3976688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Unicode range U+2FF0 to U+2FFB</a:t>
            </a: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Intended to act as a rough description of characters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885595"/>
              </p:ext>
            </p:extLst>
          </p:nvPr>
        </p:nvGraphicFramePr>
        <p:xfrm>
          <a:off x="271458" y="562035"/>
          <a:ext cx="8615366" cy="563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0038"/>
                <a:gridCol w="2887645"/>
                <a:gridCol w="1420038"/>
                <a:gridCol w="2887645"/>
              </a:tblGrid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⿰</a:t>
                      </a:r>
                      <a:endParaRPr lang="en-US" sz="54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left</a:t>
                      </a:r>
                      <a:r>
                        <a:rPr lang="en-US" sz="2800" baseline="0" dirty="0" smtClean="0"/>
                        <a:t> to right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⿶</a:t>
                      </a:r>
                      <a:endParaRPr lang="en-US" sz="5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 from below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⿱</a:t>
                      </a:r>
                      <a:endParaRPr lang="en-US" sz="54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above to below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⿷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 from left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⿲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left to middle</a:t>
                      </a:r>
                      <a:r>
                        <a:rPr lang="en-US" sz="2800" baseline="0" dirty="0" smtClean="0"/>
                        <a:t> and right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⿸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 from upper left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⿳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above to middle and below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⿹</a:t>
                      </a:r>
                      <a:endParaRPr lang="en-US" sz="5400" dirty="0" smtClean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</a:t>
                      </a:r>
                      <a:r>
                        <a:rPr lang="en-US" sz="2800" baseline="0" dirty="0" smtClean="0"/>
                        <a:t> from upper right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⿴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full surround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⿺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 from lower left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89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⿵</a:t>
                      </a:r>
                      <a:endParaRPr lang="en-US" sz="5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surround from above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 smtClean="0"/>
                        <a:t>⿻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overlaid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0332"/>
            <a:ext cx="7886700" cy="1325563"/>
          </a:xfrm>
        </p:spPr>
        <p:txBody>
          <a:bodyPr/>
          <a:lstStyle/>
          <a:p>
            <a:r>
              <a:rPr lang="en-US" dirty="0" smtClean="0"/>
              <a:t>Ideographic Description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885880"/>
              </p:ext>
            </p:extLst>
          </p:nvPr>
        </p:nvGraphicFramePr>
        <p:xfrm>
          <a:off x="628650" y="2020831"/>
          <a:ext cx="7886701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/>
                <a:gridCol w="1300163"/>
                <a:gridCol w="3957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4800" dirty="0" smtClean="0"/>
                        <a:t>你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4800" dirty="0" smtClean="0"/>
                        <a:t>→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4800" dirty="0" smtClean="0"/>
                        <a:t>⿰⺅尔</a:t>
                      </a:r>
                      <a:endParaRPr lang="en-US" sz="4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4800" dirty="0" smtClean="0"/>
                        <a:t>尔</a:t>
                      </a:r>
                      <a:endParaRPr 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4800" dirty="0" smtClean="0"/>
                        <a:t>→</a:t>
                      </a:r>
                      <a:endParaRPr 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4800" dirty="0" smtClean="0"/>
                        <a:t>⿱</a:t>
                      </a:r>
                      <a:r>
                        <a:rPr lang="en-US" altLang="zh-TW" sz="4800" dirty="0" smtClean="0">
                          <a:latin typeface="Songti SC" charset="-122"/>
                          <a:ea typeface="Songti SC" charset="-122"/>
                          <a:cs typeface="Songti SC" charset="-122"/>
                        </a:rPr>
                        <a:t>⺈</a:t>
                      </a:r>
                      <a:r>
                        <a:rPr lang="mr-IN" sz="4800" dirty="0" err="1" smtClean="0"/>
                        <a:t>小</a:t>
                      </a:r>
                      <a:endParaRPr lang="en-US" sz="4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4800" dirty="0" smtClean="0"/>
                        <a:t>兹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4800" dirty="0" smtClean="0"/>
                        <a:t>→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800" dirty="0" smtClean="0"/>
                        <a:t>⿱䒑⿰幺幺</a:t>
                      </a:r>
                      <a:endParaRPr lang="en-US" sz="4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93154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91830"/>
              </p:ext>
            </p:extLst>
          </p:nvPr>
        </p:nvGraphicFramePr>
        <p:xfrm>
          <a:off x="40871" y="-4221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23062" y="-12266"/>
            <a:ext cx="3611413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4763" y="2986"/>
            <a:ext cx="3688392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Algorithm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4487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72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IDS BNF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825625"/>
            <a:ext cx="8529637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char     :: </a:t>
            </a:r>
            <a:r>
              <a:rPr lang="en-US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all valid 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CJK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binary   :: 2FF0 |2FF1| 2FF4..2FFB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ternary  :: 2FF2 |2FF3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sub      :: </a:t>
            </a:r>
            <a:r>
              <a:rPr lang="en-US" dirty="0" err="1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tergroup|bigroup|char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bigroup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  :: </a:t>
            </a:r>
            <a:r>
              <a:rPr lang="en-US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binary 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sub sub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tergroup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 :: </a:t>
            </a:r>
            <a:r>
              <a:rPr lang="en-US" sz="3000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ternary </a:t>
            </a:r>
            <a:r>
              <a:rPr lang="en-US" sz="3000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sub sub sub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expr     :: </a:t>
            </a:r>
            <a:r>
              <a:rPr lang="en-US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[ </a:t>
            </a:r>
            <a:r>
              <a:rPr lang="en-US" dirty="0" smtClean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sub ]+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66746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406791"/>
            <a:ext cx="8558213" cy="630078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&gt;&gt;&gt;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import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idsparser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as ids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mr-IN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&gt;&gt;&gt;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mr-IN" dirty="0" err="1" smtClean="0">
                <a:latin typeface="Source Code Pro" charset="0"/>
                <a:ea typeface="Source Code Pro" charset="0"/>
                <a:cs typeface="Source Code Pro" charset="0"/>
              </a:rPr>
              <a:t>ids.parse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('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丽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', '⿱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一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⿰⿵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冂丶⿵冂丶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['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丽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', ['⿱', ['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一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', ['⿰', [['⿵', ['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冂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', 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丶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']], ['⿵', ['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冂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', '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丶</a:t>
            </a: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']]]]]]]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69B74"/>
                </a:solidFill>
                <a:latin typeface="Source Code Pro" charset="0"/>
                <a:ea typeface="Source Code Pro" charset="0"/>
                <a:cs typeface="Source Code Pro" charset="0"/>
              </a:rPr>
              <a:t>&gt;&gt;&gt;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ids.pretty_parse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('丽', '⿱一⿰⿵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冂丶⿵冂丶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')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zh-CN" altLang="en-US" dirty="0">
                <a:latin typeface="Source Code Pro" charset="0"/>
                <a:ea typeface="Source Code Pro" charset="0"/>
                <a:cs typeface="Source Code Pro" charset="0"/>
              </a:rPr>
              <a:t>丽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└---⿱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└---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一</a:t>
            </a:r>
            <a:endParaRPr lang="mr-I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└---⿰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└---⿵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    └---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冂</a:t>
            </a:r>
            <a:endParaRPr lang="mr-I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    └---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丶</a:t>
            </a:r>
            <a:endParaRPr lang="mr-I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└---⿵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    └---</a:t>
            </a:r>
            <a:r>
              <a:rPr lang="mr-IN" dirty="0" err="1">
                <a:latin typeface="Source Code Pro" charset="0"/>
                <a:ea typeface="Source Code Pro" charset="0"/>
                <a:cs typeface="Source Code Pro" charset="0"/>
              </a:rPr>
              <a:t>冂</a:t>
            </a:r>
            <a:endParaRPr lang="mr-IN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mr-IN" dirty="0">
                <a:latin typeface="Source Code Pro" charset="0"/>
                <a:ea typeface="Source Code Pro" charset="0"/>
                <a:cs typeface="Source Code Pro" charset="0"/>
              </a:rPr>
              <a:t>            └---</a:t>
            </a:r>
            <a:r>
              <a:rPr lang="mr-IN" dirty="0" err="1" smtClean="0">
                <a:latin typeface="Source Code Pro" charset="0"/>
                <a:ea typeface="Source Code Pro" charset="0"/>
                <a:cs typeface="Source Code Pro" charset="0"/>
              </a:rPr>
              <a:t>丶</a:t>
            </a:r>
            <a:endParaRPr lang="mr-IN" dirty="0" smtClean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generation</a:t>
            </a:r>
          </a:p>
          <a:p>
            <a:r>
              <a:rPr lang="en-US" dirty="0" smtClean="0"/>
              <a:t>Structural weighting</a:t>
            </a:r>
          </a:p>
          <a:p>
            <a:r>
              <a:rPr lang="en-US" dirty="0" smtClean="0"/>
              <a:t>Root comparison</a:t>
            </a:r>
          </a:p>
          <a:p>
            <a:r>
              <a:rPr lang="en-US" dirty="0" smtClean="0"/>
              <a:t>Comparison reuse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38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32"/>
            <a:ext cx="7886700" cy="1325563"/>
          </a:xfrm>
        </p:spPr>
        <p:txBody>
          <a:bodyPr/>
          <a:lstStyle/>
          <a:p>
            <a:r>
              <a:rPr lang="en-US" dirty="0" smtClean="0"/>
              <a:t>Tree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03767"/>
            <a:ext cx="9134475" cy="509243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init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=None):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[0]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.ids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idsparser.unparse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[1])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IDSNode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[1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],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if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    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._nodes[</a:t>
            </a:r>
            <a:r>
              <a:rPr lang="en-US" sz="2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.head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] = </a:t>
            </a:r>
            <a:r>
              <a:rPr lang="en-US" sz="2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endParaRPr lang="en-US" sz="2400" dirty="0" smtClean="0">
              <a:solidFill>
                <a:schemeClr val="bg1">
                  <a:lumMod val="65000"/>
                  <a:lumOff val="3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	 self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._nodes[</a:t>
            </a:r>
            <a:r>
              <a:rPr lang="en-US" sz="2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.ids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] = </a:t>
            </a:r>
            <a:r>
              <a:rPr lang="en-US" sz="24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167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39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Background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4487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72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27858"/>
            <a:ext cx="9134475" cy="476834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IDSNode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init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=None):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.ids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None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.children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= None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167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40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head of parse tree is IDS </a:t>
            </a:r>
            <a:r>
              <a:rPr lang="en-US" dirty="0" err="1" smtClean="0"/>
              <a:t>functor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 </a:t>
            </a:r>
            <a:r>
              <a:rPr lang="en-US" dirty="0" err="1" smtClean="0"/>
              <a:t>functor</a:t>
            </a:r>
            <a:r>
              <a:rPr lang="en-US" dirty="0" smtClean="0"/>
              <a:t> to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self.head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Assign flat sequence to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self.ids</a:t>
            </a:r>
            <a:endParaRPr lang="en-US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Assign tree children to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self.children</a:t>
            </a:r>
            <a:r>
              <a:rPr lang="en-US" dirty="0" smtClean="0"/>
              <a:t> list as recursive </a:t>
            </a:r>
            <a:r>
              <a:rPr lang="en-US" i="1" dirty="0" err="1" smtClean="0">
                <a:latin typeface="Source Code Pro" charset="0"/>
                <a:ea typeface="Source Code Pro" charset="0"/>
                <a:cs typeface="Source Code Pro" charset="0"/>
              </a:rPr>
              <a:t>IDSNode</a:t>
            </a:r>
            <a:r>
              <a:rPr lang="en-US" dirty="0" err="1" smtClean="0"/>
              <a:t>s</a:t>
            </a:r>
            <a:endParaRPr lang="en-US" dirty="0" smtClean="0"/>
          </a:p>
          <a:p>
            <a:r>
              <a:rPr lang="en-US" dirty="0" smtClean="0"/>
              <a:t>If head of parse tree is not </a:t>
            </a:r>
            <a:r>
              <a:rPr lang="en-US" dirty="0" err="1" smtClean="0"/>
              <a:t>functor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Leaf has been reached</a:t>
            </a:r>
          </a:p>
          <a:p>
            <a:pPr lvl="1"/>
            <a:r>
              <a:rPr lang="en-US" dirty="0" smtClean="0"/>
              <a:t>Assign character to </a:t>
            </a:r>
            <a:r>
              <a:rPr lang="en-US" dirty="0" err="1">
                <a:latin typeface="Source Code Pro" charset="0"/>
                <a:ea typeface="Source Code Pro" charset="0"/>
                <a:cs typeface="Source Code Pro" charset="0"/>
              </a:rPr>
              <a:t>self.head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  <a:p>
            <a:pPr lvl="1"/>
            <a:r>
              <a:rPr lang="en-US" dirty="0" smtClean="0"/>
              <a:t>Assign character to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self.ids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weighting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167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42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88" y="1883931"/>
            <a:ext cx="4724400" cy="13843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84" y="1885895"/>
            <a:ext cx="2679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comparison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167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43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-1" y="1527858"/>
            <a:ext cx="9134475" cy="476834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compare_nodes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(a, b):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65000"/>
                    <a:lumOff val="3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If a is b... #same tree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If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a.head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==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b.head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	If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a.head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not in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functors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		   and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b.head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not in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functors</a:t>
            </a: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	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	Else recursive comparison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	If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a.head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!=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b.head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520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4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32"/>
            <a:ext cx="7886700" cy="1325563"/>
          </a:xfrm>
        </p:spPr>
        <p:txBody>
          <a:bodyPr/>
          <a:lstStyle/>
          <a:p>
            <a:r>
              <a:rPr lang="en-US" dirty="0" smtClean="0"/>
              <a:t>Comparison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03767"/>
            <a:ext cx="9134475" cy="5092437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class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def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init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__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,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=None):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.head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[0]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.ids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idsparser.unparse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[1])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= 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IDSNode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(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parse_tree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[1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],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=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dictionary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</a:t>
            </a:r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if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 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._nodes[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.head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]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endParaRPr lang="en-US" sz="2400" dirty="0" smtClean="0">
              <a:latin typeface="Source Code Pro" charset="0"/>
              <a:ea typeface="Source Code Pro" charset="0"/>
              <a:cs typeface="Source Code Pr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	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dict</a:t>
            </a:r>
            <a:r>
              <a:rPr lang="en-US" sz="2400" dirty="0" smtClean="0">
                <a:latin typeface="Source Code Pro" charset="0"/>
                <a:ea typeface="Source Code Pro" charset="0"/>
                <a:cs typeface="Source Code Pro" charset="0"/>
              </a:rPr>
              <a:t>._nodes[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.ids</a:t>
            </a:r>
            <a:r>
              <a:rPr lang="en-US" sz="2400" dirty="0">
                <a:latin typeface="Source Code Pro" charset="0"/>
                <a:ea typeface="Source Code Pro" charset="0"/>
                <a:cs typeface="Source Code Pro" charset="0"/>
              </a:rPr>
              <a:t>] =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self</a:t>
            </a:r>
            <a:r>
              <a:rPr lang="en-US" sz="2400" dirty="0" err="1" smtClean="0">
                <a:latin typeface="Source Code Pro" charset="0"/>
                <a:ea typeface="Source Code Pro" charset="0"/>
                <a:cs typeface="Source Code Pro" charset="0"/>
              </a:rPr>
              <a:t>.tree</a:t>
            </a:r>
            <a:endParaRPr lang="en-US" sz="2400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99167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44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structural weighting resulting in many leaves with 0 similarity</a:t>
            </a:r>
          </a:p>
          <a:p>
            <a:r>
              <a:rPr lang="en-US" dirty="0" smtClean="0"/>
              <a:t>Radical similarity account for 1/3 of similarity</a:t>
            </a:r>
          </a:p>
          <a:p>
            <a:r>
              <a:rPr lang="en-US" dirty="0" smtClean="0"/>
              <a:t>Stroke proportion accounts for 1/3 of similarity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7813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 change:</a:t>
            </a:r>
          </a:p>
          <a:p>
            <a:pPr marL="0" indent="0" algn="ctr">
              <a:buNone/>
            </a:pPr>
            <a:r>
              <a:rPr lang="zh-CN" altLang="en-US" sz="6600" dirty="0">
                <a:latin typeface="Songti TC" charset="-120"/>
                <a:ea typeface="Songti TC" charset="-120"/>
                <a:cs typeface="Songti TC" charset="-120"/>
              </a:rPr>
              <a:t>水   永</a:t>
            </a:r>
            <a:endParaRPr lang="en-US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buNone/>
            </a:pPr>
            <a:endParaRPr lang="en-US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buNone/>
            </a:pPr>
            <a:r>
              <a:rPr lang="en-US" sz="6600" dirty="0"/>
              <a:t>0</a:t>
            </a:r>
            <a:r>
              <a:rPr lang="en-US" sz="6600" dirty="0" smtClean="0"/>
              <a:t>%</a:t>
            </a:r>
            <a:endParaRPr lang="en-US" sz="6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734046" y="1830165"/>
            <a:ext cx="37813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 change:</a:t>
            </a:r>
          </a:p>
          <a:p>
            <a:pPr marL="0" indent="0" algn="ctr">
              <a:buNone/>
            </a:pPr>
            <a:r>
              <a:rPr lang="zh-CN" altLang="en-US" sz="6600" dirty="0">
                <a:latin typeface="Songti TC" charset="-120"/>
                <a:ea typeface="Songti TC" charset="-120"/>
                <a:cs typeface="Songti TC" charset="-120"/>
              </a:rPr>
              <a:t>水   永</a:t>
            </a:r>
            <a:endParaRPr lang="en-US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buNone/>
            </a:pPr>
            <a:endParaRPr lang="en-US" altLang="zh-CN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buNone/>
            </a:pPr>
            <a:r>
              <a:rPr lang="en-US" altLang="zh-CN" sz="6600" dirty="0" smtClean="0"/>
              <a:t>75%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362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individual cloud </a:t>
            </a:r>
            <a:r>
              <a:rPr lang="en-US" dirty="0" smtClean="0"/>
              <a:t>servers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database storing IDS comparisons</a:t>
            </a:r>
          </a:p>
          <a:p>
            <a:r>
              <a:rPr lang="en-US" dirty="0" smtClean="0"/>
              <a:t>2000 chars = </a:t>
            </a:r>
            <a:r>
              <a:rPr lang="is-IS" dirty="0" smtClean="0"/>
              <a:t>1999000 comparisons</a:t>
            </a:r>
          </a:p>
          <a:p>
            <a:r>
              <a:rPr lang="is-IS" dirty="0"/>
              <a:t>5</a:t>
            </a:r>
            <a:r>
              <a:rPr lang="is-IS" dirty="0" smtClean="0"/>
              <a:t>000 chars = </a:t>
            </a:r>
            <a:r>
              <a:rPr lang="cs-CZ" dirty="0"/>
              <a:t>12497500</a:t>
            </a:r>
            <a:r>
              <a:rPr lang="de-DE" dirty="0" smtClean="0"/>
              <a:t>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At 10ms per </a:t>
            </a:r>
            <a:r>
              <a:rPr lang="de-DE" dirty="0" err="1" smtClean="0"/>
              <a:t>comparison</a:t>
            </a:r>
            <a:r>
              <a:rPr lang="de-DE" dirty="0" smtClean="0"/>
              <a:t>, 34 </a:t>
            </a:r>
            <a:r>
              <a:rPr lang="de-DE" dirty="0" err="1" smtClean="0"/>
              <a:t>hours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critical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Sort by </a:t>
            </a:r>
            <a:r>
              <a:rPr lang="en-US" dirty="0" err="1" smtClean="0"/>
              <a:t>ortho</a:t>
            </a:r>
            <a:r>
              <a:rPr lang="en-US" dirty="0" smtClean="0"/>
              <a:t> sim, phono sim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8233" y="-1783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11160"/>
              </p:ext>
            </p:extLst>
          </p:nvPr>
        </p:nvGraphicFramePr>
        <p:xfrm>
          <a:off x="30956" y="382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7377666" y="-12266"/>
            <a:ext cx="1756809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4763" y="2986"/>
            <a:ext cx="5542996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30194"/>
            <a:ext cx="4455103" cy="32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Thoughts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44487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49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84972"/>
              </p:ext>
            </p:extLst>
          </p:nvPr>
        </p:nvGraphicFramePr>
        <p:xfrm>
          <a:off x="0" y="-6787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526" y="-12266"/>
            <a:ext cx="912495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Understand reading disabilities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Improve natural language processing</a:t>
            </a:r>
          </a:p>
          <a:p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It’s interesting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15050" y="6356351"/>
            <a:ext cx="2400300" cy="365125"/>
          </a:xfrm>
        </p:spPr>
        <p:txBody>
          <a:bodyPr/>
          <a:lstStyle/>
          <a:p>
            <a:fld id="{3A2C55AB-FF06-134E-A174-E8C51F98B41A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6552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996"/>
              </p:ext>
            </p:extLst>
          </p:nvPr>
        </p:nvGraphicFramePr>
        <p:xfrm>
          <a:off x="0" y="-3276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829908" y="-12266"/>
            <a:ext cx="7304567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Easy to experiment</a:t>
            </a:r>
          </a:p>
          <a:p>
            <a:pPr lvl="1"/>
            <a:r>
              <a:rPr lang="en-US" dirty="0" smtClean="0"/>
              <a:t>Lots of flexibility</a:t>
            </a:r>
          </a:p>
          <a:p>
            <a:pPr lvl="1"/>
            <a:r>
              <a:rPr lang="en-US" dirty="0" smtClean="0"/>
              <a:t>Plan of attack isn’t always clear when exploring a new idea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50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04567" y="-838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50830"/>
              </p:ext>
            </p:extLst>
          </p:nvPr>
        </p:nvGraphicFramePr>
        <p:xfrm>
          <a:off x="9525" y="-571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-4763" y="2986"/>
            <a:ext cx="730933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Academia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35306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1690689"/>
            <a:ext cx="3784600" cy="405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51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04567" y="-838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50004"/>
              </p:ext>
            </p:extLst>
          </p:nvPr>
        </p:nvGraphicFramePr>
        <p:xfrm>
          <a:off x="9525" y="-571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-4763" y="2986"/>
            <a:ext cx="730933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6115"/>
            <a:ext cx="7886700" cy="1325563"/>
          </a:xfrm>
        </p:spPr>
        <p:txBody>
          <a:bodyPr/>
          <a:lstStyle/>
          <a:p>
            <a:r>
              <a:rPr lang="en-US" dirty="0" smtClean="0"/>
              <a:t>Why do things programmatically?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2205"/>
            <a:ext cx="7886700" cy="3954758"/>
          </a:xfrm>
        </p:spPr>
        <p:txBody>
          <a:bodyPr>
            <a:normAutofit/>
          </a:bodyPr>
          <a:lstStyle/>
          <a:p>
            <a:r>
              <a:rPr lang="en-US" dirty="0" smtClean="0"/>
              <a:t>Reproducibility!</a:t>
            </a:r>
          </a:p>
          <a:p>
            <a:r>
              <a:rPr lang="en-US" dirty="0" smtClean="0"/>
              <a:t>A digital trail exists for all tools in the experiment design pipeline</a:t>
            </a:r>
          </a:p>
          <a:p>
            <a:endParaRPr lang="en-US" dirty="0"/>
          </a:p>
          <a:p>
            <a:r>
              <a:rPr lang="en-US" dirty="0" smtClean="0"/>
              <a:t>Flexibility!</a:t>
            </a:r>
          </a:p>
          <a:p>
            <a:r>
              <a:rPr lang="en-US" dirty="0" smtClean="0"/>
              <a:t>A small change in the pipeline doesn’t require starting from scratch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52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04567" y="-838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50004"/>
              </p:ext>
            </p:extLst>
          </p:nvPr>
        </p:nvGraphicFramePr>
        <p:xfrm>
          <a:off x="9525" y="-571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-4763" y="2986"/>
            <a:ext cx="730933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can be used to explore new solutions to old problems</a:t>
            </a:r>
          </a:p>
          <a:p>
            <a:r>
              <a:rPr lang="en-US" dirty="0" smtClean="0"/>
              <a:t>Easily enables experimentation</a:t>
            </a:r>
          </a:p>
          <a:p>
            <a:r>
              <a:rPr lang="en-US" dirty="0" smtClean="0"/>
              <a:t>Tools exist for every sub-problem!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3450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04567" y="-838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50004"/>
              </p:ext>
            </p:extLst>
          </p:nvPr>
        </p:nvGraphicFramePr>
        <p:xfrm>
          <a:off x="9525" y="-5714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-4763" y="2986"/>
            <a:ext cx="7309330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Helvetica Neue" charset="0"/>
                <a:ea typeface="Helvetica Neue" charset="0"/>
                <a:cs typeface="Helvetica Neue" charset="0"/>
              </a:rPr>
              <a:t>English</a:t>
            </a:r>
            <a:r>
              <a:rPr lang="en-US" dirty="0" smtClean="0"/>
              <a:t> </a:t>
            </a:r>
            <a:r>
              <a:rPr lang="en-US" sz="5400" b="1" dirty="0">
                <a:latin typeface="Helvetica Neue" charset="0"/>
                <a:ea typeface="Helvetica Neue" charset="0"/>
                <a:cs typeface="Helvetica Neue" charset="0"/>
              </a:rPr>
              <a:t>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11791" y="1690689"/>
            <a:ext cx="5488686" cy="4904149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Cooperative division of labor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Depends on ease of computation on each route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Neither route is perfect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0477" y="1630043"/>
            <a:ext cx="3443523" cy="359742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908906" y="5349886"/>
            <a:ext cx="3026664" cy="393239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00" dirty="0">
                <a:latin typeface="Helvetica Neue" charset="0"/>
                <a:ea typeface="Helvetica Neue" charset="0"/>
                <a:cs typeface="Helvetica Neue" charset="0"/>
              </a:rPr>
              <a:t>Harm and Seidenberg (2004)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6552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996"/>
              </p:ext>
            </p:extLst>
          </p:nvPr>
        </p:nvGraphicFramePr>
        <p:xfrm>
          <a:off x="0" y="-3276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829908" y="-12266"/>
            <a:ext cx="7304567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404637" y="1921398"/>
            <a:ext cx="2438421" cy="2720051"/>
          </a:xfrm>
          <a:custGeom>
            <a:avLst/>
            <a:gdLst>
              <a:gd name="connsiteX0" fmla="*/ 90073 w 2555480"/>
              <a:gd name="connsiteY0" fmla="*/ 2743200 h 2743200"/>
              <a:gd name="connsiteX1" fmla="*/ 298417 w 2555480"/>
              <a:gd name="connsiteY1" fmla="*/ 810228 h 2743200"/>
              <a:gd name="connsiteX2" fmla="*/ 2555480 w 2555480"/>
              <a:gd name="connsiteY2" fmla="*/ 0 h 2743200"/>
              <a:gd name="connsiteX0" fmla="*/ 67493 w 2532900"/>
              <a:gd name="connsiteY0" fmla="*/ 2743200 h 2743200"/>
              <a:gd name="connsiteX1" fmla="*/ 337268 w 2532900"/>
              <a:gd name="connsiteY1" fmla="*/ 606188 h 2743200"/>
              <a:gd name="connsiteX2" fmla="*/ 2532900 w 2532900"/>
              <a:gd name="connsiteY2" fmla="*/ 0 h 2743200"/>
              <a:gd name="connsiteX0" fmla="*/ 67493 w 2532900"/>
              <a:gd name="connsiteY0" fmla="*/ 2629844 h 2629844"/>
              <a:gd name="connsiteX1" fmla="*/ 337268 w 2532900"/>
              <a:gd name="connsiteY1" fmla="*/ 492832 h 2629844"/>
              <a:gd name="connsiteX2" fmla="*/ 2532900 w 2532900"/>
              <a:gd name="connsiteY2" fmla="*/ 0 h 2629844"/>
              <a:gd name="connsiteX0" fmla="*/ 67493 w 2532900"/>
              <a:gd name="connsiteY0" fmla="*/ 2675186 h 2675186"/>
              <a:gd name="connsiteX1" fmla="*/ 337268 w 2532900"/>
              <a:gd name="connsiteY1" fmla="*/ 538174 h 2675186"/>
              <a:gd name="connsiteX2" fmla="*/ 2532900 w 2532900"/>
              <a:gd name="connsiteY2" fmla="*/ 0 h 2675186"/>
              <a:gd name="connsiteX0" fmla="*/ 42189 w 2630455"/>
              <a:gd name="connsiteY0" fmla="*/ 2663851 h 2663851"/>
              <a:gd name="connsiteX1" fmla="*/ 434823 w 2630455"/>
              <a:gd name="connsiteY1" fmla="*/ 538174 h 2663851"/>
              <a:gd name="connsiteX2" fmla="*/ 2630455 w 2630455"/>
              <a:gd name="connsiteY2" fmla="*/ 0 h 2663851"/>
              <a:gd name="connsiteX0" fmla="*/ -1 w 2588265"/>
              <a:gd name="connsiteY0" fmla="*/ 2663851 h 2663851"/>
              <a:gd name="connsiteX1" fmla="*/ 392633 w 2588265"/>
              <a:gd name="connsiteY1" fmla="*/ 538174 h 2663851"/>
              <a:gd name="connsiteX2" fmla="*/ 2588265 w 2588265"/>
              <a:gd name="connsiteY2" fmla="*/ 0 h 266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8265" h="2663851">
                <a:moveTo>
                  <a:pt x="-1" y="2663851"/>
                </a:moveTo>
                <a:cubicBezTo>
                  <a:pt x="9294" y="1993978"/>
                  <a:pt x="-38744" y="982149"/>
                  <a:pt x="392633" y="538174"/>
                </a:cubicBezTo>
                <a:cubicBezTo>
                  <a:pt x="824010" y="94199"/>
                  <a:pt x="2248741" y="42440"/>
                  <a:pt x="2588265" y="0"/>
                </a:cubicBezTo>
              </a:path>
            </a:pathLst>
          </a:cu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389225" y="2771107"/>
            <a:ext cx="2442259" cy="1881916"/>
          </a:xfrm>
          <a:custGeom>
            <a:avLst/>
            <a:gdLst>
              <a:gd name="connsiteX0" fmla="*/ 0 w 2442259"/>
              <a:gd name="connsiteY0" fmla="*/ 1863524 h 1863524"/>
              <a:gd name="connsiteX1" fmla="*/ 2442259 w 2442259"/>
              <a:gd name="connsiteY1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11526 w 2453785"/>
              <a:gd name="connsiteY0" fmla="*/ 1863524 h 1863524"/>
              <a:gd name="connsiteX1" fmla="*/ 243020 w 2453785"/>
              <a:gd name="connsiteY1" fmla="*/ 289367 h 1863524"/>
              <a:gd name="connsiteX2" fmla="*/ 2453785 w 2453785"/>
              <a:gd name="connsiteY2" fmla="*/ 0 h 1863524"/>
              <a:gd name="connsiteX0" fmla="*/ 11526 w 2453785"/>
              <a:gd name="connsiteY0" fmla="*/ 1863524 h 1863524"/>
              <a:gd name="connsiteX1" fmla="*/ 243020 w 2453785"/>
              <a:gd name="connsiteY1" fmla="*/ 289367 h 1863524"/>
              <a:gd name="connsiteX2" fmla="*/ 2453785 w 2453785"/>
              <a:gd name="connsiteY2" fmla="*/ 0 h 1863524"/>
              <a:gd name="connsiteX0" fmla="*/ 34208 w 2476467"/>
              <a:gd name="connsiteY0" fmla="*/ 1863524 h 1863524"/>
              <a:gd name="connsiteX1" fmla="*/ 265702 w 2476467"/>
              <a:gd name="connsiteY1" fmla="*/ 289367 h 1863524"/>
              <a:gd name="connsiteX2" fmla="*/ 2476467 w 2476467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81916 h 1881916"/>
              <a:gd name="connsiteX1" fmla="*/ 231494 w 2442259"/>
              <a:gd name="connsiteY1" fmla="*/ 307759 h 1881916"/>
              <a:gd name="connsiteX2" fmla="*/ 2442259 w 2442259"/>
              <a:gd name="connsiteY2" fmla="*/ 18392 h 1881916"/>
              <a:gd name="connsiteX0" fmla="*/ 0 w 2442259"/>
              <a:gd name="connsiteY0" fmla="*/ 1881916 h 1881916"/>
              <a:gd name="connsiteX1" fmla="*/ 231494 w 2442259"/>
              <a:gd name="connsiteY1" fmla="*/ 307759 h 1881916"/>
              <a:gd name="connsiteX2" fmla="*/ 2442259 w 2442259"/>
              <a:gd name="connsiteY2" fmla="*/ 18392 h 1881916"/>
              <a:gd name="connsiteX0" fmla="*/ 0 w 2442259"/>
              <a:gd name="connsiteY0" fmla="*/ 1881916 h 1881916"/>
              <a:gd name="connsiteX1" fmla="*/ 231494 w 2442259"/>
              <a:gd name="connsiteY1" fmla="*/ 307759 h 1881916"/>
              <a:gd name="connsiteX2" fmla="*/ 2442259 w 2442259"/>
              <a:gd name="connsiteY2" fmla="*/ 18392 h 188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259" h="1881916">
                <a:moveTo>
                  <a:pt x="0" y="1881916"/>
                </a:moveTo>
                <a:cubicBezTo>
                  <a:pt x="115092" y="971978"/>
                  <a:pt x="1951" y="567921"/>
                  <a:pt x="231494" y="307759"/>
                </a:cubicBezTo>
                <a:cubicBezTo>
                  <a:pt x="651646" y="-122124"/>
                  <a:pt x="1814592" y="26627"/>
                  <a:pt x="2442259" y="18392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390550" y="2496625"/>
            <a:ext cx="2458162" cy="2125917"/>
          </a:xfrm>
          <a:custGeom>
            <a:avLst/>
            <a:gdLst>
              <a:gd name="connsiteX0" fmla="*/ 0 w 2442259"/>
              <a:gd name="connsiteY0" fmla="*/ 1863524 h 1863524"/>
              <a:gd name="connsiteX1" fmla="*/ 2442259 w 2442259"/>
              <a:gd name="connsiteY1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11526 w 2453785"/>
              <a:gd name="connsiteY0" fmla="*/ 1863524 h 1863524"/>
              <a:gd name="connsiteX1" fmla="*/ 243020 w 2453785"/>
              <a:gd name="connsiteY1" fmla="*/ 289367 h 1863524"/>
              <a:gd name="connsiteX2" fmla="*/ 2453785 w 2453785"/>
              <a:gd name="connsiteY2" fmla="*/ 0 h 1863524"/>
              <a:gd name="connsiteX0" fmla="*/ 11526 w 2453785"/>
              <a:gd name="connsiteY0" fmla="*/ 1863524 h 1863524"/>
              <a:gd name="connsiteX1" fmla="*/ 243020 w 2453785"/>
              <a:gd name="connsiteY1" fmla="*/ 289367 h 1863524"/>
              <a:gd name="connsiteX2" fmla="*/ 2453785 w 2453785"/>
              <a:gd name="connsiteY2" fmla="*/ 0 h 1863524"/>
              <a:gd name="connsiteX0" fmla="*/ 34208 w 2476467"/>
              <a:gd name="connsiteY0" fmla="*/ 1863524 h 1863524"/>
              <a:gd name="connsiteX1" fmla="*/ 265702 w 2476467"/>
              <a:gd name="connsiteY1" fmla="*/ 289367 h 1863524"/>
              <a:gd name="connsiteX2" fmla="*/ 2476467 w 2476467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63524 h 1863524"/>
              <a:gd name="connsiteX1" fmla="*/ 231494 w 2442259"/>
              <a:gd name="connsiteY1" fmla="*/ 289367 h 1863524"/>
              <a:gd name="connsiteX2" fmla="*/ 2442259 w 2442259"/>
              <a:gd name="connsiteY2" fmla="*/ 0 h 1863524"/>
              <a:gd name="connsiteX0" fmla="*/ 0 w 2442259"/>
              <a:gd name="connsiteY0" fmla="*/ 1881916 h 1881916"/>
              <a:gd name="connsiteX1" fmla="*/ 231494 w 2442259"/>
              <a:gd name="connsiteY1" fmla="*/ 307759 h 1881916"/>
              <a:gd name="connsiteX2" fmla="*/ 2442259 w 2442259"/>
              <a:gd name="connsiteY2" fmla="*/ 18392 h 1881916"/>
              <a:gd name="connsiteX0" fmla="*/ 0 w 2442259"/>
              <a:gd name="connsiteY0" fmla="*/ 1881916 h 1881916"/>
              <a:gd name="connsiteX1" fmla="*/ 231494 w 2442259"/>
              <a:gd name="connsiteY1" fmla="*/ 307759 h 1881916"/>
              <a:gd name="connsiteX2" fmla="*/ 2442259 w 2442259"/>
              <a:gd name="connsiteY2" fmla="*/ 18392 h 1881916"/>
              <a:gd name="connsiteX0" fmla="*/ 0 w 2307087"/>
              <a:gd name="connsiteY0" fmla="*/ 2308797 h 2308797"/>
              <a:gd name="connsiteX1" fmla="*/ 231494 w 2307087"/>
              <a:gd name="connsiteY1" fmla="*/ 734640 h 2308797"/>
              <a:gd name="connsiteX2" fmla="*/ 2307087 w 2307087"/>
              <a:gd name="connsiteY2" fmla="*/ 0 h 2308797"/>
              <a:gd name="connsiteX0" fmla="*/ 0 w 2458162"/>
              <a:gd name="connsiteY0" fmla="*/ 2125917 h 2125917"/>
              <a:gd name="connsiteX1" fmla="*/ 382569 w 2458162"/>
              <a:gd name="connsiteY1" fmla="*/ 734640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  <a:gd name="connsiteX0" fmla="*/ 0 w 2458162"/>
              <a:gd name="connsiteY0" fmla="*/ 2125917 h 2125917"/>
              <a:gd name="connsiteX1" fmla="*/ 819891 w 2458162"/>
              <a:gd name="connsiteY1" fmla="*/ 925471 h 2125917"/>
              <a:gd name="connsiteX2" fmla="*/ 2458162 w 2458162"/>
              <a:gd name="connsiteY2" fmla="*/ 0 h 212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8162" h="2125917">
                <a:moveTo>
                  <a:pt x="0" y="2125917"/>
                </a:moveTo>
                <a:cubicBezTo>
                  <a:pt x="107141" y="1780521"/>
                  <a:pt x="534688" y="1153828"/>
                  <a:pt x="819891" y="925471"/>
                </a:cubicBezTo>
                <a:cubicBezTo>
                  <a:pt x="1343411" y="495588"/>
                  <a:pt x="1870252" y="111602"/>
                  <a:pt x="2458162" y="0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86020"/>
              </p:ext>
            </p:extLst>
          </p:nvPr>
        </p:nvGraphicFramePr>
        <p:xfrm>
          <a:off x="211791" y="4211110"/>
          <a:ext cx="5320842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421"/>
                <a:gridCol w="2660421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Orthography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Phonology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≈ </a:t>
                      </a:r>
                      <a:r>
                        <a:rPr lang="en-US" sz="2400" dirty="0" smtClean="0"/>
                        <a:t>The</a:t>
                      </a:r>
                      <a:r>
                        <a:rPr lang="en-US" sz="2400" baseline="0" dirty="0" smtClean="0"/>
                        <a:t> written form of a language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≈ The sound system of a language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5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520"/>
            <a:ext cx="7886700" cy="1325563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Helvetica Neue" charset="0"/>
                <a:ea typeface="Helvetica Neue" charset="0"/>
                <a:cs typeface="Helvetica Neue" charset="0"/>
              </a:rPr>
              <a:t>Finding a universal model</a:t>
            </a:r>
            <a:endParaRPr lang="en-US" sz="48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9842" y="874569"/>
            <a:ext cx="3868340" cy="8239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English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9842" y="1698482"/>
            <a:ext cx="3868340" cy="449118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29150" y="874569"/>
            <a:ext cx="3887391" cy="823912"/>
          </a:xfrm>
        </p:spPr>
        <p:txBody>
          <a:bodyPr/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Chinese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7" name="Content Placeholder 4"/>
          <p:cNvSpPr>
            <a:spLocks noGrp="1"/>
          </p:cNvSpPr>
          <p:nvPr>
            <p:ph sz="quarter" idx="4"/>
          </p:nvPr>
        </p:nvSpPr>
        <p:spPr>
          <a:xfrm>
            <a:off x="4697882" y="1698481"/>
            <a:ext cx="3868340" cy="449118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05274" y="2446720"/>
            <a:ext cx="0" cy="2057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05274" y="3590631"/>
            <a:ext cx="0" cy="2057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05274" y="4734542"/>
            <a:ext cx="0" cy="2057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6702" y="1905392"/>
            <a:ext cx="118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ntium Plus" charset="0"/>
                <a:ea typeface="Gentium Plus" charset="0"/>
                <a:cs typeface="Gentium Plus" charset="0"/>
              </a:rPr>
              <a:t>Written</a:t>
            </a:r>
            <a:endParaRPr lang="en-US" sz="2400" dirty="0">
              <a:latin typeface="Gentium Plus" charset="0"/>
              <a:ea typeface="Gentium Plus" charset="0"/>
              <a:cs typeface="Gentium Plu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6702" y="2908837"/>
            <a:ext cx="151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ntium Plus" charset="0"/>
                <a:ea typeface="Gentium Plus" charset="0"/>
                <a:cs typeface="Gentium Plus" charset="0"/>
              </a:rPr>
              <a:t>Graphemes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702" y="4034624"/>
            <a:ext cx="124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Gentium Plus" charset="0"/>
                <a:ea typeface="Gentium Plus" charset="0"/>
                <a:cs typeface="Gentium Plus" charset="0"/>
              </a:rPr>
              <a:t>Pron.</a:t>
            </a:r>
            <a:endParaRPr lang="en-US" sz="2400" dirty="0">
              <a:latin typeface="Gentium Plus" charset="0"/>
              <a:ea typeface="Gentium Plus" charset="0"/>
              <a:cs typeface="Gentium Plu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6702" y="5207341"/>
            <a:ext cx="1391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ntium Plus" charset="0"/>
                <a:ea typeface="Gentium Plus" charset="0"/>
                <a:cs typeface="Gentium Plus" charset="0"/>
              </a:rPr>
              <a:t>Concept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632052" y="3590631"/>
            <a:ext cx="0" cy="4439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5830907" y="4331233"/>
            <a:ext cx="961533" cy="300082"/>
            <a:chOff x="3864990" y="3635603"/>
            <a:chExt cx="365760" cy="400109"/>
          </a:xfrm>
        </p:grpSpPr>
        <p:sp>
          <p:nvSpPr>
            <p:cNvPr id="113" name="Rectangle 112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864990" y="3635603"/>
              <a:ext cx="365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 err="1">
                  <a:latin typeface="Gentium Plus" charset="0"/>
                  <a:ea typeface="Gentium Plus" charset="0"/>
                  <a:cs typeface="Gentium Plus" charset="0"/>
                </a:rPr>
                <a:t>koʊ</a:t>
              </a:r>
              <a:r>
                <a:rPr lang="zh-CN" altLang="en-US" sz="1350" dirty="0">
                  <a:latin typeface="Gentium Plus" charset="0"/>
                  <a:ea typeface="Gentium Plus" charset="0"/>
                  <a:cs typeface="Gentium Plus" charset="0"/>
                </a:rPr>
                <a:t>꜕꜖꜒</a:t>
              </a:r>
              <a:endParaRPr lang="en-US" sz="135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470266" y="4568951"/>
            <a:ext cx="961533" cy="970923"/>
            <a:chOff x="3864990" y="3635603"/>
            <a:chExt cx="365760" cy="369332"/>
          </a:xfrm>
        </p:grpSpPr>
        <p:sp>
          <p:nvSpPr>
            <p:cNvPr id="119" name="Rectangle 118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64990" y="3635603"/>
              <a:ext cx="365760" cy="351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540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4705520" y="1905392"/>
            <a:ext cx="1232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entium Plus" charset="0"/>
                <a:ea typeface="Gentium Plus" charset="0"/>
                <a:cs typeface="Gentium Plus" charset="0"/>
              </a:rPr>
              <a:t>Written</a:t>
            </a:r>
            <a:endParaRPr lang="en-US" sz="2400" dirty="0">
              <a:latin typeface="Gentium Plus" charset="0"/>
              <a:ea typeface="Gentium Plus" charset="0"/>
              <a:cs typeface="Gentium Plus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09046" y="2877904"/>
            <a:ext cx="1370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ntium Plus" charset="0"/>
                <a:ea typeface="Gentium Plus" charset="0"/>
                <a:cs typeface="Gentium Plus" charset="0"/>
              </a:rPr>
              <a:t>Graphemes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636430" y="5642283"/>
            <a:ext cx="137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Gentium Plus" charset="0"/>
                <a:ea typeface="Gentium Plus" charset="0"/>
                <a:cs typeface="Gentium Plus" charset="0"/>
              </a:rPr>
              <a:t>Pron.</a:t>
            </a:r>
            <a:endParaRPr lang="en-US" sz="2800" dirty="0">
              <a:latin typeface="Gentium Plus" charset="0"/>
              <a:ea typeface="Gentium Plus" charset="0"/>
              <a:cs typeface="Gentium Plus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17956" y="5642283"/>
            <a:ext cx="142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entium Plus" charset="0"/>
                <a:ea typeface="Gentium Plus" charset="0"/>
                <a:cs typeface="Gentium Plus" charset="0"/>
              </a:rPr>
              <a:t>Concept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830906" y="4670412"/>
            <a:ext cx="961533" cy="300082"/>
            <a:chOff x="3864990" y="3635603"/>
            <a:chExt cx="365760" cy="400109"/>
          </a:xfrm>
        </p:grpSpPr>
        <p:sp>
          <p:nvSpPr>
            <p:cNvPr id="134" name="Rectangle 133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864990" y="3635603"/>
              <a:ext cx="365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 err="1">
                  <a:latin typeface="Gentium Plus" charset="0"/>
                  <a:ea typeface="Gentium Plus" charset="0"/>
                  <a:cs typeface="Gentium Plus" charset="0"/>
                </a:rPr>
                <a:t>kɐu</a:t>
              </a:r>
              <a:r>
                <a:rPr lang="zh-CN" altLang="en-US" sz="1350" dirty="0">
                  <a:latin typeface="Gentium Plus" charset="0"/>
                  <a:ea typeface="Gentium Plus" charset="0"/>
                  <a:cs typeface="Gentium Plus" charset="0"/>
                </a:rPr>
                <a:t>꜕꜒</a:t>
              </a:r>
              <a:endParaRPr lang="en-US" sz="135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832130" y="5009592"/>
            <a:ext cx="961533" cy="300082"/>
            <a:chOff x="3864990" y="3635603"/>
            <a:chExt cx="365760" cy="400109"/>
          </a:xfrm>
        </p:grpSpPr>
        <p:sp>
          <p:nvSpPr>
            <p:cNvPr id="137" name="Rectangle 136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864990" y="3635603"/>
              <a:ext cx="365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 err="1">
                  <a:latin typeface="Gentium Plus" charset="0"/>
                  <a:ea typeface="Gentium Plus" charset="0"/>
                  <a:cs typeface="Gentium Plus" charset="0"/>
                </a:rPr>
                <a:t>kø</a:t>
              </a:r>
              <a:r>
                <a:rPr lang="zh-CN" altLang="en-US" sz="1350" dirty="0">
                  <a:latin typeface="Gentium Plus" charset="0"/>
                  <a:ea typeface="Gentium Plus" charset="0"/>
                  <a:cs typeface="Gentium Plus" charset="0"/>
                </a:rPr>
                <a:t>꜔꜓</a:t>
              </a:r>
              <a:endParaRPr lang="en-US" sz="135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830906" y="5379303"/>
            <a:ext cx="961533" cy="300082"/>
            <a:chOff x="3864990" y="3635603"/>
            <a:chExt cx="365760" cy="400109"/>
          </a:xfrm>
        </p:grpSpPr>
        <p:sp>
          <p:nvSpPr>
            <p:cNvPr id="141" name="Rectangle 140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64990" y="3635603"/>
              <a:ext cx="36576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 dirty="0" err="1">
                  <a:latin typeface="Gentium Plus" charset="0"/>
                  <a:ea typeface="Gentium Plus" charset="0"/>
                  <a:cs typeface="Gentium Plus" charset="0"/>
                </a:rPr>
                <a:t>kʰau</a:t>
              </a:r>
              <a:r>
                <a:rPr lang="zh-CN" altLang="en-US" sz="1350" dirty="0">
                  <a:latin typeface="Gentium Plus" charset="0"/>
                  <a:ea typeface="Gentium Plus" charset="0"/>
                  <a:cs typeface="Gentium Plus" charset="0"/>
                </a:rPr>
                <a:t>꜔꜓</a:t>
              </a:r>
              <a:endParaRPr lang="en-US" sz="135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822555" y="4341338"/>
            <a:ext cx="9967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latin typeface="Gentium Plus" charset="0"/>
                <a:ea typeface="Gentium Plus" charset="0"/>
                <a:cs typeface="Gentium Plus" charset="0"/>
              </a:rPr>
              <a:t>Mandarin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847076" y="4675455"/>
            <a:ext cx="9722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latin typeface="Gentium Plus" charset="0"/>
                <a:ea typeface="Gentium Plus" charset="0"/>
                <a:cs typeface="Gentium Plus" charset="0"/>
              </a:rPr>
              <a:t>Cantonese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708158" y="5014626"/>
            <a:ext cx="11111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smtClean="0">
                <a:latin typeface="Gentium Plus" charset="0"/>
                <a:ea typeface="Gentium Plus" charset="0"/>
                <a:cs typeface="Gentium Plus" charset="0"/>
              </a:rPr>
              <a:t>Shanghai</a:t>
            </a:r>
            <a:endParaRPr lang="en-US" sz="1350" dirty="0">
              <a:latin typeface="Gentium Plus" charset="0"/>
              <a:ea typeface="Gentium Plus" charset="0"/>
              <a:cs typeface="Gentium Plus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87729" y="5379301"/>
            <a:ext cx="8563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50" dirty="0" smtClean="0">
                <a:latin typeface="Gentium Plus" charset="0"/>
                <a:ea typeface="Gentium Plus" charset="0"/>
                <a:cs typeface="Gentium Plus" charset="0"/>
              </a:rPr>
              <a:t>Wenzhou</a:t>
            </a:r>
            <a:endParaRPr lang="en-US" sz="1350" dirty="0">
              <a:latin typeface="Gentium Plus" charset="0"/>
              <a:ea typeface="Gentium Plus" charset="0"/>
              <a:cs typeface="Gentium Plus" charset="0"/>
            </a:endParaRPr>
          </a:p>
        </p:txBody>
      </p:sp>
      <p:cxnSp>
        <p:nvCxnSpPr>
          <p:cNvPr id="62" name="Straight Arrow Connector 61"/>
          <p:cNvCxnSpPr>
            <a:endCxn id="114" idx="0"/>
          </p:cNvCxnSpPr>
          <p:nvPr/>
        </p:nvCxnSpPr>
        <p:spPr>
          <a:xfrm flipH="1">
            <a:off x="6311674" y="4046472"/>
            <a:ext cx="286945" cy="2847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0071039" y="4172141"/>
            <a:ext cx="286946" cy="284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19" idx="0"/>
          </p:cNvCxnSpPr>
          <p:nvPr/>
        </p:nvCxnSpPr>
        <p:spPr>
          <a:xfrm>
            <a:off x="6620347" y="4049125"/>
            <a:ext cx="1330685" cy="5242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2468" y="4446058"/>
            <a:ext cx="394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Narrow" charset="0"/>
                <a:ea typeface="Arial Narrow" charset="0"/>
                <a:cs typeface="Arial Narrow" charset="0"/>
              </a:rPr>
              <a:t>}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7161362" y="5019074"/>
            <a:ext cx="238202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590155" y="4905667"/>
            <a:ext cx="1030238" cy="1065013"/>
            <a:chOff x="2523160" y="4628215"/>
            <a:chExt cx="1030238" cy="1065013"/>
          </a:xfrm>
        </p:grpSpPr>
        <p:grpSp>
          <p:nvGrpSpPr>
            <p:cNvPr id="32" name="Group 31"/>
            <p:cNvGrpSpPr/>
            <p:nvPr/>
          </p:nvGrpSpPr>
          <p:grpSpPr>
            <a:xfrm>
              <a:off x="2557513" y="4769898"/>
              <a:ext cx="961533" cy="923330"/>
              <a:chOff x="3864990" y="3635603"/>
              <a:chExt cx="365760" cy="39416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864990" y="3637290"/>
                <a:ext cx="365760" cy="3676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864990" y="3635603"/>
                <a:ext cx="365760" cy="39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5400" dirty="0">
                  <a:latin typeface="Gentium Plus" charset="0"/>
                  <a:ea typeface="Gentium Plus" charset="0"/>
                  <a:cs typeface="Gentium Plus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3160" y="4628215"/>
              <a:ext cx="1030238" cy="1030238"/>
            </a:xfrm>
            <a:prstGeom prst="rect">
              <a:avLst/>
            </a:prstGeom>
          </p:spPr>
        </p:pic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46" y="4481272"/>
            <a:ext cx="1030238" cy="103023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065817" y="2785727"/>
            <a:ext cx="614140" cy="646331"/>
            <a:chOff x="3864989" y="3635604"/>
            <a:chExt cx="365761" cy="384933"/>
          </a:xfrm>
        </p:grpSpPr>
        <p:sp>
          <p:nvSpPr>
            <p:cNvPr id="14" name="Rectangle 13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4989" y="3635604"/>
              <a:ext cx="36576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Gentium Plus" charset="0"/>
                  <a:ea typeface="Gentium Plus" charset="0"/>
                  <a:cs typeface="Gentium Plus" charset="0"/>
                </a:rPr>
                <a:t>D</a:t>
              </a:r>
              <a:endParaRPr lang="en-US" sz="360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98204" y="2785727"/>
            <a:ext cx="614140" cy="646331"/>
            <a:chOff x="3864989" y="3635604"/>
            <a:chExt cx="365761" cy="384933"/>
          </a:xfrm>
        </p:grpSpPr>
        <p:sp>
          <p:nvSpPr>
            <p:cNvPr id="78" name="Rectangle 77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864989" y="3635604"/>
              <a:ext cx="36576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Gentium Plus" charset="0"/>
                  <a:ea typeface="Gentium Plus" charset="0"/>
                  <a:cs typeface="Gentium Plus" charset="0"/>
                </a:rPr>
                <a:t>O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530591" y="2785727"/>
            <a:ext cx="614140" cy="646331"/>
            <a:chOff x="3864989" y="3635604"/>
            <a:chExt cx="365761" cy="384933"/>
          </a:xfrm>
        </p:grpSpPr>
        <p:sp>
          <p:nvSpPr>
            <p:cNvPr id="81" name="Rectangle 80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64989" y="3635604"/>
              <a:ext cx="36576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Gentium Plus" charset="0"/>
                  <a:ea typeface="Gentium Plus" charset="0"/>
                  <a:cs typeface="Gentium Plus" charset="0"/>
                </a:rPr>
                <a:t>G</a:t>
              </a:r>
              <a:endParaRPr lang="en-US" sz="3600" dirty="0">
                <a:latin typeface="Gentium Plus" charset="0"/>
                <a:ea typeface="Gentium Plus" charset="0"/>
                <a:cs typeface="Gentium Plus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72115" y="1813059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DOG</a:t>
            </a:r>
            <a:endParaRPr lang="en-US" sz="3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065817" y="3942291"/>
            <a:ext cx="2078914" cy="646331"/>
            <a:chOff x="1568423" y="2572918"/>
            <a:chExt cx="2078914" cy="646331"/>
          </a:xfrm>
        </p:grpSpPr>
        <p:grpSp>
          <p:nvGrpSpPr>
            <p:cNvPr id="86" name="Group 85"/>
            <p:cNvGrpSpPr/>
            <p:nvPr/>
          </p:nvGrpSpPr>
          <p:grpSpPr>
            <a:xfrm>
              <a:off x="1568423" y="2572918"/>
              <a:ext cx="614140" cy="646331"/>
              <a:chOff x="3864989" y="3635604"/>
              <a:chExt cx="365761" cy="384933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864990" y="3637290"/>
                <a:ext cx="365760" cy="3676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864989" y="3635604"/>
                <a:ext cx="365760" cy="38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>
                    <a:latin typeface="Gentium Plus" charset="0"/>
                    <a:ea typeface="Gentium Plus" charset="0"/>
                    <a:cs typeface="Gentium Plus" charset="0"/>
                  </a:rPr>
                  <a:t>d</a:t>
                </a:r>
                <a:endParaRPr lang="en-US" sz="3600" dirty="0">
                  <a:latin typeface="Gentium Plus" charset="0"/>
                  <a:ea typeface="Gentium Plus" charset="0"/>
                  <a:cs typeface="Gentium Plus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300810" y="2572918"/>
              <a:ext cx="614140" cy="646331"/>
              <a:chOff x="3864989" y="3635604"/>
              <a:chExt cx="365761" cy="384933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3864990" y="3637290"/>
                <a:ext cx="365760" cy="3676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3864989" y="3635604"/>
                <a:ext cx="365760" cy="38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err="1" smtClean="0">
                    <a:latin typeface="Gentium Plus" charset="0"/>
                    <a:ea typeface="Gentium Plus" charset="0"/>
                    <a:cs typeface="Gentium Plus" charset="0"/>
                  </a:rPr>
                  <a:t>ɔ</a:t>
                </a:r>
                <a:endParaRPr lang="en-US" sz="3600" dirty="0">
                  <a:latin typeface="Gentium Plus" charset="0"/>
                  <a:ea typeface="Gentium Plus" charset="0"/>
                  <a:cs typeface="Gentium Plus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033197" y="2572918"/>
              <a:ext cx="614140" cy="646331"/>
              <a:chOff x="3864989" y="3635604"/>
              <a:chExt cx="365761" cy="38493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864990" y="3637290"/>
                <a:ext cx="365760" cy="3676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864989" y="3635604"/>
                <a:ext cx="365760" cy="384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latin typeface="Gentium Plus" charset="0"/>
                    <a:ea typeface="Gentium Plus" charset="0"/>
                    <a:cs typeface="Gentium Plus" charset="0"/>
                  </a:rPr>
                  <a:t>g</a:t>
                </a: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207207" y="1813059"/>
            <a:ext cx="849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狗</a:t>
            </a:r>
            <a:endParaRPr lang="en-US" sz="36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324982" y="2768464"/>
            <a:ext cx="614140" cy="646331"/>
            <a:chOff x="3864989" y="3635605"/>
            <a:chExt cx="365761" cy="384933"/>
          </a:xfrm>
        </p:grpSpPr>
        <p:sp>
          <p:nvSpPr>
            <p:cNvPr id="100" name="Rectangle 99"/>
            <p:cNvSpPr/>
            <p:nvPr/>
          </p:nvSpPr>
          <p:spPr>
            <a:xfrm>
              <a:off x="3864990" y="3637290"/>
              <a:ext cx="365760" cy="3676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64989" y="3635605"/>
              <a:ext cx="365760" cy="3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 smtClean="0"/>
                <a:t>狗</a:t>
              </a:r>
              <a:endParaRPr lang="en-US" sz="3600" dirty="0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6632051" y="2459390"/>
            <a:ext cx="0" cy="2057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7</a:t>
            </a:fld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0" y="-6552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996"/>
              </p:ext>
            </p:extLst>
          </p:nvPr>
        </p:nvGraphicFramePr>
        <p:xfrm>
          <a:off x="0" y="-3276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1829908" y="-12266"/>
            <a:ext cx="7304567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116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586928"/>
            <a:ext cx="78867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 Neue" charset="0"/>
                <a:ea typeface="Helvetica Neue" charset="0"/>
                <a:cs typeface="Helvetica Neue" charset="0"/>
              </a:rPr>
              <a:t>Encoded </a:t>
            </a:r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information: Phono-semantic compounds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55924" y="2760020"/>
            <a:ext cx="4851455" cy="3824707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Two indicators/radicals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Sub-character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phonology</a:t>
            </a:r>
          </a:p>
          <a:p>
            <a:pPr lvl="1">
              <a:buFont typeface="Wingdings" charset="2"/>
              <a:buChar char="§"/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Imperfect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Inconsistent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247712" y="2607172"/>
            <a:ext cx="2017835" cy="162456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6600" dirty="0" smtClean="0">
                <a:latin typeface="Songti TC" charset="-120"/>
                <a:ea typeface="Songti TC" charset="-120"/>
                <a:cs typeface="Songti TC" charset="-120"/>
              </a:rPr>
              <a:t>摸</a:t>
            </a:r>
            <a:endParaRPr lang="en-US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 smtClean="0"/>
              <a:t>mō</a:t>
            </a:r>
            <a:r>
              <a:rPr lang="en-US" sz="2400" dirty="0" smtClean="0"/>
              <a:t> “to feel”</a:t>
            </a:r>
            <a:endParaRPr lang="en-US" sz="240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5247712" y="3947929"/>
            <a:ext cx="3886200" cy="16245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10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7116077" y="2602867"/>
            <a:ext cx="2017835" cy="16245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sz="6600" dirty="0" smtClean="0">
                <a:latin typeface="Songti TC" charset="-120"/>
                <a:ea typeface="Songti TC" charset="-120"/>
                <a:cs typeface="Songti TC" charset="-120"/>
              </a:rPr>
              <a:t>镆</a:t>
            </a:r>
            <a:endParaRPr lang="en-US" sz="6600" dirty="0">
              <a:latin typeface="Songti TC" charset="-120"/>
              <a:ea typeface="Songti TC" charset="-120"/>
              <a:cs typeface="Songti TC" charset="-12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 smtClean="0">
                <a:latin typeface="Trebuchet MS" charset="0"/>
                <a:ea typeface="Trebuchet MS" charset="0"/>
                <a:cs typeface="Trebuchet MS" charset="0"/>
              </a:rPr>
              <a:t>mò</a:t>
            </a:r>
            <a:r>
              <a:rPr lang="en-US" sz="2400" dirty="0" smtClean="0">
                <a:latin typeface="Trebuchet MS" charset="0"/>
                <a:ea typeface="Trebuchet MS" charset="0"/>
                <a:cs typeface="Trebuchet MS" charset="0"/>
              </a:rPr>
              <a:t> “sword”</a:t>
            </a:r>
            <a:endParaRPr lang="en-US" sz="2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5339432" y="4244648"/>
            <a:ext cx="1834395" cy="13837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700" dirty="0" smtClean="0"/>
              <a:t>扌</a:t>
            </a:r>
            <a:r>
              <a:rPr lang="en-US" altLang="zh-CN" sz="2700" dirty="0" smtClean="0"/>
              <a:t>hand</a:t>
            </a:r>
            <a:endParaRPr lang="en-US" altLang="zh-CN" sz="27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700" dirty="0" smtClean="0"/>
              <a:t>莫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mò</a:t>
            </a:r>
            <a:endParaRPr lang="en-US" sz="2700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7207797" y="4236038"/>
            <a:ext cx="1834395" cy="138371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sz="2700" dirty="0" smtClean="0"/>
              <a:t>钅</a:t>
            </a:r>
            <a:r>
              <a:rPr lang="en-US" altLang="zh-CN" sz="2700" dirty="0" smtClean="0"/>
              <a:t>metal</a:t>
            </a:r>
            <a:endParaRPr lang="en-US" altLang="zh-CN" sz="27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700" dirty="0" smtClean="0"/>
              <a:t>莫</a:t>
            </a:r>
            <a:r>
              <a:rPr lang="en-US" altLang="zh-CN" sz="2700" dirty="0" smtClean="0"/>
              <a:t> </a:t>
            </a:r>
            <a:r>
              <a:rPr lang="en-US" altLang="zh-CN" sz="2700" dirty="0" err="1" smtClean="0"/>
              <a:t>mò</a:t>
            </a:r>
            <a:endParaRPr lang="en-US" sz="2700" dirty="0"/>
          </a:p>
        </p:txBody>
      </p:sp>
      <p:cxnSp>
        <p:nvCxnSpPr>
          <p:cNvPr id="3" name="Straight Connector 2"/>
          <p:cNvCxnSpPr>
            <a:endCxn id="10" idx="2"/>
          </p:cNvCxnSpPr>
          <p:nvPr/>
        </p:nvCxnSpPr>
        <p:spPr>
          <a:xfrm>
            <a:off x="7177648" y="2602866"/>
            <a:ext cx="13164" cy="2969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712145" y="2651293"/>
            <a:ext cx="603504" cy="960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/>
          <p:cNvSpPr/>
          <p:nvPr/>
        </p:nvSpPr>
        <p:spPr>
          <a:xfrm>
            <a:off x="7540154" y="2572382"/>
            <a:ext cx="603504" cy="9601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Oval 15"/>
          <p:cNvSpPr/>
          <p:nvPr/>
        </p:nvSpPr>
        <p:spPr>
          <a:xfrm>
            <a:off x="5999303" y="2592044"/>
            <a:ext cx="862613" cy="113079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7867148" y="2526308"/>
            <a:ext cx="862613" cy="1130793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-6552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996"/>
              </p:ext>
            </p:extLst>
          </p:nvPr>
        </p:nvGraphicFramePr>
        <p:xfrm>
          <a:off x="0" y="-3276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829908" y="-12266"/>
            <a:ext cx="7304567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5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2" grpId="0" animBg="1"/>
      <p:bldP spid="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Why compare these?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6447" y="1935595"/>
            <a:ext cx="4221735" cy="4508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English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6447" y="2386434"/>
            <a:ext cx="4221735" cy="1721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omputation of phonology from written form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Does phonology mediate meaning?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29150" y="1935595"/>
            <a:ext cx="4217138" cy="45083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Chinese</a:t>
            </a:r>
            <a:endParaRPr lang="en-US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2386434"/>
            <a:ext cx="4217138" cy="17213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Mixed evidence for sub-character phonology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Directly encodes meaning information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276446" y="4107754"/>
            <a:ext cx="8569841" cy="477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Both languages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76445" y="4585276"/>
            <a:ext cx="8569842" cy="13716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Gentium Plus" charset="0"/>
                <a:ea typeface="Gentium Plus" charset="0"/>
                <a:cs typeface="Gentium Plu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Relative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activation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of semantics by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written form and phonological form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“Division </a:t>
            </a:r>
            <a:r>
              <a:rPr lang="en-US" sz="2400" dirty="0">
                <a:latin typeface="Helvetica Neue" charset="0"/>
                <a:ea typeface="Helvetica Neue" charset="0"/>
                <a:cs typeface="Helvetica Neue" charset="0"/>
              </a:rPr>
              <a:t>of </a:t>
            </a: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labor”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11456"/>
            <a:ext cx="9144000" cy="546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-838"/>
            <a:ext cx="9144000" cy="2312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55AB-FF06-134E-A174-E8C51F98B41A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838"/>
            <a:ext cx="9144000" cy="3659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-6552"/>
            <a:ext cx="1839433" cy="3659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3996"/>
              </p:ext>
            </p:extLst>
          </p:nvPr>
        </p:nvGraphicFramePr>
        <p:xfrm>
          <a:off x="0" y="-3276"/>
          <a:ext cx="912495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90"/>
                <a:gridCol w="1824193"/>
                <a:gridCol w="1825787"/>
                <a:gridCol w="1824990"/>
                <a:gridCol w="18249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My</a:t>
                      </a:r>
                      <a:r>
                        <a:rPr lang="en-US" baseline="0" dirty="0" smtClean="0"/>
                        <a:t> Research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Thoughts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829908" y="-12266"/>
            <a:ext cx="7304567" cy="371678"/>
          </a:xfrm>
          <a:prstGeom prst="rect">
            <a:avLst/>
          </a:prstGeom>
          <a:solidFill>
            <a:srgbClr val="333F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11369" y="6356351"/>
            <a:ext cx="1921263" cy="365125"/>
          </a:xfrm>
        </p:spPr>
        <p:txBody>
          <a:bodyPr/>
          <a:lstStyle/>
          <a:p>
            <a:pPr algn="r"/>
            <a:r>
              <a:rPr lang="en-US" dirty="0" err="1" smtClean="0"/>
              <a:t>NickAnderegg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781" y="6391320"/>
            <a:ext cx="324207" cy="324207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23290" y="6356351"/>
            <a:ext cx="2905660" cy="365125"/>
          </a:xfrm>
        </p:spPr>
        <p:txBody>
          <a:bodyPr/>
          <a:lstStyle/>
          <a:p>
            <a:r>
              <a:rPr lang="en-US" dirty="0" err="1" smtClean="0"/>
              <a:t>PyCon</a:t>
            </a:r>
            <a:r>
              <a:rPr lang="en-US" dirty="0" smtClean="0"/>
              <a:t> Can.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7145</TotalTime>
  <Words>1515</Words>
  <Application>Microsoft Macintosh PowerPoint</Application>
  <PresentationFormat>On-screen Show (4:3)</PresentationFormat>
  <Paragraphs>671</Paragraphs>
  <Slides>53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Arial Narrow</vt:lpstr>
      <vt:lpstr>Calibri</vt:lpstr>
      <vt:lpstr>Calibri Light</vt:lpstr>
      <vt:lpstr>Gentium Plus</vt:lpstr>
      <vt:lpstr>Helvetica Neue</vt:lpstr>
      <vt:lpstr>Mangal</vt:lpstr>
      <vt:lpstr>Songti SC</vt:lpstr>
      <vt:lpstr>Songti TC</vt:lpstr>
      <vt:lpstr>Source Code Pro</vt:lpstr>
      <vt:lpstr>Trebuchet MS</vt:lpstr>
      <vt:lpstr>Wingdings</vt:lpstr>
      <vt:lpstr>宋体</vt:lpstr>
      <vt:lpstr>新細明體</vt:lpstr>
      <vt:lpstr>Arial</vt:lpstr>
      <vt:lpstr>Office Theme</vt:lpstr>
      <vt:lpstr>PowerPoint Presentation</vt:lpstr>
      <vt:lpstr>Quantifying the visual structure of written language</vt:lpstr>
      <vt:lpstr>Outline</vt:lpstr>
      <vt:lpstr>Background</vt:lpstr>
      <vt:lpstr>Why study reading?</vt:lpstr>
      <vt:lpstr>English reading</vt:lpstr>
      <vt:lpstr>Finding a universal model</vt:lpstr>
      <vt:lpstr>Encoded information: Phono-semantic compounds</vt:lpstr>
      <vt:lpstr>Why compare these?</vt:lpstr>
      <vt:lpstr>Research</vt:lpstr>
      <vt:lpstr>Current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Critical manipulation</vt:lpstr>
      <vt:lpstr>Critical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Motivation</vt:lpstr>
      <vt:lpstr>Quantifying Visual Similarity</vt:lpstr>
      <vt:lpstr>An imperfect method</vt:lpstr>
      <vt:lpstr>An imperfect method</vt:lpstr>
      <vt:lpstr>PowerPoint Presentation</vt:lpstr>
      <vt:lpstr>Hierarchical structure</vt:lpstr>
      <vt:lpstr>Ideographic Description Characters</vt:lpstr>
      <vt:lpstr>PowerPoint Presentation</vt:lpstr>
      <vt:lpstr>Ideographic Description Language</vt:lpstr>
      <vt:lpstr>Algorithm</vt:lpstr>
      <vt:lpstr>Parsing IDS BNF</vt:lpstr>
      <vt:lpstr>PowerPoint Presentation</vt:lpstr>
      <vt:lpstr>Similarity algorithm</vt:lpstr>
      <vt:lpstr>Tree generation</vt:lpstr>
      <vt:lpstr>Tree generation</vt:lpstr>
      <vt:lpstr>Tree generation</vt:lpstr>
      <vt:lpstr>Structural weighting</vt:lpstr>
      <vt:lpstr>Root comparison</vt:lpstr>
      <vt:lpstr>Comparison reuse</vt:lpstr>
      <vt:lpstr>Tweaking the algorithm</vt:lpstr>
      <vt:lpstr>Examples</vt:lpstr>
      <vt:lpstr>Distributed processing</vt:lpstr>
      <vt:lpstr>Creating critical sets</vt:lpstr>
      <vt:lpstr>Thoughts</vt:lpstr>
      <vt:lpstr>Python in Academia</vt:lpstr>
      <vt:lpstr>Python in Academia</vt:lpstr>
      <vt:lpstr>Why do things programmatically?</vt:lpstr>
      <vt:lpstr>Take away message</vt:lpstr>
    </vt:vector>
  </TitlesOfParts>
  <Manager/>
  <Company>University of Western Ontario</Company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the visual structure of written language</dc:title>
  <dc:subject>PyCon Canada 2016 Presentation</dc:subject>
  <dc:creator>Nick Anderegg</dc:creator>
  <cp:keywords/>
  <dc:description>This work is licensed under the Creative Commons Attribution-NonCommercial-ShareAlike 4.0 International License. To view a copy of this license, visit http://creativecommons.org/licenses/by-nc-sa/4.0/.</dc:description>
  <cp:lastModifiedBy>Nick Anderegg</cp:lastModifiedBy>
  <cp:revision>284</cp:revision>
  <cp:lastPrinted>2016-11-13T17:02:25Z</cp:lastPrinted>
  <dcterms:created xsi:type="dcterms:W3CDTF">2015-10-02T02:33:12Z</dcterms:created>
  <dcterms:modified xsi:type="dcterms:W3CDTF">2016-11-13T17:54:39Z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This work is licensed under the Creative Commons Attribution-NonCommercial-ShareAlike 4.0 International License. To view a copy of this license, visit http://creativecommons.org/licenses/by-nc-sa/4.0/.</vt:lpwstr>
  </property>
  <property fmtid="{D5CDD505-2E9C-101B-9397-08002B2CF9AE}" pid="3" name="Source">
    <vt:lpwstr>https://github.com/NickAnderegg/PyCon-Canada-2016</vt:lpwstr>
  </property>
  <property fmtid="{D5CDD505-2E9C-101B-9397-08002B2CF9AE}" pid="4" name="Email">
    <vt:lpwstr>nick@anderegg.io</vt:lpwstr>
  </property>
</Properties>
</file>