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516BD-9682-D909-24C5-EAF39C0B4B01}" v="593" dt="2023-01-05T23:15:1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71" r:id="rId5"/>
    <p:sldLayoutId id="2147483672" r:id="rId6"/>
    <p:sldLayoutId id="2147483662" r:id="rId7"/>
    <p:sldLayoutId id="2147483663" r:id="rId8"/>
    <p:sldLayoutId id="2147483668" r:id="rId9"/>
    <p:sldLayoutId id="2147483664" r:id="rId10"/>
    <p:sldLayoutId id="2147483665" r:id="rId11"/>
    <p:sldLayoutId id="2147483666" r:id="rId12"/>
    <p:sldLayoutId id="2147483667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3D rendering of blue football balls suspended in mid-air">
            <a:extLst>
              <a:ext uri="{FF2B5EF4-FFF2-40B4-BE49-F238E27FC236}">
                <a16:creationId xmlns:a16="http://schemas.microsoft.com/office/drawing/2014/main" id="{85AB97D2-0D65-DEDB-7CF6-F0B05690B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5" b="6039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s-ES" sz="4400">
                <a:cs typeface="Calibri Light"/>
              </a:rPr>
              <a:t>Nick Kempe</a:t>
            </a:r>
            <a:endParaRPr lang="es-ES" sz="4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sz="1400"/>
              <a:t>Machine learning:</a:t>
            </a:r>
          </a:p>
          <a:p>
            <a:pPr algn="r">
              <a:lnSpc>
                <a:spcPct val="110000"/>
              </a:lnSpc>
            </a:pPr>
            <a:r>
              <a:rPr lang="es-ES" sz="1400"/>
              <a:t>Predicting Football</a:t>
            </a:r>
          </a:p>
          <a:p>
            <a:pPr algn="r">
              <a:lnSpc>
                <a:spcPct val="110000"/>
              </a:lnSpc>
            </a:pPr>
            <a:r>
              <a:rPr lang="es-ES" sz="1400"/>
              <a:t>Salaries and longevity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dirty="0"/>
              <a:t>What's the goal?</a:t>
            </a:r>
            <a:r>
              <a:rPr lang="en-US" sz="3700" dirty="0"/>
              <a:t> </a:t>
            </a:r>
            <a:r>
              <a:rPr lang="en-US" sz="1400" dirty="0"/>
              <a:t>*Pun intended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9ABA486-04A2-A839-9C5F-58FCEDEA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4" y="603557"/>
            <a:ext cx="5787917" cy="54141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D9569-DB2A-08A7-1979-EA1381C6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2017/18 stats from Big 5:</a:t>
            </a:r>
          </a:p>
          <a:p>
            <a:pPr lvl="1"/>
            <a:r>
              <a:rPr lang="en-US" dirty="0"/>
              <a:t>Predict Player Salaries</a:t>
            </a:r>
          </a:p>
          <a:p>
            <a:pPr lvl="1"/>
            <a:r>
              <a:rPr lang="en-US" dirty="0"/>
              <a:t>Predict if Active in 5 years</a:t>
            </a:r>
          </a:p>
          <a:p>
            <a:pPr lvl="1"/>
            <a:endParaRPr lang="en-US" dirty="0"/>
          </a:p>
          <a:p>
            <a:r>
              <a:rPr lang="en-US" dirty="0"/>
              <a:t>Find untapped value</a:t>
            </a:r>
          </a:p>
          <a:p>
            <a:endParaRPr lang="en-US" dirty="0"/>
          </a:p>
          <a:p>
            <a:r>
              <a:rPr lang="en-US" dirty="0"/>
              <a:t>Mitigate big contract risk</a:t>
            </a:r>
          </a:p>
        </p:txBody>
      </p:sp>
    </p:spTree>
    <p:extLst>
      <p:ext uri="{BB962C8B-B14F-4D97-AF65-F5344CB8AC3E}">
        <p14:creationId xmlns:p14="http://schemas.microsoft.com/office/powerpoint/2010/main" val="33676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sball football players">
            <a:extLst>
              <a:ext uri="{FF2B5EF4-FFF2-40B4-BE49-F238E27FC236}">
                <a16:creationId xmlns:a16="http://schemas.microsoft.com/office/drawing/2014/main" id="{B034CCD9-9588-48B4-6CF9-36671759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6" r="-2" b="83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DAta</a:t>
            </a:r>
            <a:r>
              <a:rPr lang="en-US" sz="4000" dirty="0"/>
              <a:t> Sourcing and Issues</a:t>
            </a:r>
            <a:endParaRPr lang="en-US" sz="40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9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E7F08D44-0038-9818-BCF4-61C6921BB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91" r="8" b="5826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3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3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22634-5F61-AF8B-0ECC-87224D8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167" y="2129107"/>
            <a:ext cx="4718120" cy="8495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/>
              <a:t>Classifier 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  <p:cxnSp>
        <p:nvCxnSpPr>
          <p:cNvPr id="59" name="Straight Connector 3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6" descr="Imagen que contiene exterior, firmar, medidor, parada&#10;&#10;Descripción generada automáticamente">
            <a:extLst>
              <a:ext uri="{FF2B5EF4-FFF2-40B4-BE49-F238E27FC236}">
                <a16:creationId xmlns:a16="http://schemas.microsoft.com/office/drawing/2014/main" id="{902600F4-711D-53C0-5B0F-08978D2E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91" y="3510027"/>
            <a:ext cx="1933121" cy="1066800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2A495C1F-4D07-7C84-A261-D80E37EF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95" y="5023528"/>
            <a:ext cx="2020206" cy="110308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B88A38-15D4-DF7C-6079-7D20F38C4B97}"/>
              </a:ext>
            </a:extLst>
          </p:cNvPr>
          <p:cNvSpPr txBox="1"/>
          <p:nvPr/>
        </p:nvSpPr>
        <p:spPr>
          <a:xfrm>
            <a:off x="8570544" y="6194642"/>
            <a:ext cx="3652667" cy="575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   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onxG</a:t>
            </a:r>
            <a:r>
              <a:rPr lang="es-ES" sz="1200" dirty="0">
                <a:ea typeface="+mn-lt"/>
                <a:cs typeface="+mn-lt"/>
              </a:rPr>
              <a:t> -- </a:t>
            </a:r>
            <a:r>
              <a:rPr lang="es-ES" sz="1200" dirty="0" err="1">
                <a:ea typeface="+mn-lt"/>
                <a:cs typeface="+mn-lt"/>
              </a:rPr>
              <a:t>Expected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goals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by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team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while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on</a:t>
            </a:r>
            <a:r>
              <a:rPr lang="es-ES" sz="1200" dirty="0">
                <a:ea typeface="+mn-lt"/>
                <a:cs typeface="+mn-lt"/>
              </a:rPr>
              <a:t> pitch</a:t>
            </a:r>
            <a:endParaRPr lang="es-ES" sz="1200"/>
          </a:p>
          <a:p>
            <a:r>
              <a:rPr lang="es-ES" sz="1200" dirty="0">
                <a:ea typeface="+mn-lt"/>
                <a:cs typeface="+mn-lt"/>
              </a:rPr>
              <a:t>    </a:t>
            </a:r>
            <a:r>
              <a:rPr lang="es-ES" sz="1200" dirty="0" err="1">
                <a:ea typeface="+mn-lt"/>
                <a:cs typeface="+mn-lt"/>
              </a:rPr>
              <a:t>onxGA</a:t>
            </a:r>
            <a:r>
              <a:rPr lang="es-ES" sz="1200" dirty="0">
                <a:ea typeface="+mn-lt"/>
                <a:cs typeface="+mn-lt"/>
              </a:rPr>
              <a:t> -- </a:t>
            </a:r>
            <a:r>
              <a:rPr lang="es-ES" sz="1200" dirty="0" err="1">
                <a:ea typeface="+mn-lt"/>
                <a:cs typeface="+mn-lt"/>
              </a:rPr>
              <a:t>Expected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goals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allowed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by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team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while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on</a:t>
            </a:r>
            <a:r>
              <a:rPr lang="es-ES" sz="1200" dirty="0">
                <a:ea typeface="+mn-lt"/>
                <a:cs typeface="+mn-lt"/>
              </a:rPr>
              <a:t> pitch</a:t>
            </a:r>
            <a:endParaRPr lang="es-ES" sz="12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2CF9CE-0138-D7C1-4217-443097CD8B4B}"/>
              </a:ext>
            </a:extLst>
          </p:cNvPr>
          <p:cNvSpPr txBox="1"/>
          <p:nvPr/>
        </p:nvSpPr>
        <p:spPr>
          <a:xfrm>
            <a:off x="5595257" y="4651828"/>
            <a:ext cx="1683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cap="all" dirty="0">
                <a:ea typeface="+mn-lt"/>
                <a:cs typeface="+mn-lt"/>
              </a:rPr>
              <a:t>2:1 TARGET SPLIT</a:t>
            </a:r>
            <a:endParaRPr lang="es-ES" dirty="0"/>
          </a:p>
        </p:txBody>
      </p:sp>
      <p:pic>
        <p:nvPicPr>
          <p:cNvPr id="12" name="Imagen 13" descr="Tabla, Excel&#10;&#10;Descripción generada automáticamente">
            <a:extLst>
              <a:ext uri="{FF2B5EF4-FFF2-40B4-BE49-F238E27FC236}">
                <a16:creationId xmlns:a16="http://schemas.microsoft.com/office/drawing/2014/main" id="{BCEC6A6B-2A59-5C89-51A9-46818EB72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071" y="507998"/>
            <a:ext cx="1963058" cy="3846286"/>
          </a:xfrm>
          <a:prstGeom prst="rect">
            <a:avLst/>
          </a:prstGeom>
        </p:spPr>
      </p:pic>
      <p:pic>
        <p:nvPicPr>
          <p:cNvPr id="14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4928F1-0442-DF0C-1CED-37AB3F87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43" y="629649"/>
            <a:ext cx="3483428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CB07C-26C4-6A2D-6E08-7440C0C8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323" y="2188256"/>
            <a:ext cx="3746183" cy="1247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REGression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3AEE18D-A39C-B1FF-2AAB-8EC1D7027BE5}"/>
              </a:ext>
            </a:extLst>
          </p:cNvPr>
          <p:cNvSpPr txBox="1"/>
          <p:nvPr/>
        </p:nvSpPr>
        <p:spPr>
          <a:xfrm>
            <a:off x="8323943" y="5892800"/>
            <a:ext cx="37882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 err="1">
                <a:ea typeface="+mn-lt"/>
                <a:cs typeface="+mn-lt"/>
              </a:rPr>
              <a:t>npxG+xAG</a:t>
            </a:r>
            <a:r>
              <a:rPr lang="es-ES" sz="1200" dirty="0">
                <a:ea typeface="+mn-lt"/>
                <a:cs typeface="+mn-lt"/>
              </a:rPr>
              <a:t> -- Non-</a:t>
            </a:r>
            <a:r>
              <a:rPr lang="es-ES" sz="1200" dirty="0" err="1">
                <a:ea typeface="+mn-lt"/>
                <a:cs typeface="+mn-lt"/>
              </a:rPr>
              <a:t>Penalty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Expected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Goals</a:t>
            </a:r>
            <a:r>
              <a:rPr lang="es-ES" sz="1200" dirty="0">
                <a:ea typeface="+mn-lt"/>
                <a:cs typeface="+mn-lt"/>
              </a:rPr>
              <a:t> plus </a:t>
            </a:r>
            <a:r>
              <a:rPr lang="es-ES" sz="1200" dirty="0" err="1">
                <a:ea typeface="+mn-lt"/>
                <a:cs typeface="+mn-lt"/>
              </a:rPr>
              <a:t>Assisted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Goals</a:t>
            </a:r>
            <a:endParaRPr lang="es-ES" sz="1200" dirty="0">
              <a:ea typeface="+mn-lt"/>
              <a:cs typeface="+mn-lt"/>
            </a:endParaRPr>
          </a:p>
          <a:p>
            <a:r>
              <a:rPr lang="es-ES" sz="1200" dirty="0">
                <a:ea typeface="+mn-lt"/>
                <a:cs typeface="+mn-lt"/>
              </a:rPr>
              <a:t>+/- -- Plus/</a:t>
            </a:r>
            <a:r>
              <a:rPr lang="es-ES" sz="1200" dirty="0" err="1">
                <a:ea typeface="+mn-lt"/>
                <a:cs typeface="+mn-lt"/>
              </a:rPr>
              <a:t>Minus</a:t>
            </a:r>
            <a:endParaRPr lang="es-ES" sz="1200"/>
          </a:p>
          <a:p>
            <a:r>
              <a:rPr lang="es-ES" sz="1200" dirty="0" err="1">
                <a:ea typeface="+mn-lt"/>
                <a:cs typeface="+mn-lt"/>
              </a:rPr>
              <a:t>Goals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scored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minus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goals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allowed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by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team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while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player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was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 pitch.</a:t>
            </a:r>
            <a:endParaRPr lang="es-ES" sz="1200" dirty="0"/>
          </a:p>
          <a:p>
            <a:endParaRPr lang="es-ES" dirty="0"/>
          </a:p>
        </p:txBody>
      </p:sp>
      <p:pic>
        <p:nvPicPr>
          <p:cNvPr id="6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2BC756B-6666-A0A4-18C4-3D3CC844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22" y="435428"/>
            <a:ext cx="2848099" cy="6117772"/>
          </a:xfrm>
          <a:prstGeom prst="rect">
            <a:avLst/>
          </a:prstGeom>
        </p:spPr>
      </p:pic>
      <p:pic>
        <p:nvPicPr>
          <p:cNvPr id="7" name="Imagen 7" descr="Tabla&#10;&#10;Descripción generada automáticamente">
            <a:extLst>
              <a:ext uri="{FF2B5EF4-FFF2-40B4-BE49-F238E27FC236}">
                <a16:creationId xmlns:a16="http://schemas.microsoft.com/office/drawing/2014/main" id="{78C46173-ED37-3399-1330-DB360FAC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4" y="1262743"/>
            <a:ext cx="21118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DBECC-2EFA-B316-31BA-E6C09E6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tools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3B86D-B528-D22F-4A34-3E03BEE4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99840"/>
            <a:ext cx="9906000" cy="2776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XGBoost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baselines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</a:t>
            </a:r>
            <a:r>
              <a:rPr lang="es-ES" dirty="0" err="1"/>
              <a:t>NaN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 </a:t>
            </a:r>
            <a:r>
              <a:rPr lang="es-ES" dirty="0" err="1"/>
              <a:t>well</a:t>
            </a:r>
            <a:r>
              <a:rPr lang="es-ES" dirty="0"/>
              <a:t>.</a:t>
            </a:r>
          </a:p>
          <a:p>
            <a:r>
              <a:rPr lang="es-ES" dirty="0"/>
              <a:t>KNN </a:t>
            </a:r>
            <a:r>
              <a:rPr lang="es-ES" dirty="0" err="1"/>
              <a:t>Imputer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with</a:t>
            </a:r>
            <a:r>
              <a:rPr lang="es-ES" dirty="0"/>
              <a:t> </a:t>
            </a:r>
            <a:r>
              <a:rPr lang="es-ES" dirty="0" err="1"/>
              <a:t>baseline</a:t>
            </a:r>
            <a:r>
              <a:rPr lang="es-ES" dirty="0"/>
              <a:t>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NaNs</a:t>
            </a:r>
            <a:r>
              <a:rPr lang="es-ES" dirty="0"/>
              <a:t> and </a:t>
            </a:r>
            <a:r>
              <a:rPr lang="es-ES" dirty="0" err="1"/>
              <a:t>dropping</a:t>
            </a:r>
            <a:r>
              <a:rPr lang="es-ES" dirty="0"/>
              <a:t> </a:t>
            </a:r>
            <a:r>
              <a:rPr lang="es-ES" dirty="0" err="1"/>
              <a:t>NaNs</a:t>
            </a:r>
            <a:r>
              <a:rPr lang="es-ES" dirty="0"/>
              <a:t>.</a:t>
            </a:r>
          </a:p>
          <a:p>
            <a:r>
              <a:rPr lang="es-ES" dirty="0" err="1">
                <a:ea typeface="+mn-lt"/>
                <a:cs typeface="+mn-lt"/>
              </a:rPr>
              <a:t>HalvingGridSearchCV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sklearn.experimental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RandomizedSearchCV</a:t>
            </a:r>
            <a:r>
              <a:rPr lang="es-ES" dirty="0">
                <a:ea typeface="+mn-lt"/>
                <a:cs typeface="+mn-lt"/>
              </a:rPr>
              <a:t>, </a:t>
            </a:r>
            <a:r>
              <a:rPr lang="es-ES" dirty="0" err="1">
                <a:ea typeface="+mn-lt"/>
                <a:cs typeface="+mn-lt"/>
              </a:rPr>
              <a:t>because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life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too</a:t>
            </a:r>
            <a:r>
              <a:rPr lang="es-ES" dirty="0">
                <a:ea typeface="+mn-lt"/>
                <a:cs typeface="+mn-lt"/>
              </a:rPr>
              <a:t> short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GridSearchCV</a:t>
            </a:r>
            <a:endParaRPr lang="es-ES"/>
          </a:p>
          <a:p>
            <a:r>
              <a:rPr lang="es-ES" dirty="0" err="1"/>
              <a:t>The</a:t>
            </a:r>
            <a:r>
              <a:rPr lang="es-ES" dirty="0"/>
              <a:t> </a:t>
            </a:r>
            <a:r>
              <a:rPr lang="es-ES" dirty="0" err="1"/>
              <a:t>greatest</a:t>
            </a:r>
            <a:r>
              <a:rPr lang="es-ES" dirty="0"/>
              <a:t> </a:t>
            </a:r>
            <a:r>
              <a:rPr lang="es-ES" dirty="0" err="1"/>
              <a:t>gains</a:t>
            </a:r>
            <a:r>
              <a:rPr lang="es-ES" dirty="0"/>
              <a:t> </a:t>
            </a:r>
            <a:r>
              <a:rPr lang="es-ES" dirty="0" err="1"/>
              <a:t>achieved</a:t>
            </a:r>
            <a:r>
              <a:rPr lang="es-ES" dirty="0"/>
              <a:t> 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came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and </a:t>
            </a:r>
            <a:r>
              <a:rPr lang="es-ES" dirty="0" err="1"/>
              <a:t>Scaling</a:t>
            </a:r>
            <a:r>
              <a:rPr lang="es-ES" dirty="0"/>
              <a:t> 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Hyperparameter</a:t>
            </a:r>
            <a:r>
              <a:rPr lang="es-ES" dirty="0"/>
              <a:t> </a:t>
            </a:r>
            <a:r>
              <a:rPr lang="es-ES" dirty="0" err="1"/>
              <a:t>Tuning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4120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F"/>
      </a:accent1>
      <a:accent2>
        <a:srgbClr val="AE17D5"/>
      </a:accent2>
      <a:accent3>
        <a:srgbClr val="7129E7"/>
      </a:accent3>
      <a:accent4>
        <a:srgbClr val="3137DA"/>
      </a:accent4>
      <a:accent5>
        <a:srgbClr val="297FE7"/>
      </a:accent5>
      <a:accent6>
        <a:srgbClr val="17BDD5"/>
      </a:accent6>
      <a:hlink>
        <a:srgbClr val="3F64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AngleLinesVTI</vt:lpstr>
      <vt:lpstr>Nick Kempe</vt:lpstr>
      <vt:lpstr>What's the goal? *Pun intended</vt:lpstr>
      <vt:lpstr>DAta Sourcing and Issues</vt:lpstr>
      <vt:lpstr>Methods</vt:lpstr>
      <vt:lpstr>Classifier  results</vt:lpstr>
      <vt:lpstr>REGression results</vt:lpstr>
      <vt:lpstr>Main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191</cp:revision>
  <dcterms:created xsi:type="dcterms:W3CDTF">2019-10-16T03:03:10Z</dcterms:created>
  <dcterms:modified xsi:type="dcterms:W3CDTF">2023-01-05T23:16:16Z</dcterms:modified>
</cp:coreProperties>
</file>