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4"/>
  </p:notesMasterIdLst>
  <p:sldIdLst>
    <p:sldId id="256" r:id="rId2"/>
    <p:sldId id="258" r:id="rId3"/>
    <p:sldId id="320" r:id="rId4"/>
    <p:sldId id="261" r:id="rId5"/>
    <p:sldId id="262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267" r:id="rId16"/>
    <p:sldId id="285" r:id="rId17"/>
    <p:sldId id="286" r:id="rId18"/>
    <p:sldId id="288" r:id="rId19"/>
    <p:sldId id="287" r:id="rId20"/>
    <p:sldId id="289" r:id="rId21"/>
    <p:sldId id="290" r:id="rId22"/>
    <p:sldId id="291" r:id="rId23"/>
    <p:sldId id="308" r:id="rId24"/>
    <p:sldId id="292" r:id="rId25"/>
    <p:sldId id="293" r:id="rId26"/>
    <p:sldId id="294" r:id="rId27"/>
    <p:sldId id="296" r:id="rId28"/>
    <p:sldId id="295" r:id="rId29"/>
    <p:sldId id="297" r:id="rId30"/>
    <p:sldId id="298" r:id="rId31"/>
    <p:sldId id="299" r:id="rId32"/>
    <p:sldId id="306" r:id="rId33"/>
    <p:sldId id="300" r:id="rId34"/>
    <p:sldId id="302" r:id="rId35"/>
    <p:sldId id="301" r:id="rId36"/>
    <p:sldId id="303" r:id="rId37"/>
    <p:sldId id="304" r:id="rId38"/>
    <p:sldId id="305" r:id="rId39"/>
    <p:sldId id="307" r:id="rId40"/>
    <p:sldId id="318" r:id="rId41"/>
    <p:sldId id="319" r:id="rId42"/>
    <p:sldId id="280" r:id="rId43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45"/>
    </p:embeddedFont>
    <p:embeddedFont>
      <p:font typeface="Cooper Black" panose="0208090404030B020404" pitchFamily="18" charset="0"/>
      <p:regular r:id="rId46"/>
    </p:embeddedFont>
    <p:embeddedFont>
      <p:font typeface="Helvetica Neue" panose="020B0604020202020204" charset="0"/>
      <p:regular r:id="rId47"/>
      <p:bold r:id="rId48"/>
      <p:italic r:id="rId49"/>
      <p:boldItalic r:id="rId50"/>
    </p:embeddedFont>
    <p:embeddedFont>
      <p:font typeface="Muli" panose="020B0604020202020204" charset="0"/>
      <p:regular r:id="rId51"/>
      <p:bold r:id="rId52"/>
      <p:italic r:id="rId53"/>
      <p:boldItalic r:id="rId54"/>
    </p:embeddedFont>
    <p:embeddedFont>
      <p:font typeface="Nixie One" panose="020B0604020202020204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76"/>
    <a:srgbClr val="0FDFD0"/>
    <a:srgbClr val="2AC2DE"/>
    <a:srgbClr val="12DED1"/>
    <a:srgbClr val="2ABFDE"/>
    <a:srgbClr val="184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140A43-4F6B-43FF-AFE8-9A892491409F}">
  <a:tblStyle styleId="{0E140A43-4F6B-43FF-AFE8-9A8924914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1194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97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184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299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306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790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594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835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223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36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484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77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415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043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815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297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25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259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9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269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496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829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948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010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7023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299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97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862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6362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30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7459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555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60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59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15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0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Banken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1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1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1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5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2419349"/>
            <a:ext cx="6343500" cy="732275"/>
          </a:xfrm>
          <a:prstGeom prst="rect">
            <a:avLst/>
          </a:prstGeom>
          <a:noFill/>
        </p:spPr>
        <p:txBody>
          <a:bodyPr spcFirstLastPara="1" wrap="square" lIns="91425" tIns="0" rIns="91425" bIns="18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BIJNA ALLES OVER</a:t>
            </a:r>
            <a:br>
              <a:rPr lang="nl-NL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</a:rPr>
            </a:br>
            <a:r>
              <a:rPr lang="nl-NL" sz="72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GIT(HUB)</a:t>
            </a:r>
            <a:endParaRPr sz="7200" b="1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DF548-557A-46FF-AE50-9D5B68EB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718" y="-218952"/>
            <a:ext cx="2023075" cy="2023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254970" y="2571750"/>
            <a:ext cx="663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-BE" sz="7200" b="1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190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416895" y="1781175"/>
            <a:ext cx="663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72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REMOTE REPOSITORY</a:t>
            </a:r>
            <a:endParaRPr lang="nl-BE" sz="7200" b="1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26F2A-27E8-456B-93C1-49BCA92F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76" y="2007375"/>
            <a:ext cx="3291847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6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254970" y="2571750"/>
            <a:ext cx="663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-BE" sz="7200" b="1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84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254970" y="1314450"/>
            <a:ext cx="663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72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FORKING</a:t>
            </a:r>
            <a:endParaRPr lang="nl-BE" sz="7200" b="1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B31C9-4429-41B7-A68A-BA885932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1922070"/>
            <a:ext cx="6153150" cy="32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0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254970" y="2571750"/>
            <a:ext cx="663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-BE" sz="7200" b="1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9B8B4-2E7A-4876-BC9D-9DD1FC26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69" y="0"/>
            <a:ext cx="61026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7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254970" y="357975"/>
            <a:ext cx="663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Basic git workflow</a:t>
            </a:r>
            <a:endParaRPr b="1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151670" y="1961990"/>
            <a:ext cx="3575488" cy="290719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uli" panose="020B0604020202020204" charset="0"/>
                <a:sym typeface="Muli"/>
              </a:rPr>
              <a:t>WERK PLAATS</a:t>
            </a:r>
            <a:br>
              <a:rPr lang="nl-BE" sz="2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uli" panose="020B0604020202020204" charset="0"/>
                <a:sym typeface="Muli"/>
              </a:rPr>
            </a:br>
            <a:r>
              <a:rPr lang="nl-BE" sz="2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uli" panose="020B0604020202020204" charset="0"/>
                <a:sym typeface="Muli"/>
              </a:rPr>
              <a:t>-Toevoegen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nl-NL" sz="2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uli" panose="020B0604020202020204" charset="0"/>
                <a:sym typeface="Muli"/>
              </a:rPr>
              <a:t>- Verwijderen</a:t>
            </a:r>
            <a:br>
              <a:rPr lang="nl-NL" sz="2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uli" panose="020B0604020202020204" charset="0"/>
                <a:sym typeface="Muli"/>
              </a:rPr>
            </a:br>
            <a:r>
              <a:rPr lang="nl-NL" sz="2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uli" panose="020B0604020202020204" charset="0"/>
                <a:sym typeface="Muli"/>
              </a:rPr>
              <a:t>- Aanpassen</a:t>
            </a: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2587845" y="1903366"/>
            <a:ext cx="3575488" cy="290719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400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nl-BE" sz="2400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400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 STAGING</a:t>
            </a:r>
            <a:br>
              <a:rPr lang="nl-BE" sz="2400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nl-BE" sz="2400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-Commit ready</a:t>
            </a:r>
            <a:br>
              <a:rPr lang="nl-BE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lang="nl-BE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nl-BE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Graphic 2" descr="Tools">
            <a:extLst>
              <a:ext uri="{FF2B5EF4-FFF2-40B4-BE49-F238E27FC236}">
                <a16:creationId xmlns:a16="http://schemas.microsoft.com/office/drawing/2014/main" id="{C0F1D8CA-31B6-44CA-B662-8832E6A5F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8598" y="2077286"/>
            <a:ext cx="914400" cy="914400"/>
          </a:xfrm>
          <a:prstGeom prst="rect">
            <a:avLst/>
          </a:prstGeom>
        </p:spPr>
      </p:pic>
      <p:pic>
        <p:nvPicPr>
          <p:cNvPr id="5" name="Graphic 4" descr="Open envelope">
            <a:extLst>
              <a:ext uri="{FF2B5EF4-FFF2-40B4-BE49-F238E27FC236}">
                <a16:creationId xmlns:a16="http://schemas.microsoft.com/office/drawing/2014/main" id="{DA35DE4F-1081-440A-A9AC-1F16AD0B2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7419" y="2077286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8060DD9-6417-4D9C-8EE4-3C4DE50F4610}"/>
              </a:ext>
            </a:extLst>
          </p:cNvPr>
          <p:cNvSpPr/>
          <p:nvPr/>
        </p:nvSpPr>
        <p:spPr>
          <a:xfrm>
            <a:off x="1734371" y="1082727"/>
            <a:ext cx="5394015" cy="605018"/>
          </a:xfrm>
          <a:prstGeom prst="rightArrow">
            <a:avLst/>
          </a:prstGeom>
          <a:gradFill>
            <a:gsLst>
              <a:gs pos="0">
                <a:srgbClr val="2ABFDE"/>
              </a:gs>
              <a:gs pos="100000">
                <a:srgbClr val="0FDFD0"/>
              </a:gs>
            </a:gsLst>
            <a:lin ang="11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2" name="Google Shape;432;p22"/>
          <p:cNvSpPr/>
          <p:nvPr/>
        </p:nvSpPr>
        <p:spPr>
          <a:xfrm>
            <a:off x="5340642" y="1878335"/>
            <a:ext cx="3575488" cy="290719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2ABFDE"/>
          </a:solidFill>
          <a:ln w="444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-BE" sz="2400" b="1" dirty="0">
              <a:solidFill>
                <a:schemeClr val="bg1"/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400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Repository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-O</a:t>
            </a:r>
            <a:r>
              <a:rPr lang="nl-BE" sz="2400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pgeslagen verandering</a:t>
            </a:r>
            <a:br>
              <a:rPr lang="nl-BE" sz="2400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</a:br>
            <a:endParaRPr sz="2400" dirty="0">
              <a:solidFill>
                <a:schemeClr val="bg1"/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26C56BA4-5249-4030-96F0-7E053319E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1186" y="196199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0" animBg="1"/>
      <p:bldP spid="429" grpId="0" animBg="1"/>
      <p:bldP spid="4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F369F5-0EE4-47A7-9405-53C14BF36689}"/>
              </a:ext>
            </a:extLst>
          </p:cNvPr>
          <p:cNvSpPr txBox="1"/>
          <p:nvPr/>
        </p:nvSpPr>
        <p:spPr>
          <a:xfrm>
            <a:off x="1607820" y="469404"/>
            <a:ext cx="753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gradFill>
                  <a:gsLst>
                    <a:gs pos="0">
                      <a:srgbClr val="2ABFDE"/>
                    </a:gs>
                    <a:gs pos="100000">
                      <a:srgbClr val="0FDFD0"/>
                    </a:gs>
                  </a:gsLst>
                  <a:lin ang="11400000" scaled="0"/>
                </a:gradFill>
                <a:latin typeface="Cooper Black" panose="0208090404030B020404" pitchFamily="18" charset="0"/>
              </a:rPr>
              <a:t>Belangrijke Git commands?</a:t>
            </a:r>
            <a:endParaRPr lang="nl-BE" sz="4000" b="1" dirty="0">
              <a:gradFill>
                <a:gsLst>
                  <a:gs pos="0">
                    <a:srgbClr val="2ABFDE"/>
                  </a:gs>
                  <a:gs pos="100000">
                    <a:srgbClr val="0FDFD0"/>
                  </a:gs>
                </a:gsLst>
                <a:lin ang="11400000" scaled="0"/>
              </a:gradFill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6447-4187-4088-88F0-678F9EA46238}"/>
              </a:ext>
            </a:extLst>
          </p:cNvPr>
          <p:cNvSpPr txBox="1"/>
          <p:nvPr/>
        </p:nvSpPr>
        <p:spPr>
          <a:xfrm>
            <a:off x="3361372" y="1651746"/>
            <a:ext cx="4029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gradFill>
                  <a:gsLst>
                    <a:gs pos="0">
                      <a:srgbClr val="2ABFDE"/>
                    </a:gs>
                    <a:gs pos="100000">
                      <a:srgbClr val="0FDFD0"/>
                    </a:gs>
                  </a:gsLst>
                  <a:lin ang="11400000" scaled="0"/>
                </a:gradFill>
                <a:latin typeface="Cooper Black" panose="0208090404030B020404" pitchFamily="18" charset="0"/>
              </a:rPr>
              <a:t>WERK PLAATS</a:t>
            </a:r>
          </a:p>
          <a:p>
            <a:endParaRPr lang="nl-BE" sz="1800" b="1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673F2A-9896-4CE4-9992-AAB4A454A12C}"/>
              </a:ext>
            </a:extLst>
          </p:cNvPr>
          <p:cNvSpPr txBox="1"/>
          <p:nvPr/>
        </p:nvSpPr>
        <p:spPr>
          <a:xfrm>
            <a:off x="193963" y="2021078"/>
            <a:ext cx="7536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status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diff 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add &lt;file(s)&gt; .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rm &lt;file(s)&gt;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mv &lt;file(s)&gt;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checkout &lt;branch&gt;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checkout –b &lt;naam van branch&gt;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merge &lt;commits file verandering&gt;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0CB84-2754-4AB7-B25F-C640F8707A92}"/>
              </a:ext>
            </a:extLst>
          </p:cNvPr>
          <p:cNvSpPr txBox="1"/>
          <p:nvPr/>
        </p:nvSpPr>
        <p:spPr>
          <a:xfrm>
            <a:off x="4281055" y="2115514"/>
            <a:ext cx="466898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rebase –i HEAD~&lt;number of reverts&gt;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revert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clone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pull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fetch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reset</a:t>
            </a:r>
            <a:endParaRPr lang="nl-BE" sz="18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641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2576945" y="568036"/>
            <a:ext cx="505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STATUS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5B197-70DE-4CBD-BA07-C36C53A90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959" y="2849515"/>
            <a:ext cx="3956678" cy="2056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784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Geeft een lijstje weer van files die veranderd.</a:t>
            </a:r>
          </a:p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File GROEN = added voor commit.</a:t>
            </a:r>
          </a:p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File ROOD = niet added</a:t>
            </a:r>
            <a:endParaRPr lang="nl-BE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8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2083724" y="623109"/>
            <a:ext cx="627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DIFF &lt;master/branch&gt;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784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Toont wat er veranderd is in master/branch.</a:t>
            </a:r>
          </a:p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= origineel ( “Hello git and GitHub.” )</a:t>
            </a:r>
          </a:p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 = aanpassing. ( +I am testing alot.)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58B05-A0A7-4FA2-A251-98AD4DC99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381" y="3086728"/>
            <a:ext cx="529523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7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2576945" y="568036"/>
            <a:ext cx="505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ADD &lt;file&gt; / .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8257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Voegt een aangepaste file toe aan de staging area.</a:t>
            </a:r>
          </a:p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 kunt ook met enkel de ‘’.’’ er achter om ALLE aangepaste files toe te voegen.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E6B2A-1975-41F5-B7CF-F08F0B64E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" y="3194905"/>
            <a:ext cx="6295238" cy="1761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33EA98-833B-4CB3-9431-9A516A71400B}"/>
              </a:ext>
            </a:extLst>
          </p:cNvPr>
          <p:cNvSpPr/>
          <p:nvPr/>
        </p:nvSpPr>
        <p:spPr>
          <a:xfrm>
            <a:off x="4765964" y="3194905"/>
            <a:ext cx="595745" cy="24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658DB-057D-4CFC-A933-E0B9CB6A5277}"/>
              </a:ext>
            </a:extLst>
          </p:cNvPr>
          <p:cNvSpPr/>
          <p:nvPr/>
        </p:nvSpPr>
        <p:spPr>
          <a:xfrm>
            <a:off x="1356361" y="4785525"/>
            <a:ext cx="2718128" cy="18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22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H</a:t>
            </a:r>
            <a:r>
              <a:rPr lang="nl-BE" sz="12000" dirty="0"/>
              <a:t>allo</a:t>
            </a:r>
            <a:r>
              <a:rPr lang="en" sz="12000" dirty="0"/>
              <a:t>!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791884" y="2514550"/>
            <a:ext cx="6257926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36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</a:rPr>
              <a:t>Mijn naam is Nick Banken.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28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</a:rPr>
              <a:t>Je kunt me bereiken via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28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</a:rPr>
              <a:t>- </a:t>
            </a:r>
            <a:r>
              <a:rPr lang="nl-NL" sz="28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Nick.Banken@gmail.com</a:t>
            </a:r>
            <a:br>
              <a:rPr lang="nl-NL" sz="28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</a:rPr>
            </a:br>
            <a:r>
              <a:rPr lang="nl-NL" sz="28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</a:rPr>
              <a:t>- linkedIn</a:t>
            </a:r>
            <a:endParaRPr sz="2800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</a:endParaRPr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4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D9015-87DD-479D-8519-F5F2DA8DF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09" y="361950"/>
            <a:ext cx="2293861" cy="229456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2576945" y="568036"/>
            <a:ext cx="505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ADD –U .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8257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Als je heel veel files verwijderd in uw directory, gebruik dan deze command om deze te stagen.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Zo zullen de veranderingen mee gaan naar de volgende commit.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A2CA1-167D-4548-9BF6-189E4C1C6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" y="3213953"/>
            <a:ext cx="3190476" cy="174285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A8C7E65-725C-4953-B6DD-515D314750BE}"/>
              </a:ext>
            </a:extLst>
          </p:cNvPr>
          <p:cNvSpPr/>
          <p:nvPr/>
        </p:nvSpPr>
        <p:spPr>
          <a:xfrm>
            <a:off x="4031673" y="3865418"/>
            <a:ext cx="845127" cy="498764"/>
          </a:xfrm>
          <a:prstGeom prst="rightArrow">
            <a:avLst/>
          </a:prstGeom>
          <a:solidFill>
            <a:srgbClr val="0FDFD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4ADFB7-4AF4-4FCE-8ABA-D754056B8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037" y="3221618"/>
            <a:ext cx="3337385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2327502" y="566726"/>
            <a:ext cx="566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MV &lt;file&gt;&lt;location&gt;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825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Wil je een file verplaatsen in de directory gebruik dan deze command.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15FA2-EB5D-456C-BF1E-005F3B752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7" y="2651036"/>
            <a:ext cx="9144000" cy="2723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684251-5972-4493-8B7A-D61EAC34A99E}"/>
              </a:ext>
            </a:extLst>
          </p:cNvPr>
          <p:cNvSpPr/>
          <p:nvPr/>
        </p:nvSpPr>
        <p:spPr>
          <a:xfrm>
            <a:off x="768926" y="3411575"/>
            <a:ext cx="8167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 hebben de TXT file verplaats van test_directory naar test_directory/Newdir.</a:t>
            </a:r>
          </a:p>
        </p:txBody>
      </p:sp>
    </p:spTree>
    <p:extLst>
      <p:ext uri="{BB962C8B-B14F-4D97-AF65-F5344CB8AC3E}">
        <p14:creationId xmlns:p14="http://schemas.microsoft.com/office/powerpoint/2010/main" val="165752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2327502" y="566726"/>
            <a:ext cx="566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ADD –A .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8257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Niet te verwarren met de vorige ADD’s.</a:t>
            </a:r>
          </a:p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Deze zorgt ervoor als je handmatig files verplaatst in de directory, dat deze in de staging area komen.</a:t>
            </a:r>
          </a:p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Zo hoef je niet steeds de mv command uit te voeren.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8691A-2378-4F31-BFA1-161DA330F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946" y="3135224"/>
            <a:ext cx="4633026" cy="19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4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2327502" y="566726"/>
            <a:ext cx="566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BRANCH &lt;naam&gt;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8257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Dit maakt een nieuwe branch vanuit de HEAD.</a:t>
            </a:r>
          </a:p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Hierop kun je aanpassingen aanbrengen zonder zorgen te maken over de master.</a:t>
            </a:r>
          </a:p>
          <a:p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A41AC-2528-427F-A35A-2B4D5876C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502" y="2906623"/>
            <a:ext cx="3425141" cy="199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9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2152649" y="566726"/>
            <a:ext cx="622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CHECKOUT&lt;branch&gt;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8257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Simpel, geeft aan dat je in een andere branch wilt werken.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Hierdoor kunnen geen aanpassingen gemaakt worden in de master. = geen fouten.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FACEC-CF58-40F3-B631-07905A0B4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" y="3479299"/>
            <a:ext cx="5142857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5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689328" y="592913"/>
            <a:ext cx="694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CHECKOUT &lt;commit ref&gt;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8257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Hierdoor kun je terug gaan in het verleden. Hier kan je zien hoe jou files eruit zagen na veel aanpassingen.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F23F2-DB10-4EE8-A6E9-7E4FBEE68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27" y="2571750"/>
            <a:ext cx="6942857" cy="131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B24845-A889-48F6-A315-868783D56CC8}"/>
              </a:ext>
            </a:extLst>
          </p:cNvPr>
          <p:cNvSpPr/>
          <p:nvPr/>
        </p:nvSpPr>
        <p:spPr>
          <a:xfrm>
            <a:off x="768927" y="4046861"/>
            <a:ext cx="7204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Om hier veilig uit te komen moet je gewoon een simpele Checkout doen op 1 van je recente branches.</a:t>
            </a:r>
            <a:endParaRPr lang="nl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29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853361" y="577114"/>
            <a:ext cx="638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CHECKOUT-- text.TXT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8257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Stel je maakt aanpassingen maar er is 1 file die je niet wilt commiten.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Gebruik dan deze command voor je een file add aan de staging area.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59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967661" y="575158"/>
            <a:ext cx="638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merge &lt;branch&gt; 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8257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Een niet kapot makende merge. 1 van de veiligere methodes.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Doe een checkout op de master en dan vervolgens merge je de juiste branch.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8B16065-7BD5-4BBD-8D37-A88A4C18B32F}"/>
              </a:ext>
            </a:extLst>
          </p:cNvPr>
          <p:cNvSpPr/>
          <p:nvPr/>
        </p:nvSpPr>
        <p:spPr>
          <a:xfrm>
            <a:off x="817418" y="4144887"/>
            <a:ext cx="616527" cy="643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CB12EC-F0AA-4823-88E3-486D29F701A0}"/>
              </a:ext>
            </a:extLst>
          </p:cNvPr>
          <p:cNvSpPr/>
          <p:nvPr/>
        </p:nvSpPr>
        <p:spPr>
          <a:xfrm>
            <a:off x="1433945" y="4436297"/>
            <a:ext cx="768235" cy="12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EF2F99-109A-44D2-8D4B-F7C27442E2A4}"/>
              </a:ext>
            </a:extLst>
          </p:cNvPr>
          <p:cNvSpPr/>
          <p:nvPr/>
        </p:nvSpPr>
        <p:spPr>
          <a:xfrm>
            <a:off x="2688928" y="4432639"/>
            <a:ext cx="768235" cy="12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7D51B0B9-1251-4D13-8D4F-959AC2EC9B3B}"/>
              </a:ext>
            </a:extLst>
          </p:cNvPr>
          <p:cNvSpPr/>
          <p:nvPr/>
        </p:nvSpPr>
        <p:spPr>
          <a:xfrm>
            <a:off x="2317326" y="3403200"/>
            <a:ext cx="533401" cy="857835"/>
          </a:xfrm>
          <a:prstGeom prst="bentArrow">
            <a:avLst>
              <a:gd name="adj1" fmla="val 15476"/>
              <a:gd name="adj2" fmla="val 24405"/>
              <a:gd name="adj3" fmla="val 25000"/>
              <a:gd name="adj4" fmla="val 4945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B874AD5D-4070-48E6-BCC8-8D21F8726B3E}"/>
              </a:ext>
            </a:extLst>
          </p:cNvPr>
          <p:cNvSpPr/>
          <p:nvPr/>
        </p:nvSpPr>
        <p:spPr>
          <a:xfrm rot="5400000">
            <a:off x="3034312" y="3696630"/>
            <a:ext cx="978115" cy="533400"/>
          </a:xfrm>
          <a:prstGeom prst="bentArrow">
            <a:avLst>
              <a:gd name="adj1" fmla="val 15478"/>
              <a:gd name="adj2" fmla="val 22514"/>
              <a:gd name="adj3" fmla="val 31932"/>
              <a:gd name="adj4" fmla="val 8660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138C77A-BAEC-4350-B4F9-B0804E0433F1}"/>
              </a:ext>
            </a:extLst>
          </p:cNvPr>
          <p:cNvSpPr/>
          <p:nvPr/>
        </p:nvSpPr>
        <p:spPr>
          <a:xfrm>
            <a:off x="2072401" y="4176193"/>
            <a:ext cx="616527" cy="643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C2</a:t>
            </a:r>
            <a:endParaRPr lang="nl-BE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5DD3B52-ABBA-47F4-B20B-D2541F7160AC}"/>
              </a:ext>
            </a:extLst>
          </p:cNvPr>
          <p:cNvSpPr/>
          <p:nvPr/>
        </p:nvSpPr>
        <p:spPr>
          <a:xfrm>
            <a:off x="3327384" y="4172535"/>
            <a:ext cx="616527" cy="643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C4</a:t>
            </a:r>
            <a:endParaRPr lang="nl-BE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EC06AC22-0091-4483-AE09-9D6169625BEF}"/>
              </a:ext>
            </a:extLst>
          </p:cNvPr>
          <p:cNvSpPr/>
          <p:nvPr/>
        </p:nvSpPr>
        <p:spPr>
          <a:xfrm>
            <a:off x="2686795" y="3190273"/>
            <a:ext cx="616527" cy="643004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C3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F5BCC-F416-459B-8EF0-65110EDC3984}"/>
              </a:ext>
            </a:extLst>
          </p:cNvPr>
          <p:cNvSpPr txBox="1"/>
          <p:nvPr/>
        </p:nvSpPr>
        <p:spPr>
          <a:xfrm>
            <a:off x="917087" y="434014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C1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44BF7-43A4-4CA9-97B1-09CB3A51806A}"/>
              </a:ext>
            </a:extLst>
          </p:cNvPr>
          <p:cNvSpPr txBox="1"/>
          <p:nvPr/>
        </p:nvSpPr>
        <p:spPr>
          <a:xfrm>
            <a:off x="4025900" y="4243220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HEAD</a:t>
            </a:r>
          </a:p>
          <a:p>
            <a:r>
              <a:rPr lang="nl-NL" dirty="0">
                <a:solidFill>
                  <a:srgbClr val="00B050"/>
                </a:solidFill>
              </a:rPr>
              <a:t>*MASTER</a:t>
            </a:r>
            <a:endParaRPr lang="nl-BE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13B0BB-0610-486E-BF95-83649C2182EB}"/>
              </a:ext>
            </a:extLst>
          </p:cNvPr>
          <p:cNvSpPr txBox="1"/>
          <p:nvPr/>
        </p:nvSpPr>
        <p:spPr>
          <a:xfrm>
            <a:off x="3261863" y="3203998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BRANCH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1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967661" y="575158"/>
            <a:ext cx="638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rebase –i HEAD~1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8257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Stel je zit op branch “dev” en je wilt je werk toevoegen aan de master in een lineare manier.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Doe dit </a:t>
            </a:r>
            <a:r>
              <a:rPr lang="nl-NL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NOOIT</a:t>
            </a: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op een public branch. Aka master.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Anders zul je in een awkward situatie komen...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634D5-C792-4820-903B-A605DB442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57" y="3289556"/>
            <a:ext cx="2980616" cy="1705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1E815-58D4-4377-8E65-E24E0714A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635" y="3287172"/>
            <a:ext cx="3726059" cy="1707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3B6495-9364-45BF-9BB7-C8A19216EA11}"/>
              </a:ext>
            </a:extLst>
          </p:cNvPr>
          <p:cNvSpPr txBox="1"/>
          <p:nvPr/>
        </p:nvSpPr>
        <p:spPr>
          <a:xfrm>
            <a:off x="3767880" y="3622963"/>
            <a:ext cx="1102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VS</a:t>
            </a:r>
            <a:endParaRPr lang="nl-BE" sz="4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46F56-78DB-4B90-9D85-A72C7685AB7C}"/>
              </a:ext>
            </a:extLst>
          </p:cNvPr>
          <p:cNvSpPr txBox="1"/>
          <p:nvPr/>
        </p:nvSpPr>
        <p:spPr>
          <a:xfrm>
            <a:off x="623455" y="3394364"/>
            <a:ext cx="1344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MERGE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53AF05-C659-425E-844C-3CC5A12983C6}"/>
              </a:ext>
            </a:extLst>
          </p:cNvPr>
          <p:cNvSpPr/>
          <p:nvPr/>
        </p:nvSpPr>
        <p:spPr>
          <a:xfrm>
            <a:off x="5217049" y="3394364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REBASE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5130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7E45EE0-DFE1-428C-B75A-0A30EC8FBA89}"/>
              </a:ext>
            </a:extLst>
          </p:cNvPr>
          <p:cNvSpPr/>
          <p:nvPr/>
        </p:nvSpPr>
        <p:spPr>
          <a:xfrm>
            <a:off x="902450" y="4172534"/>
            <a:ext cx="616527" cy="643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C1</a:t>
            </a:r>
            <a:endParaRPr lang="nl-BE" dirty="0"/>
          </a:p>
        </p:txBody>
      </p:sp>
      <p:pic>
        <p:nvPicPr>
          <p:cNvPr id="20" name="Graphic 19" descr="Thought bubble">
            <a:extLst>
              <a:ext uri="{FF2B5EF4-FFF2-40B4-BE49-F238E27FC236}">
                <a16:creationId xmlns:a16="http://schemas.microsoft.com/office/drawing/2014/main" id="{3BB09439-F467-4CEA-B4DF-36E541D14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734" y="3102041"/>
            <a:ext cx="1237717" cy="1237717"/>
          </a:xfrm>
          <a:prstGeom prst="rect">
            <a:avLst/>
          </a:prstGeom>
        </p:spPr>
      </p:pic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967661" y="575158"/>
            <a:ext cx="638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REVERT &lt;commit ref&gt;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1210713" y="1565564"/>
            <a:ext cx="7815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Je wilt een commit versie terug gaan. Gebruik dan deze command.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Dit telt als een commit, dus je kunt altijd de revert “reverten”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3B81AE7-CB4F-4308-A1DA-1820C705CAE6}"/>
              </a:ext>
            </a:extLst>
          </p:cNvPr>
          <p:cNvSpPr/>
          <p:nvPr/>
        </p:nvSpPr>
        <p:spPr>
          <a:xfrm>
            <a:off x="1433945" y="4436297"/>
            <a:ext cx="768235" cy="12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D9C855-A6F3-469E-96F9-5BD8BE1164A7}"/>
              </a:ext>
            </a:extLst>
          </p:cNvPr>
          <p:cNvSpPr/>
          <p:nvPr/>
        </p:nvSpPr>
        <p:spPr>
          <a:xfrm>
            <a:off x="2688928" y="4432639"/>
            <a:ext cx="768235" cy="12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58391CE-44D6-4A4B-8CE6-32B6CF6E06BC}"/>
              </a:ext>
            </a:extLst>
          </p:cNvPr>
          <p:cNvSpPr/>
          <p:nvPr/>
        </p:nvSpPr>
        <p:spPr>
          <a:xfrm>
            <a:off x="2072401" y="4176193"/>
            <a:ext cx="616527" cy="64300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C2</a:t>
            </a:r>
            <a:endParaRPr lang="nl-BE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5E780D0-BB8C-4EA9-90D0-563C98C259BE}"/>
              </a:ext>
            </a:extLst>
          </p:cNvPr>
          <p:cNvSpPr/>
          <p:nvPr/>
        </p:nvSpPr>
        <p:spPr>
          <a:xfrm>
            <a:off x="3327384" y="4172535"/>
            <a:ext cx="616527" cy="64300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C3</a:t>
            </a: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205C9-388F-4A69-AB85-4CB40E3BC73A}"/>
              </a:ext>
            </a:extLst>
          </p:cNvPr>
          <p:cNvSpPr txBox="1"/>
          <p:nvPr/>
        </p:nvSpPr>
        <p:spPr>
          <a:xfrm>
            <a:off x="1231188" y="3413122"/>
            <a:ext cx="69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BAA!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22" name="Graphic 21" descr="Thought bubble">
            <a:extLst>
              <a:ext uri="{FF2B5EF4-FFF2-40B4-BE49-F238E27FC236}">
                <a16:creationId xmlns:a16="http://schemas.microsoft.com/office/drawing/2014/main" id="{9A5F2098-8436-45F3-B707-2FF585EEC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9317" y="3135555"/>
            <a:ext cx="1237717" cy="12377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2D2A23-5547-4D51-B422-E54112EF896A}"/>
              </a:ext>
            </a:extLst>
          </p:cNvPr>
          <p:cNvSpPr txBox="1"/>
          <p:nvPr/>
        </p:nvSpPr>
        <p:spPr>
          <a:xfrm>
            <a:off x="3752943" y="3446637"/>
            <a:ext cx="69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BAA!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24" name="Graphic 23" descr="Thought bubble">
            <a:extLst>
              <a:ext uri="{FF2B5EF4-FFF2-40B4-BE49-F238E27FC236}">
                <a16:creationId xmlns:a16="http://schemas.microsoft.com/office/drawing/2014/main" id="{B2D89B22-1E9C-4F59-A41F-A4E3C458F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7900" y="3135555"/>
            <a:ext cx="1237717" cy="12377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28A77A-6D14-4DA1-BABF-6ECDD29BBD5C}"/>
              </a:ext>
            </a:extLst>
          </p:cNvPr>
          <p:cNvSpPr txBox="1"/>
          <p:nvPr/>
        </p:nvSpPr>
        <p:spPr>
          <a:xfrm>
            <a:off x="2539984" y="3361680"/>
            <a:ext cx="69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BAA!</a:t>
            </a:r>
            <a:br>
              <a:rPr lang="nl-NL" dirty="0">
                <a:solidFill>
                  <a:schemeClr val="tx1"/>
                </a:solidFill>
              </a:rPr>
            </a:br>
            <a:r>
              <a:rPr lang="nl-NL" dirty="0">
                <a:solidFill>
                  <a:schemeClr val="tx1"/>
                </a:solidFill>
              </a:rPr>
              <a:t>NO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2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962275" y="558310"/>
            <a:ext cx="7304170" cy="756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latin typeface="Arial Rounded MT Bold" panose="020F0704030504030204" pitchFamily="34" charset="0"/>
              </a:rPr>
              <a:t>Wat?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966057" y="1744980"/>
            <a:ext cx="6836823" cy="194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</a:endParaRPr>
          </a:p>
          <a:p>
            <a:pPr marL="596900" lvl="0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Wat is github?</a:t>
            </a:r>
          </a:p>
          <a:p>
            <a:pPr marL="596900" lvl="0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Begrijpen</a:t>
            </a:r>
          </a:p>
          <a:p>
            <a:pPr marL="596900" lvl="0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Begrippen die je moet kennen</a:t>
            </a:r>
          </a:p>
          <a:p>
            <a:pPr marL="596900" lvl="0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Basic workflow</a:t>
            </a:r>
          </a:p>
          <a:p>
            <a:pPr marL="596900" lvl="0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Belangrijke commands</a:t>
            </a:r>
          </a:p>
          <a:p>
            <a:pPr marL="596900" lvl="0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vragen</a:t>
            </a:r>
          </a:p>
          <a:p>
            <a:pPr marL="596900" lvl="0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nl-NL" sz="2400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  <a:p>
            <a:pPr marL="596900" lvl="0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sz="2400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C5B33-C754-4EDE-849B-E07558DC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2" y="-14287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87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967661" y="575158"/>
            <a:ext cx="638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CHECK UP BREAK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768927" y="1565564"/>
            <a:ext cx="8257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DEB19-6948-4360-B3FC-9B3098F5A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126" y="1400688"/>
            <a:ext cx="4308700" cy="43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3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967661" y="575158"/>
            <a:ext cx="6386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Welke command gebruiken we om VEEL handmatige verplaatste files te stagen?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F3F97-1387-4407-83DE-3B1A291BC3B0}"/>
              </a:ext>
            </a:extLst>
          </p:cNvPr>
          <p:cNvSpPr txBox="1"/>
          <p:nvPr/>
        </p:nvSpPr>
        <p:spPr>
          <a:xfrm>
            <a:off x="441960" y="2933700"/>
            <a:ext cx="370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A. GIT ADD -U </a:t>
            </a:r>
            <a:endParaRPr lang="nl-BE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CDC7E-42E4-4BBC-932E-AA0B8BC9CB44}"/>
              </a:ext>
            </a:extLst>
          </p:cNvPr>
          <p:cNvSpPr/>
          <p:nvPr/>
        </p:nvSpPr>
        <p:spPr>
          <a:xfrm>
            <a:off x="4665023" y="2933700"/>
            <a:ext cx="3781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B. GIT ADD -A </a:t>
            </a:r>
            <a:endParaRPr lang="nl-BE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F693EB-D8F2-4945-9AE1-CD37F0A73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353" y="3621389"/>
            <a:ext cx="949143" cy="1423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368186-9803-43C4-B28B-399199EBE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957" y="3551899"/>
            <a:ext cx="2333625" cy="15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64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967661" y="575158"/>
            <a:ext cx="6386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Welke command gebruiken we om VEEL handmatige verplaatste files te stagen?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F3F97-1387-4407-83DE-3B1A291BC3B0}"/>
              </a:ext>
            </a:extLst>
          </p:cNvPr>
          <p:cNvSpPr txBox="1"/>
          <p:nvPr/>
        </p:nvSpPr>
        <p:spPr>
          <a:xfrm>
            <a:off x="441960" y="2933700"/>
            <a:ext cx="370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A. GIT ADD -U </a:t>
            </a:r>
            <a:endParaRPr lang="nl-BE" sz="4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CDC7E-42E4-4BBC-932E-AA0B8BC9CB44}"/>
              </a:ext>
            </a:extLst>
          </p:cNvPr>
          <p:cNvSpPr/>
          <p:nvPr/>
        </p:nvSpPr>
        <p:spPr>
          <a:xfrm>
            <a:off x="4665023" y="2933700"/>
            <a:ext cx="3781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4000" dirty="0">
                <a:solidFill>
                  <a:srgbClr val="05FF76"/>
                </a:solidFill>
                <a:latin typeface="Arial Rounded MT Bold" panose="020F0704030504030204" pitchFamily="34" charset="0"/>
              </a:rPr>
              <a:t>B. GIT ADD -A </a:t>
            </a:r>
            <a:endParaRPr lang="nl-BE" sz="4000" dirty="0">
              <a:solidFill>
                <a:srgbClr val="05FF7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03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967661" y="575158"/>
            <a:ext cx="638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CLONE SSH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441960" y="1786920"/>
            <a:ext cx="8257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Maakt een nieuwe local directory clone van een repository op GitHub.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95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967661" y="575158"/>
            <a:ext cx="638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FETCH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441960" y="1786920"/>
            <a:ext cx="8702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Fetch haalt alle nieuwe updates van de remote repository’s.</a:t>
            </a:r>
          </a:p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LET OP : Dit betekend niet dat de origin aanpassingen in uw directory gemerged zijn.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Je kunt kijken naar de aanpassingen en ze nadien mergen/ verder gaan op wat jij hebt.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1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967661" y="575158"/>
            <a:ext cx="638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PULL origin/upstream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441960" y="1786920"/>
            <a:ext cx="8257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Dit is een “</a:t>
            </a:r>
            <a:r>
              <a:rPr lang="nl-NL" sz="24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fetch</a:t>
            </a: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” &amp; straight forward“</a:t>
            </a:r>
            <a:r>
              <a:rPr lang="nl-NL" sz="24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merge</a:t>
            </a: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” optie.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Het word aangeraden om dit in de twee commands hierboven te doen.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Dit voor merge conflicts te voorkomen.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4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BE200-A234-449A-9012-EAC2C6C77357}"/>
              </a:ext>
            </a:extLst>
          </p:cNvPr>
          <p:cNvSpPr txBox="1"/>
          <p:nvPr/>
        </p:nvSpPr>
        <p:spPr>
          <a:xfrm>
            <a:off x="1967661" y="575158"/>
            <a:ext cx="638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RESET &lt;commit ref&gt;</a:t>
            </a:r>
            <a:endParaRPr lang="nl-BE" sz="36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441960" y="1786920"/>
            <a:ext cx="8257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Dit voert een reset uit en verwijderd alle commits die na de ingegeven ref komen.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LET OP : JE KUNT NIET TERUG VALLEN ALS JE SPIJT HEBT.</a:t>
            </a: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86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441960" y="1786920"/>
            <a:ext cx="8257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77783-FFA6-4B56-991A-80E852F7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927" y="0"/>
            <a:ext cx="55481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60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398A3D-1AAC-4ACC-9A0E-51BAC76453CD}"/>
              </a:ext>
            </a:extLst>
          </p:cNvPr>
          <p:cNvSpPr txBox="1"/>
          <p:nvPr/>
        </p:nvSpPr>
        <p:spPr>
          <a:xfrm>
            <a:off x="441960" y="1786920"/>
            <a:ext cx="8257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nl-NL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425AF-E95C-4B70-BE1B-01C4238B6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105" y="1114929"/>
            <a:ext cx="5476190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05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F369F5-0EE4-47A7-9405-53C14BF36689}"/>
              </a:ext>
            </a:extLst>
          </p:cNvPr>
          <p:cNvSpPr txBox="1"/>
          <p:nvPr/>
        </p:nvSpPr>
        <p:spPr>
          <a:xfrm>
            <a:off x="1607820" y="469404"/>
            <a:ext cx="753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gradFill>
                  <a:gsLst>
                    <a:gs pos="0">
                      <a:srgbClr val="2ABFDE"/>
                    </a:gs>
                    <a:gs pos="100000">
                      <a:srgbClr val="0FDFD0"/>
                    </a:gs>
                  </a:gsLst>
                  <a:lin ang="11400000" scaled="0"/>
                </a:gradFill>
                <a:latin typeface="Cooper Black" panose="0208090404030B020404" pitchFamily="18" charset="0"/>
              </a:rPr>
              <a:t>	Overige Git commands?</a:t>
            </a:r>
            <a:endParaRPr lang="nl-BE" sz="4000" b="1" dirty="0">
              <a:gradFill>
                <a:gsLst>
                  <a:gs pos="0">
                    <a:srgbClr val="2ABFDE"/>
                  </a:gs>
                  <a:gs pos="100000">
                    <a:srgbClr val="0FDFD0"/>
                  </a:gs>
                </a:gsLst>
                <a:lin ang="11400000" scaled="0"/>
              </a:gradFill>
              <a:latin typeface="Cooper Black" panose="0208090404030B0204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47C60A-01BE-423C-A072-31E1449C6D58}"/>
              </a:ext>
            </a:extLst>
          </p:cNvPr>
          <p:cNvCxnSpPr>
            <a:cxnSpLocks/>
          </p:cNvCxnSpPr>
          <p:nvPr/>
        </p:nvCxnSpPr>
        <p:spPr>
          <a:xfrm>
            <a:off x="1607820" y="1311088"/>
            <a:ext cx="7105874" cy="0"/>
          </a:xfrm>
          <a:prstGeom prst="line">
            <a:avLst/>
          </a:prstGeom>
          <a:ln w="57150">
            <a:gradFill>
              <a:gsLst>
                <a:gs pos="0">
                  <a:srgbClr val="12DED1"/>
                </a:gs>
                <a:gs pos="100000">
                  <a:srgbClr val="2AC2DE"/>
                </a:gs>
              </a:gsLst>
              <a:lin ang="11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673F2A-9896-4CE4-9992-AAB4A454A12C}"/>
              </a:ext>
            </a:extLst>
          </p:cNvPr>
          <p:cNvSpPr txBox="1"/>
          <p:nvPr/>
        </p:nvSpPr>
        <p:spPr>
          <a:xfrm>
            <a:off x="441960" y="1849173"/>
            <a:ext cx="7536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remote –v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remote upstream &lt;GIT SSH&gt;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remote remove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Graph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show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log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reset HEAD &lt;commit ref&gt;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tag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Diff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Git init</a:t>
            </a:r>
          </a:p>
          <a:p>
            <a:pPr marL="285750" indent="-285750">
              <a:buClr>
                <a:srgbClr val="0FDFD0"/>
              </a:buClr>
              <a:buFont typeface="Wingdings" panose="05000000000000000000" pitchFamily="2" charset="2"/>
              <a:buChar char="v"/>
            </a:pPr>
            <a:r>
              <a:rPr lang="nl-NL" sz="1800" dirty="0">
                <a:gradFill>
                  <a:gsLst>
                    <a:gs pos="0">
                      <a:srgbClr val="12DED1"/>
                    </a:gs>
                    <a:gs pos="100000">
                      <a:srgbClr val="2AC2DE"/>
                    </a:gs>
                  </a:gsLst>
                  <a:lin ang="11400000" scaled="0"/>
                </a:gradFill>
              </a:rPr>
              <a:t>.........</a:t>
            </a:r>
          </a:p>
          <a:p>
            <a:pPr>
              <a:buClr>
                <a:srgbClr val="0FDFD0"/>
              </a:buClr>
            </a:pPr>
            <a:endParaRPr lang="nl-NL" sz="1800" dirty="0">
              <a:gradFill>
                <a:gsLst>
                  <a:gs pos="0">
                    <a:srgbClr val="12DED1"/>
                  </a:gs>
                  <a:gs pos="100000">
                    <a:srgbClr val="2AC2DE"/>
                  </a:gs>
                </a:gsLst>
                <a:lin ang="11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D1198-32A2-424B-9B37-43B128793D8F}"/>
              </a:ext>
            </a:extLst>
          </p:cNvPr>
          <p:cNvSpPr txBox="1"/>
          <p:nvPr/>
        </p:nvSpPr>
        <p:spPr>
          <a:xfrm>
            <a:off x="3962053" y="1559413"/>
            <a:ext cx="505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ZOEK DEZE ZEKER EENS OP</a:t>
            </a:r>
            <a:endParaRPr lang="nl-BE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3916230" y="539260"/>
            <a:ext cx="5521540" cy="756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>
                <a:latin typeface="Arial Rounded MT Bold" panose="020F0704030504030204" pitchFamily="34" charset="0"/>
              </a:rPr>
              <a:t>Wat is git(hub)?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966057" y="1744980"/>
            <a:ext cx="6836823" cy="194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endParaRPr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 </a:t>
            </a:r>
            <a: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volgt alle verandering op uw project.</a:t>
            </a:r>
            <a:b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</a:br>
            <a:endParaRPr lang="nl-NL" sz="2400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GitHub laat ons toe om solo/in groep te werken. (file sharing)</a:t>
            </a:r>
            <a:endParaRPr sz="2400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59CBD-E3AD-41A6-AAD5-939951C27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321" y="-81000"/>
            <a:ext cx="9160642" cy="53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09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117C0FD1-101E-42D5-801B-06F479A3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" y="186690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59CBD-E3AD-41A6-AAD5-939951C27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20272" y="-1828799"/>
            <a:ext cx="21807611" cy="126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7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8" y="1214969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998406-1BB1-429E-A435-0C85D1F1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31" y="271203"/>
            <a:ext cx="2609937" cy="26099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0" dirty="0">
                <a:latin typeface="Arial Rounded MT Bold" panose="020F0704030504030204" pitchFamily="34" charset="0"/>
              </a:rPr>
              <a:t>Begrijpen</a:t>
            </a:r>
            <a:endParaRPr sz="6000" dirty="0">
              <a:latin typeface="Arial Rounded MT Bold" panose="020F0704030504030204" pitchFamily="34" charset="0"/>
            </a:endParaRPr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Door te werken met git kun je altijd terug in het verleden of heden gaan.</a:t>
            </a:r>
            <a:b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</a:br>
            <a:b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</a:br>
            <a:r>
              <a:rPr lang="nl-NL" sz="2400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Foutje? Geen probleem!</a:t>
            </a:r>
            <a:endParaRPr sz="2400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A0649-8AC2-427F-9D25-38AE00B6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38969"/>
            <a:ext cx="3691897" cy="36918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254970" y="2571750"/>
            <a:ext cx="663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BEGRIPPEN DIE JE MOET KENNEN</a:t>
            </a:r>
            <a:endParaRPr b="1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200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254970" y="2571750"/>
            <a:ext cx="663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72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HEAD</a:t>
            </a: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710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254970" y="2571750"/>
            <a:ext cx="663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-BE" sz="7200" b="1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134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254970" y="1019175"/>
            <a:ext cx="66340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7200" b="1" dirty="0">
                <a:gradFill>
                  <a:gsLst>
                    <a:gs pos="0">
                      <a:srgbClr val="0FDFD0"/>
                    </a:gs>
                    <a:gs pos="100000">
                      <a:srgbClr val="2ABFDE"/>
                    </a:gs>
                  </a:gsLst>
                  <a:lin ang="11400000" scaled="0"/>
                </a:gradFill>
                <a:latin typeface="Arial Rounded MT Bold" panose="020F0704030504030204" pitchFamily="34" charset="0"/>
              </a:rPr>
              <a:t>BRANCH</a:t>
            </a:r>
            <a:endParaRPr lang="nl-BE" sz="7200" b="1" dirty="0">
              <a:gradFill>
                <a:gsLst>
                  <a:gs pos="0">
                    <a:srgbClr val="0FDFD0"/>
                  </a:gs>
                  <a:gs pos="100000">
                    <a:srgbClr val="2ABFDE"/>
                  </a:gs>
                </a:gsLst>
                <a:lin ang="11400000" scaled="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6FC26-43A5-4E7C-A0EF-5A9274A6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1718475"/>
            <a:ext cx="52578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1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793</Words>
  <Application>Microsoft Office PowerPoint</Application>
  <PresentationFormat>On-screen Show (16:9)</PresentationFormat>
  <Paragraphs>178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Helvetica Neue</vt:lpstr>
      <vt:lpstr>Muli</vt:lpstr>
      <vt:lpstr>Nixie One</vt:lpstr>
      <vt:lpstr>Cooper Black</vt:lpstr>
      <vt:lpstr>Wingdings</vt:lpstr>
      <vt:lpstr>Arial Rounded MT Bold</vt:lpstr>
      <vt:lpstr>Arial</vt:lpstr>
      <vt:lpstr>Imogen template</vt:lpstr>
      <vt:lpstr>BIJNA ALLES OVER GIT(HUB)</vt:lpstr>
      <vt:lpstr>Hallo!</vt:lpstr>
      <vt:lpstr>Wat?</vt:lpstr>
      <vt:lpstr>Wat is git(hub)?</vt:lpstr>
      <vt:lpstr>Begrijpen</vt:lpstr>
      <vt:lpstr>BEGRIPPEN DIE JE MOET KENNEN</vt:lpstr>
      <vt:lpstr>HEAD</vt:lpstr>
      <vt:lpstr>PowerPoint Presentation</vt:lpstr>
      <vt:lpstr>BRANCH</vt:lpstr>
      <vt:lpstr>PowerPoint Presentation</vt:lpstr>
      <vt:lpstr>REMOTE REPOSITORY</vt:lpstr>
      <vt:lpstr>PowerPoint Presentation</vt:lpstr>
      <vt:lpstr>FORKING</vt:lpstr>
      <vt:lpstr>PowerPoint Presentation</vt:lpstr>
      <vt:lpstr>Basic git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Nick B</cp:lastModifiedBy>
  <cp:revision>42</cp:revision>
  <dcterms:modified xsi:type="dcterms:W3CDTF">2019-01-20T17:29:43Z</dcterms:modified>
</cp:coreProperties>
</file>