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3"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83082"/>
  </p:normalViewPr>
  <p:slideViewPr>
    <p:cSldViewPr snapToGrid="0" snapToObjects="1">
      <p:cViewPr varScale="1">
        <p:scale>
          <a:sx n="84" d="100"/>
          <a:sy n="84" d="100"/>
        </p:scale>
        <p:origin x="2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50992-ED20-1B44-BB64-6048EBC41A6E}" type="datetimeFigureOut">
              <a:rPr lang="en-US" smtClean="0"/>
              <a:t>4/3/22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00B51-E6CD-544B-9292-421BC644831A}" type="slidenum">
              <a:rPr lang="en-US" smtClean="0"/>
              <a:t>‹#›</a:t>
            </a:fld>
            <a:endParaRPr lang="en-US"/>
          </a:p>
        </p:txBody>
      </p:sp>
    </p:spTree>
    <p:extLst>
      <p:ext uri="{BB962C8B-B14F-4D97-AF65-F5344CB8AC3E}">
        <p14:creationId xmlns:p14="http://schemas.microsoft.com/office/powerpoint/2010/main" val="35238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for taking time to participate in this discussion about a topic that is getting a lot of attention these days – Metaverse.  Just to refresh ourselves, we can consider Metaverse as evolution of the internet to a more engaging 3D interaction experience, one which is the closest that humans are imagining the intertwining of physical and virtual worlds to be. We may feel that we have seen this movie before. If there is one thing we want to ponder after this talk </a:t>
            </a:r>
            <a:r>
              <a:rPr lang="en-US"/>
              <a:t>then it is </a:t>
            </a:r>
            <a:r>
              <a:rPr lang="en-US" dirty="0"/>
              <a:t>that ignoring Metaverse may be of peril to us and to our clients.</a:t>
            </a:r>
          </a:p>
        </p:txBody>
      </p:sp>
      <p:sp>
        <p:nvSpPr>
          <p:cNvPr id="4" name="Slide Number Placeholder 3"/>
          <p:cNvSpPr>
            <a:spLocks noGrp="1"/>
          </p:cNvSpPr>
          <p:nvPr>
            <p:ph type="sldNum" sz="quarter" idx="5"/>
          </p:nvPr>
        </p:nvSpPr>
        <p:spPr/>
        <p:txBody>
          <a:bodyPr/>
          <a:lstStyle/>
          <a:p>
            <a:fld id="{05E00B51-E6CD-544B-9292-421BC644831A}" type="slidenum">
              <a:rPr lang="en-US" smtClean="0"/>
              <a:t>1</a:t>
            </a:fld>
            <a:endParaRPr lang="en-US"/>
          </a:p>
        </p:txBody>
      </p:sp>
    </p:spTree>
    <p:extLst>
      <p:ext uri="{BB962C8B-B14F-4D97-AF65-F5344CB8AC3E}">
        <p14:creationId xmlns:p14="http://schemas.microsoft.com/office/powerpoint/2010/main" val="1277947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2FD7-EC3A-404F-99F1-B9B075360D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09FDA2-BA0E-6C40-9108-A85C69AAC6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76C547-26B0-454B-AA93-ECD695FDDE0C}"/>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5" name="Footer Placeholder 4">
            <a:extLst>
              <a:ext uri="{FF2B5EF4-FFF2-40B4-BE49-F238E27FC236}">
                <a16:creationId xmlns:a16="http://schemas.microsoft.com/office/drawing/2014/main" id="{5AF1187E-72A8-2E41-B581-3A7191371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F076B-6400-0C4C-B980-D267B1322C2B}"/>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254286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393E-F2B0-2845-B2B7-BC802DE08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FC1BB1-86F7-7345-B1EC-35B2D9AB46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2C2A6-9235-E548-BA3C-B0C11C398FE0}"/>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5" name="Footer Placeholder 4">
            <a:extLst>
              <a:ext uri="{FF2B5EF4-FFF2-40B4-BE49-F238E27FC236}">
                <a16:creationId xmlns:a16="http://schemas.microsoft.com/office/drawing/2014/main" id="{5B7B69B7-C319-4646-8E07-184C129F4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DFA63-34AA-8847-81E4-64749EDC5A02}"/>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382752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08C784-9E52-F14F-A171-2DBED049CE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E957F0-B783-4B44-90C9-744D1009A7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70A26-5069-E649-9659-944EF75C7D6B}"/>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5" name="Footer Placeholder 4">
            <a:extLst>
              <a:ext uri="{FF2B5EF4-FFF2-40B4-BE49-F238E27FC236}">
                <a16:creationId xmlns:a16="http://schemas.microsoft.com/office/drawing/2014/main" id="{4F752669-0041-6146-9760-7B93B3013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B7848-DAB8-5F4C-8F93-61537352EE16}"/>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178605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0176-11FA-F841-8C31-B84B6E226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817400-1BAF-8D47-8431-D606D8590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7AA34-2ECC-E54B-B8D6-16B047AA5DE1}"/>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5" name="Footer Placeholder 4">
            <a:extLst>
              <a:ext uri="{FF2B5EF4-FFF2-40B4-BE49-F238E27FC236}">
                <a16:creationId xmlns:a16="http://schemas.microsoft.com/office/drawing/2014/main" id="{10F5CD41-CA9E-C949-A787-FD931EE8E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609E1-DDA8-3C46-83DB-6B93245AD4FC}"/>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5105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199D-6410-5A47-AD24-081ED725EC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8A6A14-1657-EB49-A207-7B46071A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0ADDC1-36F7-944E-A544-0DF5AFD150CC}"/>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5" name="Footer Placeholder 4">
            <a:extLst>
              <a:ext uri="{FF2B5EF4-FFF2-40B4-BE49-F238E27FC236}">
                <a16:creationId xmlns:a16="http://schemas.microsoft.com/office/drawing/2014/main" id="{6381C068-0090-7548-8FAF-7A94F1A8F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C6DCE-158F-BB4B-BEED-221480419EA5}"/>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289329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A778-9443-E046-B984-6653EFA06E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CDED9-1DB6-CA4A-9F35-6514E3549B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E17B4-D1AF-B749-81C0-05210409F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948629-2C43-6946-9109-7E472710F154}"/>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6" name="Footer Placeholder 5">
            <a:extLst>
              <a:ext uri="{FF2B5EF4-FFF2-40B4-BE49-F238E27FC236}">
                <a16:creationId xmlns:a16="http://schemas.microsoft.com/office/drawing/2014/main" id="{6298E9D4-8388-384E-9650-9B2A521C3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FFDDFB-45F0-EC4D-BEAF-72B816C3F392}"/>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197948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1FC6-4A24-AD46-99A1-11AD61B20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5D3DF-635F-ED49-837D-A8329D1CD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74BD9-9B33-7942-ADBB-1DBE819DE7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882C1-AFA0-0549-9ACA-56E6AC010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D14E74-1679-1B48-911A-63EEAF87F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05DD0-FB4E-CD46-815C-35F89D075955}"/>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8" name="Footer Placeholder 7">
            <a:extLst>
              <a:ext uri="{FF2B5EF4-FFF2-40B4-BE49-F238E27FC236}">
                <a16:creationId xmlns:a16="http://schemas.microsoft.com/office/drawing/2014/main" id="{B3571C6C-41DF-0146-968F-1884360F5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BEBEF-0A62-4041-84EB-4A805EA42307}"/>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1950502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9C8D-B299-BB4A-A1EC-E560A77FF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BBFB4F-B5FD-0043-9E9B-012CD52A8A4E}"/>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4" name="Footer Placeholder 3">
            <a:extLst>
              <a:ext uri="{FF2B5EF4-FFF2-40B4-BE49-F238E27FC236}">
                <a16:creationId xmlns:a16="http://schemas.microsoft.com/office/drawing/2014/main" id="{EEF3434A-9EB1-F247-8AA6-BA5F203A36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A0905-87B4-244B-AD63-7C8FAA691FFD}"/>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232299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486C4-B698-C246-8E61-F828A988323B}"/>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3" name="Footer Placeholder 2">
            <a:extLst>
              <a:ext uri="{FF2B5EF4-FFF2-40B4-BE49-F238E27FC236}">
                <a16:creationId xmlns:a16="http://schemas.microsoft.com/office/drawing/2014/main" id="{63E20CE8-19BC-D845-9460-E5672D9F1F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0EE8A8-2A67-524D-AD55-4A7BEC373B31}"/>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292069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4F3C-E4B9-EE40-86DF-B39A0CAEF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AF0212-A92E-8048-8F72-B03BE7F278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79B43-95FE-4E4A-863A-8B0C93C09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E0C5F-701B-0D40-B500-DE814777CF3F}"/>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6" name="Footer Placeholder 5">
            <a:extLst>
              <a:ext uri="{FF2B5EF4-FFF2-40B4-BE49-F238E27FC236}">
                <a16:creationId xmlns:a16="http://schemas.microsoft.com/office/drawing/2014/main" id="{674B5968-91AA-0548-A0AB-8C95A8D7C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36ACE-C0D0-1A4F-AA8B-CD7772F6C6EF}"/>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440277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443C-8A9A-F54D-8747-815E7CE39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3A792F-060F-7449-AA1B-CD782E16B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A644F4-C3D7-C148-BF3A-728BCF586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7AF56-34E2-7C4E-B005-37C6214EDC9E}"/>
              </a:ext>
            </a:extLst>
          </p:cNvPr>
          <p:cNvSpPr>
            <a:spLocks noGrp="1"/>
          </p:cNvSpPr>
          <p:nvPr>
            <p:ph type="dt" sz="half" idx="10"/>
          </p:nvPr>
        </p:nvSpPr>
        <p:spPr/>
        <p:txBody>
          <a:bodyPr/>
          <a:lstStyle/>
          <a:p>
            <a:fld id="{3C0D47DC-253F-054F-9E95-F9513EEC6345}" type="datetimeFigureOut">
              <a:rPr lang="en-US" smtClean="0"/>
              <a:t>4/3/22</a:t>
            </a:fld>
            <a:endParaRPr lang="en-US"/>
          </a:p>
        </p:txBody>
      </p:sp>
      <p:sp>
        <p:nvSpPr>
          <p:cNvPr id="6" name="Footer Placeholder 5">
            <a:extLst>
              <a:ext uri="{FF2B5EF4-FFF2-40B4-BE49-F238E27FC236}">
                <a16:creationId xmlns:a16="http://schemas.microsoft.com/office/drawing/2014/main" id="{056F33E9-EDFB-2144-81DF-609CE7345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845B-CBF4-CD4F-B871-8DA881255444}"/>
              </a:ext>
            </a:extLst>
          </p:cNvPr>
          <p:cNvSpPr>
            <a:spLocks noGrp="1"/>
          </p:cNvSpPr>
          <p:nvPr>
            <p:ph type="sldNum" sz="quarter" idx="12"/>
          </p:nvPr>
        </p:nvSpPr>
        <p:spPr/>
        <p:txBody>
          <a:bodyPr/>
          <a:lstStyle/>
          <a:p>
            <a:fld id="{0F721AD6-D344-0C40-900B-68F6A2D6536F}" type="slidenum">
              <a:rPr lang="en-US" smtClean="0"/>
              <a:t>‹#›</a:t>
            </a:fld>
            <a:endParaRPr lang="en-US"/>
          </a:p>
        </p:txBody>
      </p:sp>
    </p:spTree>
    <p:extLst>
      <p:ext uri="{BB962C8B-B14F-4D97-AF65-F5344CB8AC3E}">
        <p14:creationId xmlns:p14="http://schemas.microsoft.com/office/powerpoint/2010/main" val="231001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9C6053-724F-DC45-A428-7C1BD2C46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B584CD-67CE-5F45-83F2-8E28E0C8A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231C4-C0F2-AB42-A7E4-0DF652411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D47DC-253F-054F-9E95-F9513EEC6345}" type="datetimeFigureOut">
              <a:rPr lang="en-US" smtClean="0"/>
              <a:t>4/3/22</a:t>
            </a:fld>
            <a:endParaRPr lang="en-US"/>
          </a:p>
        </p:txBody>
      </p:sp>
      <p:sp>
        <p:nvSpPr>
          <p:cNvPr id="5" name="Footer Placeholder 4">
            <a:extLst>
              <a:ext uri="{FF2B5EF4-FFF2-40B4-BE49-F238E27FC236}">
                <a16:creationId xmlns:a16="http://schemas.microsoft.com/office/drawing/2014/main" id="{997A0703-CA7A-5B42-9819-5E92B2C6E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5DC64C-9886-F045-95B1-F985A5D6C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21AD6-D344-0C40-900B-68F6A2D6536F}" type="slidenum">
              <a:rPr lang="en-US" smtClean="0"/>
              <a:t>‹#›</a:t>
            </a:fld>
            <a:endParaRPr lang="en-US"/>
          </a:p>
        </p:txBody>
      </p:sp>
    </p:spTree>
    <p:extLst>
      <p:ext uri="{BB962C8B-B14F-4D97-AF65-F5344CB8AC3E}">
        <p14:creationId xmlns:p14="http://schemas.microsoft.com/office/powerpoint/2010/main" val="3135083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F663-5DD2-A846-A4A7-4AB56282A3A3}"/>
              </a:ext>
            </a:extLst>
          </p:cNvPr>
          <p:cNvSpPr>
            <a:spLocks noGrp="1"/>
          </p:cNvSpPr>
          <p:nvPr>
            <p:ph type="ctrTitle"/>
          </p:nvPr>
        </p:nvSpPr>
        <p:spPr>
          <a:xfrm>
            <a:off x="1595919" y="2334320"/>
            <a:ext cx="9144000" cy="2477709"/>
          </a:xfrm>
        </p:spPr>
        <p:txBody>
          <a:bodyPr>
            <a:normAutofit fontScale="90000"/>
          </a:bodyPr>
          <a:lstStyle/>
          <a:p>
            <a:r>
              <a:rPr lang="en-US" dirty="0"/>
              <a:t>AGM – Futuristic Delivery/Pickup Options Recommendations</a:t>
            </a:r>
            <a:br>
              <a:rPr lang="en-US" dirty="0"/>
            </a:br>
            <a:br>
              <a:rPr lang="en-US" dirty="0"/>
            </a:br>
            <a:r>
              <a:rPr lang="en-US" dirty="0"/>
              <a:t>Sunil Bharadwaj</a:t>
            </a:r>
            <a:br>
              <a:rPr lang="en-US" dirty="0"/>
            </a:br>
            <a:r>
              <a:rPr lang="en-US" dirty="0"/>
              <a:t>Nic Brathwaite</a:t>
            </a:r>
          </a:p>
        </p:txBody>
      </p:sp>
      <p:sp>
        <p:nvSpPr>
          <p:cNvPr id="3" name="Subtitle 2">
            <a:extLst>
              <a:ext uri="{FF2B5EF4-FFF2-40B4-BE49-F238E27FC236}">
                <a16:creationId xmlns:a16="http://schemas.microsoft.com/office/drawing/2014/main" id="{0E72C002-7F85-2F4D-AB18-A5610D472606}"/>
              </a:ext>
            </a:extLst>
          </p:cNvPr>
          <p:cNvSpPr>
            <a:spLocks noGrp="1"/>
          </p:cNvSpPr>
          <p:nvPr>
            <p:ph type="subTitle" idx="1"/>
          </p:nvPr>
        </p:nvSpPr>
        <p:spPr>
          <a:xfrm>
            <a:off x="1595919" y="4721921"/>
            <a:ext cx="9908222" cy="1655762"/>
          </a:xfrm>
        </p:spPr>
        <p:txBody>
          <a:bodyPr>
            <a:normAutofit/>
          </a:bodyPr>
          <a:lstStyle/>
          <a:p>
            <a:endParaRPr lang="en-US" dirty="0"/>
          </a:p>
        </p:txBody>
      </p:sp>
    </p:spTree>
    <p:extLst>
      <p:ext uri="{BB962C8B-B14F-4D97-AF65-F5344CB8AC3E}">
        <p14:creationId xmlns:p14="http://schemas.microsoft.com/office/powerpoint/2010/main" val="51329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Berkeley Store, San Francisco Bay Area, Bart</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a:bodyPr>
          <a:lstStyle/>
          <a:p>
            <a:r>
              <a:rPr lang="en-US" sz="1800" dirty="0"/>
              <a:t>Using Berkeley Store As Pilot For Alternative Delivery Methods a necessary and good start</a:t>
            </a:r>
          </a:p>
          <a:p>
            <a:endParaRPr lang="en-US" sz="1800" dirty="0"/>
          </a:p>
          <a:p>
            <a:r>
              <a:rPr lang="en-US" sz="1800" dirty="0"/>
              <a:t>Need to start developing a analytics database to continually glean insights into customer reach and growth, efficiency and effectiveness of delivery methods</a:t>
            </a:r>
          </a:p>
          <a:p>
            <a:endParaRPr lang="en-US" sz="1800" dirty="0"/>
          </a:p>
          <a:p>
            <a:r>
              <a:rPr lang="en-US" sz="1800" dirty="0"/>
              <a:t>A single way trip from Downtown Berkeley station to other Bart stations averages one hour</a:t>
            </a:r>
          </a:p>
          <a:p>
            <a:endParaRPr lang="en-US" sz="1800" dirty="0"/>
          </a:p>
          <a:p>
            <a:r>
              <a:rPr lang="en-US" sz="1800" dirty="0"/>
              <a:t>Having just Berkeley Store as pickup location will just not scale for customer base</a:t>
            </a:r>
          </a:p>
          <a:p>
            <a:endParaRPr lang="en-US" sz="1800" dirty="0"/>
          </a:p>
          <a:p>
            <a:r>
              <a:rPr lang="en-US" sz="1800" dirty="0"/>
              <a:t>In addition, only one pickup location will be a single point of failure</a:t>
            </a:r>
          </a:p>
          <a:p>
            <a:endParaRPr lang="en-US" sz="1800" dirty="0"/>
          </a:p>
          <a:p>
            <a:r>
              <a:rPr lang="en-US" sz="1800" dirty="0"/>
              <a:t>Requires evaluation of alternate delivery methods to grow business and delight customers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27291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Adding More Pickup Locations</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a:bodyPr>
          <a:lstStyle/>
          <a:p>
            <a:pPr marL="0" indent="0">
              <a:buNone/>
            </a:pPr>
            <a:endParaRPr lang="en-US" sz="1800" dirty="0"/>
          </a:p>
          <a:p>
            <a:r>
              <a:rPr lang="en-US" sz="1800" dirty="0"/>
              <a:t>Continuing to build on analytics database to continually glean insights into contribution of pick up locations to growth will be very useful</a:t>
            </a:r>
          </a:p>
          <a:p>
            <a:endParaRPr lang="en-US" sz="1800" dirty="0"/>
          </a:p>
          <a:p>
            <a:r>
              <a:rPr lang="en-US" sz="1800" dirty="0"/>
              <a:t>Given significant investment needed to build pickup locations, using BART stations are pickup points for running experiments will reduce risk</a:t>
            </a:r>
          </a:p>
          <a:p>
            <a:endParaRPr lang="en-US" sz="1800" dirty="0"/>
          </a:p>
          <a:p>
            <a:r>
              <a:rPr lang="en-US" sz="1800" dirty="0"/>
              <a:t>Picking stations that have a large number of adjoining line segments or ones where a large number of passenger start or end their trip will maximize coverage and minimize pickup locations (for example Milpitas)</a:t>
            </a:r>
          </a:p>
          <a:p>
            <a:endParaRPr lang="en-US" sz="1800" dirty="0"/>
          </a:p>
          <a:p>
            <a:r>
              <a:rPr lang="en-US" sz="1800" dirty="0"/>
              <a:t>Having too many pickup locations increases costs and reduces the “exclusiveness” image of the meals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129462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Using Public Transportation (BART) To Transport Deliveries</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fontScale="92500" lnSpcReduction="10000"/>
          </a:bodyPr>
          <a:lstStyle/>
          <a:p>
            <a:pPr marL="0" indent="0">
              <a:buNone/>
            </a:pPr>
            <a:endParaRPr lang="en-US" sz="1800" dirty="0"/>
          </a:p>
          <a:p>
            <a:r>
              <a:rPr lang="en-US" sz="1800" dirty="0"/>
              <a:t>Given that BART covers a large region where AGM patrons reside, BART can be make delivers more cost efficient</a:t>
            </a:r>
          </a:p>
          <a:p>
            <a:endParaRPr lang="en-US" sz="1800" dirty="0"/>
          </a:p>
          <a:p>
            <a:r>
              <a:rPr lang="en-US" sz="1800" dirty="0"/>
              <a:t>Since it is possible that there can be BART delays/cancellations on any given day between segments or across the entire system, contingencies need to be planned and need to be able to react quickly to changes</a:t>
            </a:r>
          </a:p>
          <a:p>
            <a:endParaRPr lang="en-US" sz="1800" dirty="0"/>
          </a:p>
          <a:p>
            <a:r>
              <a:rPr lang="en-US" sz="1800" dirty="0"/>
              <a:t> Ability to do this will depend on analytics system and alternate/hybrid delivery methods</a:t>
            </a:r>
          </a:p>
          <a:p>
            <a:endParaRPr lang="en-US" sz="1800" dirty="0"/>
          </a:p>
          <a:p>
            <a:r>
              <a:rPr lang="en-US" sz="1800" dirty="0"/>
              <a:t>There can be challenges using BART if deliveries are done within a short duration of order given the large region BART covers and large transfer times between stations</a:t>
            </a:r>
          </a:p>
          <a:p>
            <a:endParaRPr lang="en-US" sz="1800" dirty="0"/>
          </a:p>
          <a:p>
            <a:r>
              <a:rPr lang="en-US" sz="1800" dirty="0"/>
              <a:t>Either deliveries need to be planned with longer lead times for actual delivery so that the BART trips can be planned accordingly or BART needs to be used to supplement the deliveries by using it strategically with shorter hops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370914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Using Delivery Drones</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a:bodyPr>
          <a:lstStyle/>
          <a:p>
            <a:pPr marL="0" indent="0">
              <a:buNone/>
            </a:pPr>
            <a:endParaRPr lang="en-US" sz="1800" dirty="0"/>
          </a:p>
          <a:p>
            <a:r>
              <a:rPr lang="en-US" sz="1800" dirty="0"/>
              <a:t>Delivery drones can be a revolutionary delivery method and can be experimented on a small scale to get insights and learn from it</a:t>
            </a:r>
          </a:p>
          <a:p>
            <a:endParaRPr lang="en-US" sz="1800" dirty="0"/>
          </a:p>
          <a:p>
            <a:r>
              <a:rPr lang="en-US" sz="1800" dirty="0"/>
              <a:t>Regulatory risks and needs to evaluated in conjunction with adoption in other industries</a:t>
            </a:r>
          </a:p>
          <a:p>
            <a:endParaRPr lang="en-US" sz="1800" dirty="0"/>
          </a:p>
          <a:p>
            <a:r>
              <a:rPr lang="en-US" sz="1800" dirty="0"/>
              <a:t>Can possibly be used to deliver to additional pickup locations rather than addresses of specific patrons</a:t>
            </a:r>
          </a:p>
          <a:p>
            <a:endParaRPr lang="en-US" sz="1800" dirty="0"/>
          </a:p>
          <a:p>
            <a:r>
              <a:rPr lang="en-US" sz="1800" dirty="0"/>
              <a:t>Will benefit significantly with analytics database build out so that opportunities can be harnessed</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17501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Using Delivery Robots</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a:bodyPr>
          <a:lstStyle/>
          <a:p>
            <a:pPr marL="0" indent="0">
              <a:buNone/>
            </a:pPr>
            <a:endParaRPr lang="en-US" sz="1800" dirty="0"/>
          </a:p>
          <a:p>
            <a:r>
              <a:rPr lang="en-US" sz="1800" dirty="0"/>
              <a:t>Delivery robots can be a useful delivery method in some contexts and can be experimented to get insights and learn from it</a:t>
            </a:r>
          </a:p>
          <a:p>
            <a:endParaRPr lang="en-US" sz="1800" dirty="0"/>
          </a:p>
          <a:p>
            <a:r>
              <a:rPr lang="en-US" sz="1800" dirty="0"/>
              <a:t>Applicable in contexts wherein there are some delivery locations with a large number of orders (for example office locations, college campuses)</a:t>
            </a:r>
          </a:p>
          <a:p>
            <a:endParaRPr lang="en-US" sz="1800" dirty="0"/>
          </a:p>
          <a:p>
            <a:r>
              <a:rPr lang="en-US" sz="1800" dirty="0"/>
              <a:t>Use of this delivery method has added benefit of understanding patron preferences and patron segmentation for future offerings</a:t>
            </a:r>
          </a:p>
          <a:p>
            <a:endParaRPr lang="en-US" sz="1800" dirty="0"/>
          </a:p>
          <a:p>
            <a:r>
              <a:rPr lang="en-US" sz="1800" dirty="0"/>
              <a:t>Will benefit significantly with analytics database build out so that opportunities can be harnessed</a:t>
            </a:r>
          </a:p>
          <a:p>
            <a:endParaRPr lang="en-US" sz="1200" dirty="0"/>
          </a:p>
          <a:p>
            <a:pPr marL="0" indent="0">
              <a:buNone/>
            </a:pPr>
            <a:endParaRPr lang="en-US" sz="1800" dirty="0"/>
          </a:p>
          <a:p>
            <a:pPr marL="0" indent="0">
              <a:buNone/>
            </a:pPr>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14131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Hybrid Approach</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a:bodyPr>
          <a:lstStyle/>
          <a:p>
            <a:pPr marL="0" indent="0">
              <a:buNone/>
            </a:pPr>
            <a:endParaRPr lang="en-US" sz="1800" dirty="0"/>
          </a:p>
          <a:p>
            <a:r>
              <a:rPr lang="en-US" sz="1800" dirty="0"/>
              <a:t>Given that there are unique benefits with each delivery approach along with associated risks and constraints, a hybrid approach can be extremely useful</a:t>
            </a:r>
          </a:p>
          <a:p>
            <a:endParaRPr lang="en-US" sz="1800" dirty="0"/>
          </a:p>
          <a:p>
            <a:r>
              <a:rPr lang="en-US" sz="1800" dirty="0"/>
              <a:t>Increases redundancy in delivery if one or more approaches faces a challenge at a given point of time</a:t>
            </a:r>
          </a:p>
          <a:p>
            <a:endParaRPr lang="en-US" sz="1800" dirty="0"/>
          </a:p>
          <a:p>
            <a:r>
              <a:rPr lang="en-US" sz="1800" dirty="0"/>
              <a:t>Analytics data collected from each of the delivery approaches can have synergetic benefits</a:t>
            </a:r>
          </a:p>
          <a:p>
            <a:endParaRPr lang="en-US" sz="1800" dirty="0"/>
          </a:p>
          <a:p>
            <a:r>
              <a:rPr lang="en-US" sz="1800" dirty="0"/>
              <a:t>Can help scale the business since they can holistically increase coverage and serve niche needs simultaneously</a:t>
            </a:r>
          </a:p>
          <a:p>
            <a:endParaRPr lang="en-US" sz="1800" dirty="0"/>
          </a:p>
          <a:p>
            <a:r>
              <a:rPr lang="en-US" sz="1800" dirty="0"/>
              <a:t>Provides opportunities for experimentation and learning</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399907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7468-8451-984C-8806-C3FFCFAC0E20}"/>
              </a:ext>
            </a:extLst>
          </p:cNvPr>
          <p:cNvSpPr>
            <a:spLocks noGrp="1"/>
          </p:cNvSpPr>
          <p:nvPr>
            <p:ph type="title"/>
          </p:nvPr>
        </p:nvSpPr>
        <p:spPr/>
        <p:txBody>
          <a:bodyPr/>
          <a:lstStyle/>
          <a:p>
            <a:r>
              <a:rPr lang="en-US" dirty="0"/>
              <a:t>No SQL</a:t>
            </a:r>
          </a:p>
        </p:txBody>
      </p:sp>
      <p:sp>
        <p:nvSpPr>
          <p:cNvPr id="3" name="Content Placeholder 2">
            <a:extLst>
              <a:ext uri="{FF2B5EF4-FFF2-40B4-BE49-F238E27FC236}">
                <a16:creationId xmlns:a16="http://schemas.microsoft.com/office/drawing/2014/main" id="{15F9B0F5-0019-244B-A7A9-414060358B69}"/>
              </a:ext>
            </a:extLst>
          </p:cNvPr>
          <p:cNvSpPr>
            <a:spLocks noGrp="1"/>
          </p:cNvSpPr>
          <p:nvPr>
            <p:ph idx="1"/>
          </p:nvPr>
        </p:nvSpPr>
        <p:spPr/>
        <p:txBody>
          <a:bodyPr>
            <a:normAutofit/>
          </a:bodyPr>
          <a:lstStyle/>
          <a:p>
            <a:pPr marL="0" indent="0">
              <a:buNone/>
            </a:pPr>
            <a:endParaRPr lang="en-US" sz="1800" dirty="0"/>
          </a:p>
          <a:p>
            <a:r>
              <a:rPr lang="en-US" sz="1800" dirty="0"/>
              <a:t>Neo4j graph database very useful for all delivery methods discussed since it can answer analytics questions such as </a:t>
            </a:r>
          </a:p>
          <a:p>
            <a:pPr lvl="1"/>
            <a:r>
              <a:rPr lang="en-US" sz="1400" dirty="0"/>
              <a:t>shortest path between locations, time needed to travel between points, impact of a station/line path not been accessible during a durations, locations that are central that can help establish pickup locations, </a:t>
            </a:r>
            <a:r>
              <a:rPr lang="en-US" sz="1400" dirty="0" err="1"/>
              <a:t>etc</a:t>
            </a:r>
            <a:endParaRPr lang="en-US" sz="1400" dirty="0"/>
          </a:p>
          <a:p>
            <a:pPr lvl="1"/>
            <a:r>
              <a:rPr lang="en-US" sz="1400" dirty="0"/>
              <a:t>The relational database serves to store transactional data reliably and efficiently</a:t>
            </a:r>
          </a:p>
          <a:p>
            <a:r>
              <a:rPr lang="en-US" sz="1800" dirty="0"/>
              <a:t>Possible uses of Mongo DB in systems involved with these processes</a:t>
            </a:r>
          </a:p>
          <a:p>
            <a:pPr lvl="1"/>
            <a:r>
              <a:rPr lang="en-US" sz="1400" dirty="0"/>
              <a:t>Efficiently combine information about stations, lines, transfer times, </a:t>
            </a:r>
            <a:r>
              <a:rPr lang="en-US" sz="1400" dirty="0" err="1"/>
              <a:t>etc</a:t>
            </a:r>
            <a:r>
              <a:rPr lang="en-US" sz="1400" dirty="0"/>
              <a:t> using a collection of documents that can be used to support use cases such as search, descriptive analytics, </a:t>
            </a:r>
            <a:r>
              <a:rPr lang="en-US" sz="1400" dirty="0" err="1"/>
              <a:t>etc</a:t>
            </a:r>
            <a:endParaRPr lang="en-US" sz="1400" dirty="0"/>
          </a:p>
          <a:p>
            <a:pPr lvl="1"/>
            <a:r>
              <a:rPr lang="en-US" sz="1400" dirty="0"/>
              <a:t>Can perform analytics from different points of view (station, lines, </a:t>
            </a:r>
            <a:r>
              <a:rPr lang="en-US" sz="1400" dirty="0" err="1"/>
              <a:t>etc</a:t>
            </a:r>
            <a:r>
              <a:rPr lang="en-US" sz="1400" dirty="0"/>
              <a:t>) with rollups over different periods of time (hour, day, week, </a:t>
            </a:r>
            <a:r>
              <a:rPr lang="en-US" sz="1400" dirty="0" err="1"/>
              <a:t>etc</a:t>
            </a:r>
            <a:r>
              <a:rPr lang="en-US" sz="1400" dirty="0"/>
              <a:t>) to glean interesting insights leading to business decisions</a:t>
            </a:r>
          </a:p>
          <a:p>
            <a:r>
              <a:rPr lang="en-US" sz="1800" dirty="0"/>
              <a:t>Possible uses of Redis in systems involved with these processes</a:t>
            </a:r>
          </a:p>
          <a:p>
            <a:pPr lvl="1"/>
            <a:r>
              <a:rPr lang="en-US" sz="1400" dirty="0"/>
              <a:t>Be able to store information that is static over a days and be able to serve the information for very quick searches (such as finding different paths from stations, </a:t>
            </a:r>
            <a:r>
              <a:rPr lang="en-US" sz="1400" dirty="0" err="1"/>
              <a:t>etc</a:t>
            </a:r>
            <a:r>
              <a:rPr lang="en-US" sz="1400" dirty="0"/>
              <a:t>)</a:t>
            </a:r>
          </a:p>
          <a:p>
            <a:pPr lvl="1"/>
            <a:r>
              <a:rPr lang="en-US" sz="1400" dirty="0"/>
              <a:t>Able to get some real time analytics on orders and deliveries performed using various methods so that appropriate actions can </a:t>
            </a:r>
            <a:r>
              <a:rPr lang="en-US" sz="1400"/>
              <a:t>be taken</a:t>
            </a:r>
            <a:endParaRPr lang="en-US" sz="14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2247824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923</Words>
  <Application>Microsoft Macintosh PowerPoint</Application>
  <PresentationFormat>Widescreen</PresentationFormat>
  <Paragraphs>140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AGM – Futuristic Delivery/Pickup Options Recommendations  Sunil Bharadwaj Nic Brathwaite</vt:lpstr>
      <vt:lpstr>Berkeley Store, San Francisco Bay Area, Bart</vt:lpstr>
      <vt:lpstr>Adding More Pickup Locations</vt:lpstr>
      <vt:lpstr>Using Public Transportation (BART) To Transport Deliveries</vt:lpstr>
      <vt:lpstr>Using Delivery Drones</vt:lpstr>
      <vt:lpstr>Using Delivery Robots</vt:lpstr>
      <vt:lpstr>Hybrid Approach</vt:lpstr>
      <vt:lpstr>No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Bharadwaj</dc:creator>
  <cp:lastModifiedBy>Sunil Bharadwaj</cp:lastModifiedBy>
  <cp:revision>105</cp:revision>
  <dcterms:created xsi:type="dcterms:W3CDTF">2021-10-31T02:33:10Z</dcterms:created>
  <dcterms:modified xsi:type="dcterms:W3CDTF">2022-04-03T22:15:41Z</dcterms:modified>
</cp:coreProperties>
</file>