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6B0B963-7B2F-42B3-B833-F8CB23AC894B}">
  <a:tblStyle styleId="{66B0B963-7B2F-42B3-B833-F8CB23AC894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eople.eecs.berkeley.edu/~pabbeel/papers/AbbeelCoatesNg_IJRR2010.pdf" TargetMode="External"/><Relationship Id="rId3" Type="http://schemas.openxmlformats.org/officeDocument/2006/relationships/hyperlink" Target="https://www2.eecs.berkeley.edu/Faculty/Homepages/abbeel.html" TargetMode="External"/><Relationship Id="rId4" Type="http://schemas.openxmlformats.org/officeDocument/2006/relationships/hyperlink" Target="http://journals.sagepub.com/doi/abs/10.1177/0278364910371999" TargetMode="External"/><Relationship Id="rId5" Type="http://schemas.openxmlformats.org/officeDocument/2006/relationships/hyperlink" Target="http://www.academia.edu/3055456/Autonomous_autorotation_of_an_RC_helicopter" TargetMode="External"/><Relationship Id="rId6" Type="http://schemas.openxmlformats.org/officeDocument/2006/relationships/hyperlink" Target="http://scholar.google.com/citations?user=vtwH6GkAAAAJ&amp;hl=e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1: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 sz="1100" u="sng" cap="none" strike="noStrike">
                <a:solidFill>
                  <a:schemeClr val="hlink"/>
                </a:solidFill>
                <a:latin typeface="Arial"/>
                <a:ea typeface="Arial"/>
                <a:cs typeface="Arial"/>
                <a:sym typeface="Arial"/>
                <a:hlinkClick r:id="rId2"/>
              </a:rPr>
              <a:t>Autonomous Helicopter Aerobatics through ª The Author(s) 2010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people.eecs.berkeley.edu/~pabbeel/papers/Abbeel...</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Autonomous Helicopter Aerobatics through Apprenticeship Learning Pieter Abbeel1, Adam Coates2 and Andrew Y. Ng2 Abstract Autonomous helicopter flight is widely regarded to be a highly challenging control problem.</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sng" cap="none" strike="noStrike">
                <a:solidFill>
                  <a:schemeClr val="hlink"/>
                </a:solidFill>
                <a:latin typeface="Arial"/>
                <a:ea typeface="Arial"/>
                <a:cs typeface="Arial"/>
                <a:sym typeface="Arial"/>
                <a:hlinkClick r:id="rId3"/>
              </a:rPr>
              <a:t>Pieter Abbeel | EECS at UC Berkeley</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www2.eecs.berkeley.edu/Faculty/Homepages/abbeel.html</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Pieter Abbeel joined the faculty at UC Berkeley ... "Learning Parameterized Maneuvers for Autonomous Helicopter Flight," in Proceedings 2010 Conference on ...</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sng" cap="none" strike="noStrike">
                <a:solidFill>
                  <a:schemeClr val="hlink"/>
                </a:solidFill>
                <a:latin typeface="Arial"/>
                <a:ea typeface="Arial"/>
                <a:cs typeface="Arial"/>
                <a:sym typeface="Arial"/>
                <a:hlinkClick r:id="rId4"/>
              </a:rPr>
              <a:t>Autonomous Helicopter Aerobatics through Apprenticeship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journals.sagepub.com/doi/abs/10.1177/0278364910371999</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Autonomous helicopter flight is widely regarded to be a highly challenging control problem. Despite this fact, human experts can reliably fly helicopters through a wide range of maneuvers, including aerobatic maneuvers at the edge of the helicopter’s capabilities.</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sng" cap="none" strike="noStrike">
                <a:solidFill>
                  <a:schemeClr val="hlink"/>
                </a:solidFill>
                <a:latin typeface="Arial"/>
                <a:ea typeface="Arial"/>
                <a:cs typeface="Arial"/>
                <a:sym typeface="Arial"/>
                <a:hlinkClick r:id="rId5"/>
              </a:rPr>
              <a:t>Autonomous autorotation of an RC helicopter | Pieter Abbeel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www.academia.edu/3055456/Autonomous_autorotation_of_an...</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Autonomous Autorotation of an RC Helicopter Pieter Abbeel1 , Adam Coates1 , Timothy Hunter2 , and Andrew Y. Ng1 1 Computer Science Department, Stanford University, Stanford CA 94305 2 Electrical Engineering Department, Stanford University, Stanford CA 94305 Summary.</a:t>
            </a:r>
            <a:endParaRPr/>
          </a:p>
          <a:p>
            <a:pPr indent="-298450" lvl="0" marL="457200" marR="0" rtl="0" algn="l">
              <a:lnSpc>
                <a:spcPct val="100000"/>
              </a:lnSpc>
              <a:spcBef>
                <a:spcPts val="0"/>
              </a:spcBef>
              <a:spcAft>
                <a:spcPts val="0"/>
              </a:spcAft>
              <a:buClr>
                <a:srgbClr val="000000"/>
              </a:buClr>
              <a:buSzPts val="1100"/>
              <a:buFont typeface="Arial"/>
              <a:buChar char="●"/>
            </a:pPr>
            <a:r>
              <a:rPr b="0" i="0" lang="en" sz="1100" u="sng" cap="none" strike="noStrike">
                <a:solidFill>
                  <a:schemeClr val="hlink"/>
                </a:solidFill>
                <a:latin typeface="Arial"/>
                <a:ea typeface="Arial"/>
                <a:cs typeface="Arial"/>
                <a:sym typeface="Arial"/>
                <a:hlinkClick r:id="rId6"/>
              </a:rPr>
              <a:t>Pieter Abbeel - Google Scholar Citations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2: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Cal Poly – white…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c5dd39b52_0_3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c5dd39b5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Dexter Industries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https://www.dexterindustries.com/?s=sensors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e260e86fe_1_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e260e86fe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16: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Dexter Industries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https://www.dexterindustries.com/?s=sensors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CBRNE – add a link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https://www.dhs.gov/national-strategy-chemical-biological-radiological-nuclear-and-explosives-cbrne-standards</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19: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e260e86fe_0_3:notes"/>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e260e86f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Dexter Industries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https://www.dexterindustries.com/?s=sensors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Naval Postgraduate School emblem.svg" id="54" name="Google Shape;54;p13"/>
          <p:cNvPicPr preferRelativeResize="0"/>
          <p:nvPr/>
        </p:nvPicPr>
        <p:blipFill rotWithShape="1">
          <a:blip r:embed="rId3">
            <a:alphaModFix/>
          </a:blip>
          <a:srcRect b="0" l="0" r="0" t="0"/>
          <a:stretch/>
        </p:blipFill>
        <p:spPr>
          <a:xfrm>
            <a:off x="1705475" y="99725"/>
            <a:ext cx="1985004" cy="1365700"/>
          </a:xfrm>
          <a:prstGeom prst="rect">
            <a:avLst/>
          </a:prstGeom>
          <a:noFill/>
          <a:ln>
            <a:noFill/>
          </a:ln>
        </p:spPr>
      </p:pic>
      <p:pic>
        <p:nvPicPr>
          <p:cNvPr descr="Image result for monterey peninsula college" id="55" name="Google Shape;55;p13"/>
          <p:cNvPicPr preferRelativeResize="0"/>
          <p:nvPr/>
        </p:nvPicPr>
        <p:blipFill rotWithShape="1">
          <a:blip r:embed="rId4">
            <a:alphaModFix/>
          </a:blip>
          <a:srcRect b="0" l="0" r="0" t="0"/>
          <a:stretch/>
        </p:blipFill>
        <p:spPr>
          <a:xfrm>
            <a:off x="2549000" y="1530023"/>
            <a:ext cx="2236474" cy="909950"/>
          </a:xfrm>
          <a:prstGeom prst="rect">
            <a:avLst/>
          </a:prstGeom>
          <a:noFill/>
          <a:ln>
            <a:noFill/>
          </a:ln>
        </p:spPr>
      </p:pic>
      <p:pic>
        <p:nvPicPr>
          <p:cNvPr descr="Image result for hartnell college" id="56" name="Google Shape;56;p13"/>
          <p:cNvPicPr preferRelativeResize="0"/>
          <p:nvPr/>
        </p:nvPicPr>
        <p:blipFill rotWithShape="1">
          <a:blip r:embed="rId5">
            <a:alphaModFix/>
          </a:blip>
          <a:srcRect b="0" l="0" r="0" t="0"/>
          <a:stretch/>
        </p:blipFill>
        <p:spPr>
          <a:xfrm>
            <a:off x="1212925" y="1330700"/>
            <a:ext cx="1184650" cy="1179400"/>
          </a:xfrm>
          <a:prstGeom prst="rect">
            <a:avLst/>
          </a:prstGeom>
          <a:noFill/>
          <a:ln>
            <a:noFill/>
          </a:ln>
        </p:spPr>
      </p:pic>
      <p:sp>
        <p:nvSpPr>
          <p:cNvPr id="57" name="Google Shape;57;p13"/>
          <p:cNvSpPr/>
          <p:nvPr/>
        </p:nvSpPr>
        <p:spPr>
          <a:xfrm>
            <a:off x="5649250" y="538025"/>
            <a:ext cx="2785800" cy="39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3"/>
          <p:cNvSpPr txBox="1"/>
          <p:nvPr/>
        </p:nvSpPr>
        <p:spPr>
          <a:xfrm>
            <a:off x="5341250" y="374775"/>
            <a:ext cx="3374700" cy="4445400"/>
          </a:xfrm>
          <a:prstGeom prst="rect">
            <a:avLst/>
          </a:prstGeom>
          <a:gradFill>
            <a:gsLst>
              <a:gs pos="0">
                <a:srgbClr val="FFDBB4"/>
              </a:gs>
              <a:gs pos="50000">
                <a:srgbClr val="FFDBB4"/>
              </a:gs>
              <a:gs pos="100000">
                <a:srgbClr val="BAF8FF"/>
              </a:gs>
            </a:gsLst>
            <a:lin ang="5400000" scaled="0"/>
          </a:gra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 Projects</a:t>
            </a:r>
            <a:endParaRPr b="0" i="0" sz="1100" u="none" cap="none" strike="sngStrike">
              <a:solidFill>
                <a:srgbClr val="000000"/>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AutoNum type="alphaUcPeriod"/>
            </a:pPr>
            <a:r>
              <a:rPr lang="en" sz="1100">
                <a:solidFill>
                  <a:schemeClr val="dk1"/>
                </a:solidFill>
              </a:rPr>
              <a:t>Drone Wi-Fi or WiMAX Signal Jammer</a:t>
            </a:r>
            <a:endParaRPr sz="1100">
              <a:solidFill>
                <a:schemeClr val="dk1"/>
              </a:solidFill>
            </a:endParaRPr>
          </a:p>
          <a:p>
            <a:pPr indent="-298450" lvl="0" marL="457200" rtl="0">
              <a:lnSpc>
                <a:spcPct val="150000"/>
              </a:lnSpc>
              <a:spcBef>
                <a:spcPts val="0"/>
              </a:spcBef>
              <a:spcAft>
                <a:spcPts val="0"/>
              </a:spcAft>
              <a:buClr>
                <a:schemeClr val="dk1"/>
              </a:buClr>
              <a:buSzPts val="1100"/>
              <a:buFont typeface="Arial"/>
              <a:buAutoNum type="alphaUcPeriod"/>
            </a:pPr>
            <a:r>
              <a:rPr lang="en" sz="1100">
                <a:solidFill>
                  <a:schemeClr val="dk1"/>
                </a:solidFill>
              </a:rPr>
              <a:t>QR Codes in Wireless Communications</a:t>
            </a:r>
            <a:endParaRPr sz="1100">
              <a:solidFill>
                <a:schemeClr val="dk1"/>
              </a:solidFill>
            </a:endParaRPr>
          </a:p>
          <a:p>
            <a:pPr indent="-298450" lvl="0" marL="457200" marR="0" rtl="0" algn="l">
              <a:lnSpc>
                <a:spcPct val="150000"/>
              </a:lnSpc>
              <a:spcBef>
                <a:spcPts val="0"/>
              </a:spcBef>
              <a:spcAft>
                <a:spcPts val="0"/>
              </a:spcAft>
              <a:buClr>
                <a:schemeClr val="dk1"/>
              </a:buClr>
              <a:buSzPts val="1100"/>
              <a:buFont typeface="Arial"/>
              <a:buAutoNum type="alphaUcPeriod"/>
            </a:pPr>
            <a:r>
              <a:rPr b="0" i="0" lang="en" sz="1100" u="none" cap="none" strike="noStrike">
                <a:solidFill>
                  <a:schemeClr val="dk1"/>
                </a:solidFill>
                <a:latin typeface="Arial"/>
                <a:ea typeface="Arial"/>
                <a:cs typeface="Arial"/>
                <a:sym typeface="Arial"/>
              </a:rPr>
              <a:t>SensorTile Gesture Glove w</a:t>
            </a:r>
            <a:r>
              <a:rPr lang="en" sz="1100">
                <a:solidFill>
                  <a:schemeClr val="dk1"/>
                </a:solidFill>
              </a:rPr>
              <a:t>/Laser Morse</a:t>
            </a:r>
            <a:endParaRPr sz="1100">
              <a:solidFill>
                <a:schemeClr val="dk1"/>
              </a:solidFill>
            </a:endParaRPr>
          </a:p>
          <a:p>
            <a:pPr indent="-298450" lvl="0" marL="457200" marR="0" rtl="0" algn="l">
              <a:lnSpc>
                <a:spcPct val="150000"/>
              </a:lnSpc>
              <a:spcBef>
                <a:spcPts val="0"/>
              </a:spcBef>
              <a:spcAft>
                <a:spcPts val="0"/>
              </a:spcAft>
              <a:buClr>
                <a:schemeClr val="dk1"/>
              </a:buClr>
              <a:buSzPts val="1100"/>
              <a:buFont typeface="Arial"/>
              <a:buAutoNum type="alphaUcPeriod"/>
            </a:pPr>
            <a:r>
              <a:rPr lang="en" sz="1100">
                <a:solidFill>
                  <a:schemeClr val="dk1"/>
                </a:solidFill>
              </a:rPr>
              <a:t>Rapid Airfield Damage Assessment</a:t>
            </a:r>
            <a:endParaRPr sz="1100">
              <a:solidFill>
                <a:schemeClr val="dk1"/>
              </a:solidFill>
            </a:endParaRPr>
          </a:p>
          <a:p>
            <a:pPr indent="-298450" lvl="0" marL="457200" rtl="0">
              <a:lnSpc>
                <a:spcPct val="150000"/>
              </a:lnSpc>
              <a:spcBef>
                <a:spcPts val="0"/>
              </a:spcBef>
              <a:spcAft>
                <a:spcPts val="0"/>
              </a:spcAft>
              <a:buClr>
                <a:schemeClr val="dk1"/>
              </a:buClr>
              <a:buSzPts val="1100"/>
              <a:buFont typeface="Arial"/>
              <a:buAutoNum type="alphaUcPeriod"/>
            </a:pPr>
            <a:r>
              <a:rPr lang="en" sz="1100">
                <a:solidFill>
                  <a:schemeClr val="dk1"/>
                </a:solidFill>
              </a:rPr>
              <a:t>Air Quality Measurement System</a:t>
            </a:r>
            <a:endParaRPr sz="1100">
              <a:solidFill>
                <a:schemeClr val="dk1"/>
              </a:solidFill>
            </a:endParaRPr>
          </a:p>
          <a:p>
            <a:pPr indent="-298450" lvl="0" marL="457200" marR="0" rtl="0" algn="l">
              <a:lnSpc>
                <a:spcPct val="150000"/>
              </a:lnSpc>
              <a:spcBef>
                <a:spcPts val="0"/>
              </a:spcBef>
              <a:spcAft>
                <a:spcPts val="0"/>
              </a:spcAft>
              <a:buClr>
                <a:schemeClr val="dk1"/>
              </a:buClr>
              <a:buSzPts val="1100"/>
              <a:buFont typeface="Arial"/>
              <a:buAutoNum type="alphaUcPeriod"/>
            </a:pPr>
            <a:r>
              <a:rPr b="0" i="0" lang="en" sz="1100" u="none" cap="none" strike="noStrike">
                <a:solidFill>
                  <a:schemeClr val="dk1"/>
                </a:solidFill>
                <a:latin typeface="Arial"/>
                <a:ea typeface="Arial"/>
                <a:cs typeface="Arial"/>
                <a:sym typeface="Arial"/>
              </a:rPr>
              <a:t>Water Quality Measurement System</a:t>
            </a:r>
            <a:endParaRPr b="0" i="0" sz="1100" u="none" cap="none" strike="noStrike">
              <a:solidFill>
                <a:schemeClr val="dk1"/>
              </a:solidFill>
              <a:latin typeface="Arial"/>
              <a:ea typeface="Arial"/>
              <a:cs typeface="Arial"/>
              <a:sym typeface="Arial"/>
            </a:endParaRPr>
          </a:p>
          <a:p>
            <a:pPr indent="-298450" lvl="0" marL="457200" rtl="0">
              <a:lnSpc>
                <a:spcPct val="150000"/>
              </a:lnSpc>
              <a:spcBef>
                <a:spcPts val="0"/>
              </a:spcBef>
              <a:spcAft>
                <a:spcPts val="0"/>
              </a:spcAft>
              <a:buClr>
                <a:schemeClr val="dk1"/>
              </a:buClr>
              <a:buSzPts val="1100"/>
              <a:buFont typeface="Arial"/>
              <a:buAutoNum type="alphaUcPeriod"/>
            </a:pPr>
            <a:r>
              <a:rPr lang="en" sz="1100">
                <a:solidFill>
                  <a:schemeClr val="dk1"/>
                </a:solidFill>
              </a:rPr>
              <a:t>Autonomous “Follow Me Cooler”</a:t>
            </a:r>
            <a:endParaRPr sz="1100">
              <a:solidFill>
                <a:schemeClr val="dk1"/>
              </a:solidFill>
            </a:endParaRPr>
          </a:p>
          <a:p>
            <a:pPr indent="-298450" lvl="0" marL="457200" rtl="0">
              <a:lnSpc>
                <a:spcPct val="150000"/>
              </a:lnSpc>
              <a:spcBef>
                <a:spcPts val="0"/>
              </a:spcBef>
              <a:spcAft>
                <a:spcPts val="0"/>
              </a:spcAft>
              <a:buClr>
                <a:schemeClr val="dk1"/>
              </a:buClr>
              <a:buSzPts val="1100"/>
              <a:buFont typeface="Arial"/>
              <a:buAutoNum type="alphaUcPeriod"/>
            </a:pPr>
            <a:r>
              <a:rPr lang="en" sz="1100">
                <a:solidFill>
                  <a:schemeClr val="dk1"/>
                </a:solidFill>
              </a:rPr>
              <a:t>Blockchain Smart Grid</a:t>
            </a:r>
            <a:endParaRPr sz="1100">
              <a:solidFill>
                <a:schemeClr val="dk1"/>
              </a:solidFill>
            </a:endParaRPr>
          </a:p>
          <a:p>
            <a:pPr indent="-298450" lvl="0" marL="457200" marR="0" rtl="0" algn="l">
              <a:lnSpc>
                <a:spcPct val="150000"/>
              </a:lnSpc>
              <a:spcBef>
                <a:spcPts val="0"/>
              </a:spcBef>
              <a:spcAft>
                <a:spcPts val="0"/>
              </a:spcAft>
              <a:buClr>
                <a:schemeClr val="dk1"/>
              </a:buClr>
              <a:buSzPts val="1100"/>
              <a:buFont typeface="Arial"/>
              <a:buAutoNum type="alphaUcPeriod"/>
            </a:pPr>
            <a:r>
              <a:rPr b="0" i="0" lang="en" sz="1100" u="none" cap="none" strike="noStrike">
                <a:solidFill>
                  <a:schemeClr val="dk1"/>
                </a:solidFill>
                <a:latin typeface="Arial"/>
                <a:ea typeface="Arial"/>
                <a:cs typeface="Arial"/>
                <a:sym typeface="Arial"/>
              </a:rPr>
              <a:t>Reinforcement Machine Learning RC Car</a:t>
            </a:r>
            <a:endParaRPr sz="1100"/>
          </a:p>
          <a:p>
            <a:pPr indent="-298450" lvl="0" marL="457200" marR="0" rtl="0" algn="l">
              <a:lnSpc>
                <a:spcPct val="150000"/>
              </a:lnSpc>
              <a:spcBef>
                <a:spcPts val="0"/>
              </a:spcBef>
              <a:spcAft>
                <a:spcPts val="0"/>
              </a:spcAft>
              <a:buClr>
                <a:schemeClr val="dk1"/>
              </a:buClr>
              <a:buSzPts val="1100"/>
              <a:buFont typeface="Arial"/>
              <a:buAutoNum type="alphaUcPeriod"/>
            </a:pPr>
            <a:r>
              <a:rPr lang="en" sz="1100">
                <a:solidFill>
                  <a:schemeClr val="dk1"/>
                </a:solidFill>
              </a:rPr>
              <a:t>Arduino LiDaR Scanner</a:t>
            </a:r>
            <a:endParaRPr sz="1100">
              <a:solidFill>
                <a:schemeClr val="dk1"/>
              </a:solidFill>
            </a:endParaRPr>
          </a:p>
          <a:p>
            <a:pPr indent="0" lvl="0" marL="457200" marR="0" rtl="0" algn="l">
              <a:lnSpc>
                <a:spcPct val="150000"/>
              </a:lnSpc>
              <a:spcBef>
                <a:spcPts val="0"/>
              </a:spcBef>
              <a:spcAft>
                <a:spcPts val="0"/>
              </a:spcAft>
              <a:buNone/>
            </a:pPr>
            <a:r>
              <a:t/>
            </a:r>
            <a:endParaRPr sz="1100"/>
          </a:p>
          <a:p>
            <a:pPr indent="0" lvl="0" marL="0" marR="0" rtl="0" algn="l">
              <a:lnSpc>
                <a:spcPct val="150000"/>
              </a:lnSpc>
              <a:spcBef>
                <a:spcPts val="0"/>
              </a:spcBef>
              <a:spcAft>
                <a:spcPts val="0"/>
              </a:spcAft>
              <a:buNone/>
            </a:pPr>
            <a:r>
              <a:t/>
            </a:r>
            <a:endParaRPr sz="1100"/>
          </a:p>
          <a:p>
            <a:pPr indent="0" lvl="0" marL="0" marR="0" rtl="0" algn="ctr">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Summer 2018</a:t>
            </a:r>
            <a:endParaRPr b="0" i="0" sz="11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Mentor:  Peter Ateshian</a:t>
            </a:r>
            <a:endParaRPr b="0" i="0" sz="1100" u="none" cap="none" strike="noStrike">
              <a:solidFill>
                <a:srgbClr val="000000"/>
              </a:solidFill>
              <a:latin typeface="Arial"/>
              <a:ea typeface="Arial"/>
              <a:cs typeface="Arial"/>
              <a:sym typeface="Arial"/>
            </a:endParaRPr>
          </a:p>
        </p:txBody>
      </p:sp>
      <p:sp>
        <p:nvSpPr>
          <p:cNvPr id="59" name="Google Shape;59;p13"/>
          <p:cNvSpPr txBox="1"/>
          <p:nvPr/>
        </p:nvSpPr>
        <p:spPr>
          <a:xfrm>
            <a:off x="1070763" y="2329650"/>
            <a:ext cx="3254400" cy="249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Naval Postgraduate School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Monterey, California</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Hartnell College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&amp;</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Monterey Peninsula College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a:t>
            </a:r>
            <a:r>
              <a:rPr b="0" i="0" lang="en" sz="1200" u="none" cap="none" strike="noStrike">
                <a:solidFill>
                  <a:srgbClr val="000000"/>
                </a:solidFill>
                <a:latin typeface="Arial"/>
                <a:ea typeface="Arial"/>
                <a:cs typeface="Arial"/>
                <a:sym typeface="Arial"/>
              </a:rPr>
              <a:t>ntern Projects</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Thesis Preview Topics 2018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graphicFrame>
        <p:nvGraphicFramePr>
          <p:cNvPr id="176" name="Google Shape;176;p22"/>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176212" lvl="0" marL="176212" marR="0" rtl="0" algn="l">
                        <a:lnSpc>
                          <a:spcPct val="100000"/>
                        </a:lnSpc>
                        <a:spcBef>
                          <a:spcPts val="0"/>
                        </a:spcBef>
                        <a:spcAft>
                          <a:spcPts val="0"/>
                        </a:spcAft>
                        <a:buClr>
                          <a:schemeClr val="dk1"/>
                        </a:buClr>
                        <a:buSzPts val="11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Equipment: $85</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Schedule: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Week 1: assemble rc car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Week 2-3: research machine learning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Week 4-8: application and experimentation</a:t>
                      </a:r>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t>with algorithm and learning adjustments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77" name="Google Shape;177;p22"/>
          <p:cNvSpPr txBox="1"/>
          <p:nvPr/>
        </p:nvSpPr>
        <p:spPr>
          <a:xfrm>
            <a:off x="1894113" y="92375"/>
            <a:ext cx="5174343"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Reinforcement Machine Learning RC Car</a:t>
            </a:r>
            <a:endParaRPr b="0" i="0" sz="2100" u="none" cap="none" strike="noStrike">
              <a:solidFill>
                <a:srgbClr val="000000"/>
              </a:solidFill>
              <a:latin typeface="Arial"/>
              <a:ea typeface="Arial"/>
              <a:cs typeface="Arial"/>
              <a:sym typeface="Arial"/>
            </a:endParaRPr>
          </a:p>
        </p:txBody>
      </p:sp>
      <p:pic>
        <p:nvPicPr>
          <p:cNvPr descr="Naval Postgraduate School emblem.svg" id="178" name="Google Shape;178;p22"/>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79" name="Google Shape;179;p22"/>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80" name="Google Shape;180;p22"/>
          <p:cNvSpPr txBox="1"/>
          <p:nvPr/>
        </p:nvSpPr>
        <p:spPr>
          <a:xfrm>
            <a:off x="321075" y="790525"/>
            <a:ext cx="4043100" cy="200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Problem Statement: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How can you implement machine, apprentice* learning into an RC helicopter or car?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Potential Improvements: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On a larger scale RC car, this can be utilized to complete supply runs eliminating the need for a driver.</a:t>
            </a:r>
            <a:endParaRPr b="0" i="0" sz="1200" u="none" cap="none" strike="noStrike">
              <a:solidFill>
                <a:srgbClr val="000000"/>
              </a:solidFill>
              <a:latin typeface="Arial"/>
              <a:ea typeface="Arial"/>
              <a:cs typeface="Arial"/>
              <a:sym typeface="Arial"/>
            </a:endParaRPr>
          </a:p>
        </p:txBody>
      </p:sp>
      <p:sp>
        <p:nvSpPr>
          <p:cNvPr id="181" name="Google Shape;181;p22"/>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82" name="Google Shape;182;p22"/>
          <p:cNvSpPr txBox="1"/>
          <p:nvPr/>
        </p:nvSpPr>
        <p:spPr>
          <a:xfrm>
            <a:off x="4702025" y="2946500"/>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83" name="Google Shape;183;p22"/>
          <p:cNvSpPr txBox="1"/>
          <p:nvPr/>
        </p:nvSpPr>
        <p:spPr>
          <a:xfrm>
            <a:off x="438375" y="3295700"/>
            <a:ext cx="3925800" cy="144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Develop Monte Carlo learning code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Test available Temporal Difference learning code against the developed code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Achieve greater adherence to a calculated centerline and complete the tape test lap in less time</a:t>
            </a:r>
            <a:endParaRPr b="0" i="0" sz="1400" u="none" cap="none" strike="noStrike">
              <a:solidFill>
                <a:srgbClr val="000000"/>
              </a:solidFill>
              <a:latin typeface="Arial"/>
              <a:ea typeface="Arial"/>
              <a:cs typeface="Arial"/>
              <a:sym typeface="Arial"/>
            </a:endParaRPr>
          </a:p>
        </p:txBody>
      </p:sp>
      <p:sp>
        <p:nvSpPr>
          <p:cNvPr id="184" name="Google Shape;184;p22"/>
          <p:cNvSpPr txBox="1"/>
          <p:nvPr/>
        </p:nvSpPr>
        <p:spPr>
          <a:xfrm>
            <a:off x="4658275" y="1285875"/>
            <a:ext cx="41373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This project will compare Temporal Difference and Monte Carlo learning methods in machine learning in application to RC cars through the Raspberry Pi 3 platform using computer vision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2"/>
          <p:cNvSpPr txBox="1"/>
          <p:nvPr/>
        </p:nvSpPr>
        <p:spPr>
          <a:xfrm>
            <a:off x="4572000" y="848125"/>
            <a:ext cx="33846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graphicFrame>
        <p:nvGraphicFramePr>
          <p:cNvPr id="190" name="Google Shape;190;p23"/>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chemeClr val="dk1"/>
                        </a:buClr>
                        <a:buSzPts val="1100"/>
                        <a:buFont typeface="Arial"/>
                        <a:buNone/>
                      </a:pPr>
                      <a:r>
                        <a:rPr b="1" lang="en" sz="1400" u="none" cap="none" strike="noStrike">
                          <a:solidFill>
                            <a:schemeClr val="dk1"/>
                          </a:solidFill>
                        </a:rPr>
                        <a:t>Problem Statement:</a:t>
                      </a:r>
                      <a:endParaRPr b="1" sz="14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How can you use small and expendable hardware to create a reliable Radar system?</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b="1" lang="en" sz="1400" u="none" cap="none" strike="noStrike">
                          <a:solidFill>
                            <a:schemeClr val="dk1"/>
                          </a:solidFill>
                        </a:rPr>
                        <a:t>Potential Improvements:</a:t>
                      </a:r>
                      <a:endParaRPr b="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This system would allow for a small scale, economical, and expendable implementation of Radar/LiDaR.</a:t>
                      </a:r>
                      <a:endParaRPr sz="12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176212" lvl="0" marL="176212" marR="0" rtl="0" algn="l">
                        <a:lnSpc>
                          <a:spcPct val="100000"/>
                        </a:lnSpc>
                        <a:spcBef>
                          <a:spcPts val="0"/>
                        </a:spcBef>
                        <a:spcAft>
                          <a:spcPts val="0"/>
                        </a:spcAft>
                        <a:buClr>
                          <a:schemeClr val="dk1"/>
                        </a:buClr>
                        <a:buSzPts val="11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Equipment: $42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 sz="1400" u="none" cap="none" strike="noStrike"/>
                        <a:t> Schedule:</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&lt;2 weeks Assemble hardware</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en" sz="1400" u="none" cap="none" strike="noStrike"/>
                        <a:t>&lt;1 month Cod</a:t>
                      </a:r>
                      <a:r>
                        <a:rPr lang="en"/>
                        <a:t>ing</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91" name="Google Shape;191;p23"/>
          <p:cNvSpPr txBox="1"/>
          <p:nvPr/>
        </p:nvSpPr>
        <p:spPr>
          <a:xfrm>
            <a:off x="2503350" y="92375"/>
            <a:ext cx="4137300"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Arduino</a:t>
            </a:r>
            <a:r>
              <a:rPr lang="en" sz="2100"/>
              <a:t> </a:t>
            </a:r>
            <a:r>
              <a:rPr b="0" i="0" lang="en" sz="2100" u="none" cap="none" strike="noStrike">
                <a:solidFill>
                  <a:srgbClr val="000000"/>
                </a:solidFill>
                <a:latin typeface="Arial"/>
                <a:ea typeface="Arial"/>
                <a:cs typeface="Arial"/>
                <a:sym typeface="Arial"/>
              </a:rPr>
              <a:t>LiDaR Scanner</a:t>
            </a:r>
            <a:endParaRPr b="0" i="0" sz="2100" u="none" cap="none" strike="noStrike">
              <a:solidFill>
                <a:srgbClr val="000000"/>
              </a:solidFill>
              <a:latin typeface="Arial"/>
              <a:ea typeface="Arial"/>
              <a:cs typeface="Arial"/>
              <a:sym typeface="Arial"/>
            </a:endParaRPr>
          </a:p>
        </p:txBody>
      </p:sp>
      <p:pic>
        <p:nvPicPr>
          <p:cNvPr descr="Naval Postgraduate School emblem.svg" id="192" name="Google Shape;192;p23"/>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93" name="Google Shape;193;p23"/>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94" name="Google Shape;194;p23"/>
          <p:cNvSpPr txBox="1"/>
          <p:nvPr/>
        </p:nvSpPr>
        <p:spPr>
          <a:xfrm>
            <a:off x="4728875" y="783025"/>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195" name="Google Shape;195;p23"/>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96" name="Google Shape;196;p23"/>
          <p:cNvSpPr txBox="1"/>
          <p:nvPr/>
        </p:nvSpPr>
        <p:spPr>
          <a:xfrm>
            <a:off x="4673600" y="2870875"/>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97" name="Google Shape;197;p23"/>
          <p:cNvSpPr txBox="1"/>
          <p:nvPr/>
        </p:nvSpPr>
        <p:spPr>
          <a:xfrm>
            <a:off x="4728875" y="1132213"/>
            <a:ext cx="3925800" cy="15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project will use an arduino and </a:t>
            </a:r>
            <a:r>
              <a:rPr lang="en"/>
              <a:t>lidar</a:t>
            </a:r>
            <a:r>
              <a:rPr b="0" i="0" lang="en" sz="1400" u="none" cap="none" strike="noStrike">
                <a:solidFill>
                  <a:srgbClr val="000000"/>
                </a:solidFill>
                <a:latin typeface="Arial"/>
                <a:ea typeface="Arial"/>
                <a:cs typeface="Arial"/>
                <a:sym typeface="Arial"/>
              </a:rPr>
              <a:t> sensor mounted on a servo motor to detect and then map obstacles onto a PC.</a:t>
            </a:r>
            <a:endParaRPr b="0" i="0" sz="1400" u="none" cap="none" strike="noStrike">
              <a:solidFill>
                <a:srgbClr val="000000"/>
              </a:solidFill>
              <a:latin typeface="Arial"/>
              <a:ea typeface="Arial"/>
              <a:cs typeface="Arial"/>
              <a:sym typeface="Arial"/>
            </a:endParaRPr>
          </a:p>
        </p:txBody>
      </p:sp>
      <p:sp>
        <p:nvSpPr>
          <p:cNvPr id="198" name="Google Shape;198;p23"/>
          <p:cNvSpPr txBox="1"/>
          <p:nvPr/>
        </p:nvSpPr>
        <p:spPr>
          <a:xfrm>
            <a:off x="436700" y="3445175"/>
            <a:ext cx="3925800" cy="1443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Obstacle detection – SLAM robotics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Computer mapping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graphicFrame>
        <p:nvGraphicFramePr>
          <p:cNvPr id="64" name="Google Shape;64;p14"/>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5" name="Google Shape;65;p14"/>
          <p:cNvSpPr txBox="1"/>
          <p:nvPr/>
        </p:nvSpPr>
        <p:spPr>
          <a:xfrm>
            <a:off x="342150" y="3199524"/>
            <a:ext cx="4196700" cy="1834225"/>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lang="en" sz="1200"/>
              <a:t>Connect to a drone via wi-fi</a:t>
            </a:r>
            <a:r>
              <a:rPr b="0" i="0" lang="en" sz="1200" u="none" cap="none" strike="noStrike">
                <a:solidFill>
                  <a:srgbClr val="000000"/>
                </a:solidFill>
                <a:latin typeface="Arial"/>
                <a:ea typeface="Arial"/>
                <a:cs typeface="Arial"/>
                <a:sym typeface="Arial"/>
              </a:rPr>
              <a:t>.</a:t>
            </a:r>
            <a:endParaRPr b="0" i="0" sz="12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200" u="none" cap="none" strike="noStrike">
                <a:solidFill>
                  <a:srgbClr val="000000"/>
                </a:solidFill>
                <a:latin typeface="Arial"/>
                <a:ea typeface="Arial"/>
                <a:cs typeface="Arial"/>
                <a:sym typeface="Arial"/>
              </a:rPr>
              <a:t>Program a Raspberry Pi to connect to a drone’s wifi signal.</a:t>
            </a:r>
            <a:endParaRPr b="0" i="0" sz="12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200" u="none" cap="none" strike="noStrike">
                <a:solidFill>
                  <a:srgbClr val="000000"/>
                </a:solidFill>
                <a:latin typeface="Arial"/>
                <a:ea typeface="Arial"/>
                <a:cs typeface="Arial"/>
                <a:sym typeface="Arial"/>
              </a:rPr>
              <a:t>Program additional commands to shut down the drone and issue specific patterns of movement</a:t>
            </a:r>
            <a:endParaRPr b="0" i="0" sz="12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200" u="none" cap="none" strike="noStrike">
                <a:solidFill>
                  <a:srgbClr val="000000"/>
                </a:solidFill>
                <a:latin typeface="Arial"/>
                <a:ea typeface="Arial"/>
                <a:cs typeface="Arial"/>
                <a:sym typeface="Arial"/>
              </a:rPr>
              <a:t>Integrate an LCD touchscreen for user interface</a:t>
            </a:r>
            <a:endParaRPr b="0" i="0" sz="1200" u="none" cap="none" strike="noStrike">
              <a:solidFill>
                <a:srgbClr val="000000"/>
              </a:solidFill>
              <a:latin typeface="Arial"/>
              <a:ea typeface="Arial"/>
              <a:cs typeface="Arial"/>
              <a:sym typeface="Arial"/>
            </a:endParaRPr>
          </a:p>
        </p:txBody>
      </p:sp>
      <p:sp>
        <p:nvSpPr>
          <p:cNvPr id="66" name="Google Shape;66;p14"/>
          <p:cNvSpPr txBox="1"/>
          <p:nvPr/>
        </p:nvSpPr>
        <p:spPr>
          <a:xfrm>
            <a:off x="1995714" y="92375"/>
            <a:ext cx="4949371"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Drone Wi</a:t>
            </a:r>
            <a:r>
              <a:rPr lang="en" sz="2100"/>
              <a:t>f</a:t>
            </a:r>
            <a:r>
              <a:rPr b="0" i="0" lang="en" sz="2100" u="none" cap="none" strike="noStrike">
                <a:solidFill>
                  <a:srgbClr val="000000"/>
                </a:solidFill>
                <a:latin typeface="Arial"/>
                <a:ea typeface="Arial"/>
                <a:cs typeface="Arial"/>
                <a:sym typeface="Arial"/>
              </a:rPr>
              <a:t>i or WiMAX Signal Jammer</a:t>
            </a:r>
            <a:endParaRPr b="0" i="0" sz="2100" u="none" cap="none" strike="noStrike">
              <a:solidFill>
                <a:srgbClr val="000000"/>
              </a:solidFill>
              <a:latin typeface="Arial"/>
              <a:ea typeface="Arial"/>
              <a:cs typeface="Arial"/>
              <a:sym typeface="Arial"/>
            </a:endParaRPr>
          </a:p>
        </p:txBody>
      </p:sp>
      <p:pic>
        <p:nvPicPr>
          <p:cNvPr descr="Naval Postgraduate School emblem.svg" id="67" name="Google Shape;67;p14"/>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68" name="Google Shape;68;p14"/>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69" name="Google Shape;69;p14"/>
          <p:cNvSpPr txBox="1"/>
          <p:nvPr/>
        </p:nvSpPr>
        <p:spPr>
          <a:xfrm>
            <a:off x="4538625" y="3316400"/>
            <a:ext cx="4060500" cy="1964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Devices Total Cost: ~$300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Schedule:</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Two month implementation period</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Two month testing period</a:t>
            </a:r>
            <a:endParaRPr b="0" i="0" sz="1400" u="none" cap="none" strike="noStrike">
              <a:solidFill>
                <a:srgbClr val="000000"/>
              </a:solidFill>
              <a:latin typeface="Arial"/>
              <a:ea typeface="Arial"/>
              <a:cs typeface="Arial"/>
              <a:sym typeface="Arial"/>
            </a:endParaRPr>
          </a:p>
          <a:p>
            <a:pPr indent="-317500" lvl="1" marL="9144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One month refinement period</a:t>
            </a:r>
            <a:endParaRPr b="0" i="0" sz="1400" u="none" cap="none" strike="noStrike">
              <a:solidFill>
                <a:srgbClr val="000000"/>
              </a:solidFill>
              <a:latin typeface="Arial"/>
              <a:ea typeface="Arial"/>
              <a:cs typeface="Arial"/>
              <a:sym typeface="Arial"/>
            </a:endParaRPr>
          </a:p>
        </p:txBody>
      </p:sp>
      <p:sp>
        <p:nvSpPr>
          <p:cNvPr id="70" name="Google Shape;70;p14"/>
          <p:cNvSpPr txBox="1"/>
          <p:nvPr/>
        </p:nvSpPr>
        <p:spPr>
          <a:xfrm>
            <a:off x="435925" y="822588"/>
            <a:ext cx="3667200" cy="196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Problem Statement:</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How can drones be intercepted before they reach their designated target?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Potential Improvements:</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This system would allow for a user to intercept, and issue commands to a targeted drone that utilizes a wi-fi 1 - 0.1Km WiMax 4Km signal.</a:t>
            </a:r>
            <a:endParaRPr b="0" i="0" sz="1200" u="none" cap="none" strike="noStrike">
              <a:solidFill>
                <a:schemeClr val="dk1"/>
              </a:solidFill>
              <a:latin typeface="Arial"/>
              <a:ea typeface="Arial"/>
              <a:cs typeface="Arial"/>
              <a:sym typeface="Arial"/>
            </a:endParaRPr>
          </a:p>
        </p:txBody>
      </p:sp>
      <p:sp>
        <p:nvSpPr>
          <p:cNvPr id="71" name="Google Shape;71;p14"/>
          <p:cNvSpPr txBox="1"/>
          <p:nvPr/>
        </p:nvSpPr>
        <p:spPr>
          <a:xfrm>
            <a:off x="255750" y="2891425"/>
            <a:ext cx="20952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Current Objectives:</a:t>
            </a:r>
            <a:endParaRPr b="1" i="0" sz="1400" u="none" cap="none" strike="noStrike">
              <a:solidFill>
                <a:srgbClr val="000000"/>
              </a:solidFill>
              <a:latin typeface="Arial"/>
              <a:ea typeface="Arial"/>
              <a:cs typeface="Arial"/>
              <a:sym typeface="Arial"/>
            </a:endParaRPr>
          </a:p>
        </p:txBody>
      </p:sp>
      <p:sp>
        <p:nvSpPr>
          <p:cNvPr id="72" name="Google Shape;72;p14"/>
          <p:cNvSpPr txBox="1"/>
          <p:nvPr/>
        </p:nvSpPr>
        <p:spPr>
          <a:xfrm>
            <a:off x="4576925" y="2967200"/>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Budget and Schedule:</a:t>
            </a:r>
            <a:endParaRPr b="1" i="0" sz="1400" u="none" cap="none" strike="noStrike">
              <a:solidFill>
                <a:schemeClr val="dk1"/>
              </a:solidFill>
              <a:latin typeface="Arial"/>
              <a:ea typeface="Arial"/>
              <a:cs typeface="Arial"/>
              <a:sym typeface="Arial"/>
            </a:endParaRPr>
          </a:p>
        </p:txBody>
      </p:sp>
      <p:sp>
        <p:nvSpPr>
          <p:cNvPr id="73" name="Google Shape;73;p14"/>
          <p:cNvSpPr txBox="1"/>
          <p:nvPr/>
        </p:nvSpPr>
        <p:spPr>
          <a:xfrm>
            <a:off x="4695675" y="822600"/>
            <a:ext cx="4060500" cy="165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400"/>
              <a:buFont typeface="Arial"/>
              <a:buNone/>
            </a:pPr>
            <a:r>
              <a:rPr b="1" lang="en">
                <a:solidFill>
                  <a:schemeClr val="dk1"/>
                </a:solidFill>
              </a:rPr>
              <a:t>Description of Project:</a:t>
            </a:r>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signal jammer works with wi-fi , WiMAX controlled drones. Some drones controlled in this manner use open networks that can be used to send commands. The jammer will connect to the network of a drone. Once it is connected it </a:t>
            </a:r>
            <a:r>
              <a:rPr lang="en"/>
              <a:t>will</a:t>
            </a:r>
            <a:r>
              <a:rPr b="0" i="0" lang="en" sz="1400" u="none" cap="none" strike="noStrike">
                <a:solidFill>
                  <a:srgbClr val="000000"/>
                </a:solidFill>
                <a:latin typeface="Arial"/>
                <a:ea typeface="Arial"/>
                <a:cs typeface="Arial"/>
                <a:sym typeface="Arial"/>
              </a:rPr>
              <a:t> send various commands to either control or shut down the drone.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graphicFrame>
        <p:nvGraphicFramePr>
          <p:cNvPr id="78" name="Google Shape;78;p15"/>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 sz="1400" u="none" cap="none" strike="noStrike"/>
                        <a:t>Problem Statement:</a:t>
                      </a:r>
                      <a:endParaRPr b="1" sz="1400" u="none" cap="none" strike="noStrike"/>
                    </a:p>
                    <a:p>
                      <a:pPr indent="0" lvl="0" marL="0" marR="0" rtl="0" algn="l">
                        <a:lnSpc>
                          <a:spcPct val="115000"/>
                        </a:lnSpc>
                        <a:spcBef>
                          <a:spcPts val="0"/>
                        </a:spcBef>
                        <a:spcAft>
                          <a:spcPts val="0"/>
                        </a:spcAft>
                        <a:buClr>
                          <a:srgbClr val="000000"/>
                        </a:buClr>
                        <a:buSzPts val="1200"/>
                        <a:buFont typeface="Arial"/>
                        <a:buNone/>
                      </a:pPr>
                      <a:r>
                        <a:rPr lang="en" sz="1200"/>
                        <a:t>How can you send large amounts of data in an open environment by utilizing QR codes and computer vision?</a:t>
                      </a:r>
                      <a:endParaRPr sz="1200"/>
                    </a:p>
                    <a:p>
                      <a:pPr indent="0" lvl="0" marL="0" marR="0" rtl="0" algn="l">
                        <a:lnSpc>
                          <a:spcPct val="115000"/>
                        </a:lnSpc>
                        <a:spcBef>
                          <a:spcPts val="0"/>
                        </a:spcBef>
                        <a:spcAft>
                          <a:spcPts val="0"/>
                        </a:spcAft>
                        <a:buClr>
                          <a:srgbClr val="000000"/>
                        </a:buClr>
                        <a:buSzPts val="1200"/>
                        <a:buFont typeface="Arial"/>
                        <a:buNone/>
                      </a:pPr>
                      <a:r>
                        <a:t/>
                      </a:r>
                      <a:endParaRPr sz="1200"/>
                    </a:p>
                    <a:p>
                      <a:pPr indent="0" lvl="0" marL="0" marR="0" rtl="0" algn="l">
                        <a:lnSpc>
                          <a:spcPct val="115000"/>
                        </a:lnSpc>
                        <a:spcBef>
                          <a:spcPts val="0"/>
                        </a:spcBef>
                        <a:spcAft>
                          <a:spcPts val="0"/>
                        </a:spcAft>
                        <a:buClr>
                          <a:schemeClr val="dk1"/>
                        </a:buClr>
                        <a:buSzPts val="1100"/>
                        <a:buFont typeface="Arial"/>
                        <a:buNone/>
                      </a:pPr>
                      <a:r>
                        <a:rPr b="1" lang="en" sz="1400" u="none" cap="none" strike="noStrike">
                          <a:solidFill>
                            <a:schemeClr val="dk1"/>
                          </a:solidFill>
                        </a:rPr>
                        <a:t>Potential Improve</a:t>
                      </a:r>
                      <a:r>
                        <a:rPr b="1" lang="en">
                          <a:solidFill>
                            <a:schemeClr val="dk1"/>
                          </a:solidFill>
                        </a:rPr>
                        <a:t>ments</a:t>
                      </a:r>
                      <a:r>
                        <a:rPr b="1" lang="en" sz="1400" u="none" cap="none" strike="noStrike">
                          <a:solidFill>
                            <a:schemeClr val="dk1"/>
                          </a:solidFill>
                        </a:rPr>
                        <a:t>:</a:t>
                      </a:r>
                      <a:endParaRPr b="1"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 sz="1200"/>
                        <a:t>This system would allow for an alternative way to send data. When line of sight is not possible between a transmitter and receiver, the QR code has the ability to project onto a surface to be scanned by a receiver.</a:t>
                      </a:r>
                      <a:endParaRPr sz="12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9" name="Google Shape;79;p15"/>
          <p:cNvSpPr txBox="1"/>
          <p:nvPr/>
        </p:nvSpPr>
        <p:spPr>
          <a:xfrm>
            <a:off x="4572000" y="1055275"/>
            <a:ext cx="4137300" cy="17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Packets of information are converted to QR codes that are displayed via a transmitter. The transmitter will cycle through QR codes to send larger packets of information. A receiving unit will use a camera to read the codes and convert them into their original message.</a:t>
            </a:r>
            <a:endParaRPr b="0" i="0" sz="1400" u="none" cap="none" strike="noStrike">
              <a:solidFill>
                <a:srgbClr val="000000"/>
              </a:solidFill>
              <a:latin typeface="Arial"/>
              <a:ea typeface="Arial"/>
              <a:cs typeface="Arial"/>
              <a:sym typeface="Arial"/>
            </a:endParaRPr>
          </a:p>
        </p:txBody>
      </p:sp>
      <p:sp>
        <p:nvSpPr>
          <p:cNvPr id="80" name="Google Shape;80;p15"/>
          <p:cNvSpPr txBox="1"/>
          <p:nvPr/>
        </p:nvSpPr>
        <p:spPr>
          <a:xfrm>
            <a:off x="1912950" y="92375"/>
            <a:ext cx="5419800"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2100"/>
              <a:t>QR Codes in Wireless Communications</a:t>
            </a:r>
            <a:endParaRPr sz="2100"/>
          </a:p>
          <a:p>
            <a:pPr indent="0" lvl="0" marL="0" marR="0" rtl="0" algn="ctr">
              <a:lnSpc>
                <a:spcPct val="100000"/>
              </a:lnSpc>
              <a:spcBef>
                <a:spcPts val="0"/>
              </a:spcBef>
              <a:spcAft>
                <a:spcPts val="0"/>
              </a:spcAft>
              <a:buClr>
                <a:srgbClr val="000000"/>
              </a:buClr>
              <a:buSzPts val="2100"/>
              <a:buFont typeface="Arial"/>
              <a:buNone/>
            </a:pPr>
            <a:r>
              <a:t/>
            </a:r>
            <a:endParaRPr sz="2100"/>
          </a:p>
        </p:txBody>
      </p:sp>
      <p:pic>
        <p:nvPicPr>
          <p:cNvPr descr="Naval Postgraduate School emblem.svg" id="81" name="Google Shape;81;p15"/>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82" name="Google Shape;82;p15"/>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83" name="Google Shape;83;p15"/>
          <p:cNvSpPr txBox="1"/>
          <p:nvPr/>
        </p:nvSpPr>
        <p:spPr>
          <a:xfrm>
            <a:off x="4572000" y="718475"/>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84" name="Google Shape;84;p15"/>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85" name="Google Shape;85;p15"/>
          <p:cNvSpPr txBox="1"/>
          <p:nvPr/>
        </p:nvSpPr>
        <p:spPr>
          <a:xfrm>
            <a:off x="4702025" y="2946500"/>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86" name="Google Shape;86;p15"/>
          <p:cNvSpPr txBox="1"/>
          <p:nvPr/>
        </p:nvSpPr>
        <p:spPr>
          <a:xfrm>
            <a:off x="321075" y="3199525"/>
            <a:ext cx="4069200" cy="182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lang="en" sz="1200"/>
              <a:t>Add additional LED boards to obtain 64x64 resolution</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lang="en" sz="1200"/>
              <a:t>Migrate Receiver from Rpi 3 to faster machine</a:t>
            </a:r>
            <a:endParaRPr sz="1200"/>
          </a:p>
          <a:p>
            <a:pPr indent="-304800" lvl="0" marL="457200" marR="0" rtl="0" algn="l">
              <a:lnSpc>
                <a:spcPct val="100000"/>
              </a:lnSpc>
              <a:spcBef>
                <a:spcPts val="0"/>
              </a:spcBef>
              <a:spcAft>
                <a:spcPts val="0"/>
              </a:spcAft>
              <a:buClr>
                <a:srgbClr val="000000"/>
              </a:buClr>
              <a:buSzPts val="1200"/>
              <a:buFont typeface="Arial"/>
              <a:buChar char="●"/>
            </a:pPr>
            <a:r>
              <a:rPr lang="en" sz="1200"/>
              <a:t>Perform stress test of QR codes</a:t>
            </a:r>
            <a:endParaRPr sz="1200"/>
          </a:p>
        </p:txBody>
      </p:sp>
      <p:sp>
        <p:nvSpPr>
          <p:cNvPr id="87" name="Google Shape;87;p15"/>
          <p:cNvSpPr txBox="1"/>
          <p:nvPr/>
        </p:nvSpPr>
        <p:spPr>
          <a:xfrm>
            <a:off x="4702025" y="3280700"/>
            <a:ext cx="4054200" cy="173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1200"/>
          </a:p>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Equipment: </a:t>
            </a:r>
            <a:r>
              <a:rPr lang="en" sz="1200">
                <a:solidFill>
                  <a:schemeClr val="dk1"/>
                </a:solidFill>
              </a:rPr>
              <a:t>[all equiptment established]</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One </a:t>
            </a:r>
            <a:r>
              <a:rPr lang="en" sz="1200">
                <a:solidFill>
                  <a:schemeClr val="dk1"/>
                </a:solidFill>
              </a:rPr>
              <a:t>week </a:t>
            </a:r>
            <a:r>
              <a:rPr b="0" i="0" lang="en" sz="1200" u="none" cap="none" strike="noStrike">
                <a:solidFill>
                  <a:schemeClr val="dk1"/>
                </a:solidFill>
                <a:latin typeface="Arial"/>
                <a:ea typeface="Arial"/>
                <a:cs typeface="Arial"/>
                <a:sym typeface="Arial"/>
              </a:rPr>
              <a:t>to set up system</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One </a:t>
            </a:r>
            <a:r>
              <a:rPr lang="en" sz="1200">
                <a:solidFill>
                  <a:schemeClr val="dk1"/>
                </a:solidFill>
              </a:rPr>
              <a:t>week to clean up code</a:t>
            </a:r>
            <a:endParaRPr sz="1200">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 sz="1200">
                <a:solidFill>
                  <a:schemeClr val="dk1"/>
                </a:solidFill>
              </a:rPr>
              <a:t>Three weeks to upgrade to 64x64</a:t>
            </a:r>
            <a:endParaRPr sz="1200">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 sz="1200">
                <a:solidFill>
                  <a:schemeClr val="dk1"/>
                </a:solidFill>
              </a:rPr>
              <a:t>Two weeks for stress testing</a:t>
            </a:r>
            <a:endParaRPr sz="12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graphicFrame>
        <p:nvGraphicFramePr>
          <p:cNvPr id="92" name="Google Shape;92;p16"/>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 sz="1400" u="none" cap="none" strike="noStrike"/>
                        <a:t>Problem Statement:</a:t>
                      </a:r>
                      <a:endParaRPr b="1" sz="1400" u="none" cap="none" strike="noStrike"/>
                    </a:p>
                    <a:p>
                      <a:pPr indent="0" lvl="0" marL="0" marR="0" rtl="0" algn="l">
                        <a:lnSpc>
                          <a:spcPct val="115000"/>
                        </a:lnSpc>
                        <a:spcBef>
                          <a:spcPts val="0"/>
                        </a:spcBef>
                        <a:spcAft>
                          <a:spcPts val="0"/>
                        </a:spcAft>
                        <a:buClr>
                          <a:srgbClr val="000000"/>
                        </a:buClr>
                        <a:buSzPts val="1200"/>
                        <a:buFont typeface="Arial"/>
                        <a:buNone/>
                      </a:pPr>
                      <a:r>
                        <a:rPr lang="en" sz="1100" u="none" cap="none" strike="noStrike"/>
                        <a:t>How can </a:t>
                      </a:r>
                      <a:r>
                        <a:rPr lang="en" sz="1100"/>
                        <a:t>divers</a:t>
                      </a:r>
                      <a:r>
                        <a:rPr lang="en" sz="1100" u="none" cap="none" strike="noStrike"/>
                        <a:t> send messages underwater using motion gestures and laser morse?</a:t>
                      </a:r>
                      <a:endParaRPr sz="1100" u="none" cap="none" strike="noStrike"/>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p>
                    <a:p>
                      <a:pPr indent="0" lvl="0" marL="0" marR="0" rtl="0" algn="l">
                        <a:lnSpc>
                          <a:spcPct val="115000"/>
                        </a:lnSpc>
                        <a:spcBef>
                          <a:spcPts val="0"/>
                        </a:spcBef>
                        <a:spcAft>
                          <a:spcPts val="0"/>
                        </a:spcAft>
                        <a:buClr>
                          <a:srgbClr val="000000"/>
                        </a:buClr>
                        <a:buSzPts val="1400"/>
                        <a:buFont typeface="Arial"/>
                        <a:buNone/>
                      </a:pPr>
                      <a:r>
                        <a:rPr b="1" lang="en" sz="1400" u="none" cap="none" strike="noStrike">
                          <a:solidFill>
                            <a:schemeClr val="dk1"/>
                          </a:solidFill>
                        </a:rPr>
                        <a:t>Potential Improvements:</a:t>
                      </a:r>
                      <a:endParaRPr b="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100" u="none" cap="none" strike="noStrike">
                          <a:solidFill>
                            <a:schemeClr val="dk1"/>
                          </a:solidFill>
                        </a:rPr>
                        <a:t>After the user sets up custom gestures, the system would allow for seamless and fast form of communication </a:t>
                      </a:r>
                      <a:r>
                        <a:rPr lang="en" sz="1100">
                          <a:solidFill>
                            <a:schemeClr val="dk1"/>
                          </a:solidFill>
                        </a:rPr>
                        <a:t>translating</a:t>
                      </a:r>
                      <a:r>
                        <a:rPr lang="en" sz="1100" u="none" cap="none" strike="noStrike">
                          <a:solidFill>
                            <a:schemeClr val="dk1"/>
                          </a:solidFill>
                        </a:rPr>
                        <a:t> hand movements </a:t>
                      </a:r>
                      <a:r>
                        <a:rPr lang="en" sz="1100">
                          <a:solidFill>
                            <a:schemeClr val="dk1"/>
                          </a:solidFill>
                        </a:rPr>
                        <a:t>and laser morse code in an RF denied environment</a:t>
                      </a:r>
                      <a:r>
                        <a:rPr lang="en" sz="1100" u="none" cap="none" strike="noStrike">
                          <a:solidFill>
                            <a:schemeClr val="dk1"/>
                          </a:solidFill>
                        </a:rPr>
                        <a:t>.</a:t>
                      </a:r>
                      <a:endParaRPr sz="11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100"/>
                        <a:buFont typeface="Arial"/>
                        <a:buNone/>
                      </a:pPr>
                      <a:r>
                        <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3" name="Google Shape;93;p16"/>
          <p:cNvSpPr txBox="1"/>
          <p:nvPr/>
        </p:nvSpPr>
        <p:spPr>
          <a:xfrm>
            <a:off x="2068286" y="92375"/>
            <a:ext cx="5065485"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SensorTile</a:t>
            </a:r>
            <a:r>
              <a:rPr lang="en" sz="2100"/>
              <a:t> </a:t>
            </a:r>
            <a:r>
              <a:rPr b="0" i="0" lang="en" sz="2100" u="none" cap="none" strike="noStrike">
                <a:solidFill>
                  <a:srgbClr val="000000"/>
                </a:solidFill>
                <a:latin typeface="Arial"/>
                <a:ea typeface="Arial"/>
                <a:cs typeface="Arial"/>
                <a:sym typeface="Arial"/>
              </a:rPr>
              <a:t>Gesture Glov</a:t>
            </a:r>
            <a:r>
              <a:rPr lang="en" sz="2100"/>
              <a:t>e w/Laser Morse</a:t>
            </a:r>
            <a:endParaRPr b="0" i="0" sz="2100" u="none" cap="none" strike="noStrike">
              <a:solidFill>
                <a:srgbClr val="000000"/>
              </a:solidFill>
              <a:latin typeface="Arial"/>
              <a:ea typeface="Arial"/>
              <a:cs typeface="Arial"/>
              <a:sym typeface="Arial"/>
            </a:endParaRPr>
          </a:p>
        </p:txBody>
      </p:sp>
      <p:pic>
        <p:nvPicPr>
          <p:cNvPr descr="Naval Postgraduate School emblem.svg" id="94" name="Google Shape;94;p16"/>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95" name="Google Shape;95;p16"/>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96" name="Google Shape;96;p16"/>
          <p:cNvSpPr txBox="1"/>
          <p:nvPr/>
        </p:nvSpPr>
        <p:spPr>
          <a:xfrm>
            <a:off x="321075" y="3240625"/>
            <a:ext cx="4047600" cy="17583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Program SensorTile using ST Nucleo Dev Board to send sensor data to computer</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Write code that takes this data as input and can interpret it in real time to a string on the sensortile</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lang="en" sz="1100"/>
              <a:t>Migrate sensortile connection to bluetooth enabled arduino for integration with laser morse transmitter</a:t>
            </a:r>
            <a:endParaRPr sz="1100"/>
          </a:p>
          <a:p>
            <a:pPr indent="-298450" lvl="0" marL="457200" marR="0" rtl="0" algn="l">
              <a:lnSpc>
                <a:spcPct val="115000"/>
              </a:lnSpc>
              <a:spcBef>
                <a:spcPts val="0"/>
              </a:spcBef>
              <a:spcAft>
                <a:spcPts val="0"/>
              </a:spcAft>
              <a:buClr>
                <a:srgbClr val="000000"/>
              </a:buClr>
              <a:buSzPts val="1100"/>
              <a:buFont typeface="Arial"/>
              <a:buChar char="●"/>
            </a:pPr>
            <a:r>
              <a:rPr lang="en" sz="1100"/>
              <a:t>Stretch goal: </a:t>
            </a:r>
            <a:r>
              <a:rPr b="0" i="0" lang="en" sz="1100" u="none" cap="none" strike="noStrike">
                <a:solidFill>
                  <a:srgbClr val="000000"/>
                </a:solidFill>
                <a:latin typeface="Arial"/>
                <a:ea typeface="Arial"/>
                <a:cs typeface="Arial"/>
                <a:sym typeface="Arial"/>
              </a:rPr>
              <a:t>Add recording feature to save a user defined gesture in order to </a:t>
            </a:r>
            <a:r>
              <a:rPr lang="en" sz="1100"/>
              <a:t>maintain a vast gesture library</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7" name="Google Shape;97;p16"/>
          <p:cNvSpPr txBox="1"/>
          <p:nvPr/>
        </p:nvSpPr>
        <p:spPr>
          <a:xfrm>
            <a:off x="4572000" y="660675"/>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98" name="Google Shape;98;p16"/>
          <p:cNvSpPr txBox="1"/>
          <p:nvPr/>
        </p:nvSpPr>
        <p:spPr>
          <a:xfrm>
            <a:off x="321075" y="291197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99" name="Google Shape;99;p16"/>
          <p:cNvSpPr txBox="1"/>
          <p:nvPr/>
        </p:nvSpPr>
        <p:spPr>
          <a:xfrm>
            <a:off x="4638100" y="2891425"/>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00" name="Google Shape;100;p16"/>
          <p:cNvSpPr txBox="1"/>
          <p:nvPr/>
        </p:nvSpPr>
        <p:spPr>
          <a:xfrm>
            <a:off x="4572000" y="3220075"/>
            <a:ext cx="4137300" cy="1758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7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Equipment </a:t>
            </a:r>
            <a:r>
              <a:rPr lang="en" sz="1200">
                <a:solidFill>
                  <a:schemeClr val="dk1"/>
                </a:solidFill>
              </a:rPr>
              <a:t>accounted for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lang="en" sz="1200">
                <a:solidFill>
                  <a:schemeClr val="dk1"/>
                </a:solidFill>
              </a:rPr>
              <a:t>The project has one successfully implemented gesture and is currently on objective three which should take 1-2 weeks</a:t>
            </a:r>
            <a:endParaRPr sz="1200">
              <a:solidFill>
                <a:schemeClr val="dk1"/>
              </a:solidFill>
            </a:endParaRPr>
          </a:p>
          <a:p>
            <a:pPr indent="-304800" lvl="0" marL="457200" marR="0" rtl="0" algn="l">
              <a:lnSpc>
                <a:spcPct val="115000"/>
              </a:lnSpc>
              <a:spcBef>
                <a:spcPts val="0"/>
              </a:spcBef>
              <a:spcAft>
                <a:spcPts val="0"/>
              </a:spcAft>
              <a:buClr>
                <a:schemeClr val="dk1"/>
              </a:buClr>
              <a:buSzPts val="1200"/>
              <a:buFont typeface="Arial"/>
              <a:buChar char="●"/>
            </a:pPr>
            <a:r>
              <a:rPr lang="en" sz="1200">
                <a:solidFill>
                  <a:schemeClr val="dk1"/>
                </a:solidFill>
              </a:rPr>
              <a:t>Stretch goal may take 1 month</a:t>
            </a:r>
            <a:endParaRPr sz="12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1" name="Google Shape;101;p16"/>
          <p:cNvSpPr txBox="1"/>
          <p:nvPr/>
        </p:nvSpPr>
        <p:spPr>
          <a:xfrm>
            <a:off x="4572000" y="762525"/>
            <a:ext cx="4137300" cy="21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project utilizes the various motion sensors on the STM SensorTile (accelerometer, gyroscope, and magnetometer) to calculate in real time the precise motion of the user’s hand. When paired to a seperate device through bluetooth or serial usb, the system will be able to </a:t>
            </a:r>
            <a:r>
              <a:rPr lang="en" sz="1100">
                <a:solidFill>
                  <a:schemeClr val="dk1"/>
                </a:solidFill>
              </a:rPr>
              <a:t>translate gestures into laser morse code</a:t>
            </a:r>
            <a:r>
              <a:rPr b="0" i="0" lang="en" sz="1100" u="none" cap="none" strike="noStrike">
                <a:solidFill>
                  <a:schemeClr val="dk1"/>
                </a:solidFill>
                <a:latin typeface="Arial"/>
                <a:ea typeface="Arial"/>
                <a:cs typeface="Arial"/>
                <a:sym typeface="Arial"/>
              </a:rPr>
              <a:t>. The advantage of using this system is that it </a:t>
            </a:r>
            <a:r>
              <a:rPr lang="en" sz="1100">
                <a:solidFill>
                  <a:schemeClr val="dk1"/>
                </a:solidFill>
              </a:rPr>
              <a:t>works where traditional RF does not. Given that the system is placed in a </a:t>
            </a:r>
            <a:r>
              <a:rPr lang="en" sz="1100">
                <a:solidFill>
                  <a:schemeClr val="dk1"/>
                </a:solidFill>
              </a:rPr>
              <a:t>waterproof</a:t>
            </a:r>
            <a:r>
              <a:rPr lang="en" sz="1100">
                <a:solidFill>
                  <a:schemeClr val="dk1"/>
                </a:solidFill>
              </a:rPr>
              <a:t> </a:t>
            </a:r>
            <a:r>
              <a:rPr lang="en" sz="1100">
                <a:solidFill>
                  <a:schemeClr val="dk1"/>
                </a:solidFill>
              </a:rPr>
              <a:t>chassis</a:t>
            </a:r>
            <a:r>
              <a:rPr lang="en" sz="1100">
                <a:solidFill>
                  <a:schemeClr val="dk1"/>
                </a:solidFill>
              </a:rPr>
              <a:t>, divers can use this for underwater </a:t>
            </a:r>
            <a:r>
              <a:rPr lang="en" sz="1100">
                <a:solidFill>
                  <a:schemeClr val="dk1"/>
                </a:solidFill>
              </a:rPr>
              <a:t>communication</a:t>
            </a:r>
            <a:r>
              <a:rPr lang="en" sz="1100">
                <a:solidFill>
                  <a:schemeClr val="dk1"/>
                </a:solidFill>
              </a:rPr>
              <a: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aphicFrame>
        <p:nvGraphicFramePr>
          <p:cNvPr id="106" name="Google Shape;106;p17"/>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 sz="1400" u="none" cap="none" strike="noStrike"/>
                        <a:t>Problem Statement:</a:t>
                      </a:r>
                      <a:endParaRPr b="1" sz="1400" u="none" cap="none" strike="noStrike"/>
                    </a:p>
                    <a:p>
                      <a:pPr indent="0" lvl="0" marL="0" marR="0" rtl="0" algn="l">
                        <a:lnSpc>
                          <a:spcPct val="115000"/>
                        </a:lnSpc>
                        <a:spcBef>
                          <a:spcPts val="0"/>
                        </a:spcBef>
                        <a:spcAft>
                          <a:spcPts val="0"/>
                        </a:spcAft>
                        <a:buClr>
                          <a:srgbClr val="000000"/>
                        </a:buClr>
                        <a:buSzPts val="1200"/>
                        <a:buFont typeface="Arial"/>
                        <a:buNone/>
                      </a:pPr>
                      <a:r>
                        <a:rPr lang="en" sz="1200" u="none" cap="none" strike="noStrike"/>
                        <a:t>How can </a:t>
                      </a:r>
                      <a:r>
                        <a:rPr lang="en" sz="1200"/>
                        <a:t>you use a mesh of sensortiles to monitor/assess runway conditions/threats in real time?</a:t>
                      </a:r>
                      <a:endParaRPr sz="1200" u="none" cap="none" strike="noStrike"/>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p>
                    <a:p>
                      <a:pPr indent="0" lvl="0" marL="0" marR="0" rtl="0" algn="l">
                        <a:lnSpc>
                          <a:spcPct val="115000"/>
                        </a:lnSpc>
                        <a:spcBef>
                          <a:spcPts val="0"/>
                        </a:spcBef>
                        <a:spcAft>
                          <a:spcPts val="0"/>
                        </a:spcAft>
                        <a:buClr>
                          <a:srgbClr val="000000"/>
                        </a:buClr>
                        <a:buSzPts val="1400"/>
                        <a:buFont typeface="Arial"/>
                        <a:buNone/>
                      </a:pPr>
                      <a:r>
                        <a:rPr b="1" lang="en" sz="1400" u="none" cap="none" strike="noStrike">
                          <a:solidFill>
                            <a:schemeClr val="dk1"/>
                          </a:solidFill>
                        </a:rPr>
                        <a:t>Potential Improvements:</a:t>
                      </a:r>
                      <a:endParaRPr/>
                    </a:p>
                    <a:p>
                      <a:pPr indent="0" lvl="0" marL="0" rtl="0">
                        <a:lnSpc>
                          <a:spcPct val="115000"/>
                        </a:lnSpc>
                        <a:spcBef>
                          <a:spcPts val="0"/>
                        </a:spcBef>
                        <a:spcAft>
                          <a:spcPts val="0"/>
                        </a:spcAft>
                        <a:buClr>
                          <a:schemeClr val="dk1"/>
                        </a:buClr>
                        <a:buSzPts val="1200"/>
                        <a:buFont typeface="Arial"/>
                        <a:buNone/>
                      </a:pPr>
                      <a:r>
                        <a:rPr lang="en" sz="1200">
                          <a:solidFill>
                            <a:schemeClr val="dk1"/>
                          </a:solidFill>
                        </a:rPr>
                        <a:t>This proof of concept project would be implemented on a small scale using less than 10 SensorTiles to collect data. The cloud logging to a single dashboard allows a single operator to monitor an entire runway when scaled up.</a:t>
                      </a:r>
                      <a:endParaRPr sz="11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15000"/>
                        </a:lnSpc>
                        <a:spcBef>
                          <a:spcPts val="0"/>
                        </a:spcBef>
                        <a:spcAft>
                          <a:spcPts val="0"/>
                        </a:spcAft>
                        <a:buClr>
                          <a:srgbClr val="000000"/>
                        </a:buClr>
                        <a:buSzPts val="1100"/>
                        <a:buFont typeface="Arial"/>
                        <a:buNone/>
                      </a:pPr>
                      <a:r>
                        <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07" name="Google Shape;107;p17"/>
          <p:cNvSpPr txBox="1"/>
          <p:nvPr/>
        </p:nvSpPr>
        <p:spPr>
          <a:xfrm>
            <a:off x="2068286" y="92375"/>
            <a:ext cx="5065500"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t>Rapid Airfield Damage Assessment</a:t>
            </a:r>
            <a:endParaRPr b="0" i="0" sz="2100" u="none" cap="none" strike="noStrike">
              <a:solidFill>
                <a:srgbClr val="000000"/>
              </a:solidFill>
              <a:latin typeface="Arial"/>
              <a:ea typeface="Arial"/>
              <a:cs typeface="Arial"/>
              <a:sym typeface="Arial"/>
            </a:endParaRPr>
          </a:p>
        </p:txBody>
      </p:sp>
      <p:pic>
        <p:nvPicPr>
          <p:cNvPr descr="Naval Postgraduate School emblem.svg" id="108" name="Google Shape;108;p17"/>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09" name="Google Shape;109;p17"/>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10" name="Google Shape;110;p17"/>
          <p:cNvSpPr txBox="1"/>
          <p:nvPr/>
        </p:nvSpPr>
        <p:spPr>
          <a:xfrm>
            <a:off x="4572000" y="660675"/>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111" name="Google Shape;111;p17"/>
          <p:cNvSpPr txBox="1"/>
          <p:nvPr/>
        </p:nvSpPr>
        <p:spPr>
          <a:xfrm>
            <a:off x="321075" y="291197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12" name="Google Shape;112;p17"/>
          <p:cNvSpPr txBox="1"/>
          <p:nvPr/>
        </p:nvSpPr>
        <p:spPr>
          <a:xfrm>
            <a:off x="4638100" y="2891425"/>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13" name="Google Shape;113;p17"/>
          <p:cNvSpPr txBox="1"/>
          <p:nvPr/>
        </p:nvSpPr>
        <p:spPr>
          <a:xfrm>
            <a:off x="4572000" y="3220075"/>
            <a:ext cx="4137300" cy="1758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7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Equipment </a:t>
            </a:r>
            <a:r>
              <a:rPr lang="en" sz="1200">
                <a:solidFill>
                  <a:schemeClr val="dk1"/>
                </a:solidFill>
              </a:rPr>
              <a:t>accounted for or have been ordered</a:t>
            </a:r>
            <a:endParaRPr sz="1200">
              <a:solidFill>
                <a:schemeClr val="dk1"/>
              </a:solidFill>
            </a:endParaRPr>
          </a:p>
          <a:p>
            <a:pPr indent="-304800" lvl="0" marL="457200" marR="0" rtl="0" algn="l">
              <a:lnSpc>
                <a:spcPct val="115000"/>
              </a:lnSpc>
              <a:spcBef>
                <a:spcPts val="700"/>
              </a:spcBef>
              <a:spcAft>
                <a:spcPts val="0"/>
              </a:spcAft>
              <a:buClr>
                <a:schemeClr val="dk1"/>
              </a:buClr>
              <a:buSzPts val="1200"/>
              <a:buFont typeface="Arial"/>
              <a:buChar char="●"/>
            </a:pPr>
            <a:r>
              <a:rPr lang="en" sz="1200">
                <a:solidFill>
                  <a:schemeClr val="dk1"/>
                </a:solidFill>
              </a:rPr>
              <a:t>One month to create small-scale bluetooth mesh</a:t>
            </a:r>
            <a:endParaRPr sz="1200">
              <a:solidFill>
                <a:schemeClr val="dk1"/>
              </a:solidFill>
            </a:endParaRPr>
          </a:p>
          <a:p>
            <a:pPr indent="-304800" lvl="0" marL="457200" marR="0" rtl="0" algn="l">
              <a:lnSpc>
                <a:spcPct val="115000"/>
              </a:lnSpc>
              <a:spcBef>
                <a:spcPts val="700"/>
              </a:spcBef>
              <a:spcAft>
                <a:spcPts val="0"/>
              </a:spcAft>
              <a:buClr>
                <a:schemeClr val="dk1"/>
              </a:buClr>
              <a:buSzPts val="1200"/>
              <a:buFont typeface="Arial"/>
              <a:buChar char="●"/>
            </a:pPr>
            <a:r>
              <a:rPr lang="en" sz="1200">
                <a:solidFill>
                  <a:schemeClr val="dk1"/>
                </a:solidFill>
              </a:rPr>
              <a:t>2 week to connect all the data to a cloud service</a:t>
            </a:r>
            <a:endParaRPr sz="1200">
              <a:solidFill>
                <a:schemeClr val="dk1"/>
              </a:solidFill>
            </a:endParaRPr>
          </a:p>
          <a:p>
            <a:pPr indent="0" lvl="0" marL="457200" marR="0" rtl="0" algn="l">
              <a:lnSpc>
                <a:spcPct val="115000"/>
              </a:lnSpc>
              <a:spcBef>
                <a:spcPts val="0"/>
              </a:spcBef>
              <a:spcAft>
                <a:spcPts val="0"/>
              </a:spcAft>
              <a:buNone/>
            </a:pPr>
            <a:r>
              <a:t/>
            </a:r>
            <a:endParaRPr sz="12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 name="Google Shape;114;p17"/>
          <p:cNvSpPr txBox="1"/>
          <p:nvPr/>
        </p:nvSpPr>
        <p:spPr>
          <a:xfrm>
            <a:off x="4572000" y="762525"/>
            <a:ext cx="4137300" cy="21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sz="1200"/>
          </a:p>
          <a:p>
            <a:pPr indent="0" lvl="0" marL="0" marR="0" rtl="0" algn="l">
              <a:lnSpc>
                <a:spcPct val="100000"/>
              </a:lnSpc>
              <a:spcBef>
                <a:spcPts val="0"/>
              </a:spcBef>
              <a:spcAft>
                <a:spcPts val="0"/>
              </a:spcAft>
              <a:buClr>
                <a:srgbClr val="000000"/>
              </a:buClr>
              <a:buSzPts val="1400"/>
              <a:buFont typeface="Arial"/>
              <a:buNone/>
            </a:pPr>
            <a:r>
              <a:rPr lang="en" sz="1200"/>
              <a:t>The project utilizes mainly the microphone on the STMicroelectronics SensorTile to say triangulate the epicenter of an explosion in the event of an attack. Other sensors on the Tile like the barometer, humidity, and temperature provide useful and accurate data for runway conditions.</a:t>
            </a:r>
            <a:endParaRPr b="0" i="0" sz="1200" u="none" cap="none" strike="noStrike">
              <a:solidFill>
                <a:srgbClr val="000000"/>
              </a:solidFill>
              <a:latin typeface="Arial"/>
              <a:ea typeface="Arial"/>
              <a:cs typeface="Arial"/>
              <a:sym typeface="Arial"/>
            </a:endParaRPr>
          </a:p>
        </p:txBody>
      </p:sp>
      <p:sp>
        <p:nvSpPr>
          <p:cNvPr id="115" name="Google Shape;115;p17"/>
          <p:cNvSpPr txBox="1"/>
          <p:nvPr/>
        </p:nvSpPr>
        <p:spPr>
          <a:xfrm>
            <a:off x="321075" y="3220075"/>
            <a:ext cx="4137300" cy="17583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700"/>
              </a:spcBef>
              <a:spcAft>
                <a:spcPts val="0"/>
              </a:spcAft>
              <a:buClr>
                <a:schemeClr val="dk1"/>
              </a:buClr>
              <a:buSzPts val="1200"/>
              <a:buFont typeface="Arial"/>
              <a:buChar char="●"/>
            </a:pPr>
            <a:r>
              <a:rPr lang="en" sz="1200">
                <a:solidFill>
                  <a:schemeClr val="dk1"/>
                </a:solidFill>
              </a:rPr>
              <a:t>Create bluetooth mesh of sensortiles using expansion boards to simulate full runway coverage</a:t>
            </a:r>
            <a:endParaRPr sz="1200">
              <a:solidFill>
                <a:schemeClr val="dk1"/>
              </a:solidFill>
            </a:endParaRPr>
          </a:p>
          <a:p>
            <a:pPr indent="-304800" lvl="0" marL="457200" marR="0" rtl="0" algn="l">
              <a:lnSpc>
                <a:spcPct val="115000"/>
              </a:lnSpc>
              <a:spcBef>
                <a:spcPts val="700"/>
              </a:spcBef>
              <a:spcAft>
                <a:spcPts val="0"/>
              </a:spcAft>
              <a:buClr>
                <a:schemeClr val="dk1"/>
              </a:buClr>
              <a:buSzPts val="1200"/>
              <a:buFont typeface="Arial"/>
              <a:buChar char="●"/>
            </a:pPr>
            <a:r>
              <a:rPr lang="en" sz="1200">
                <a:solidFill>
                  <a:schemeClr val="dk1"/>
                </a:solidFill>
              </a:rPr>
              <a:t>Pair sensortiles to wifi enabled device (smartphone or Rpi) for cloud logging through IBM Watson Analytics or Azure.</a:t>
            </a:r>
            <a:endParaRPr sz="1200">
              <a:solidFill>
                <a:schemeClr val="dk1"/>
              </a:solidFill>
            </a:endParaRPr>
          </a:p>
          <a:p>
            <a:pPr indent="0" lvl="0" marL="457200" marR="0" rtl="0" algn="l">
              <a:lnSpc>
                <a:spcPct val="115000"/>
              </a:lnSpc>
              <a:spcBef>
                <a:spcPts val="0"/>
              </a:spcBef>
              <a:spcAft>
                <a:spcPts val="0"/>
              </a:spcAft>
              <a:buNone/>
            </a:pPr>
            <a:r>
              <a:t/>
            </a:r>
            <a:endParaRPr sz="12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graphicFrame>
        <p:nvGraphicFramePr>
          <p:cNvPr id="120" name="Google Shape;120;p18"/>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 sz="1400" u="none" cap="none" strike="noStrike"/>
                        <a:t>Problem Statement:</a:t>
                      </a:r>
                      <a:endParaRPr b="1" sz="1400" u="none" cap="none" strike="noStrike"/>
                    </a:p>
                    <a:p>
                      <a:pPr indent="0" lvl="0" marL="0" marR="0" rtl="0" algn="l">
                        <a:lnSpc>
                          <a:spcPct val="115000"/>
                        </a:lnSpc>
                        <a:spcBef>
                          <a:spcPts val="0"/>
                        </a:spcBef>
                        <a:spcAft>
                          <a:spcPts val="0"/>
                        </a:spcAft>
                        <a:buClr>
                          <a:srgbClr val="000000"/>
                        </a:buClr>
                        <a:buSzPts val="1200"/>
                        <a:buFont typeface="Arial"/>
                        <a:buNone/>
                      </a:pPr>
                      <a:r>
                        <a:rPr lang="en" sz="1200" u="none" cap="none" strike="noStrike"/>
                        <a:t>How can you create an </a:t>
                      </a:r>
                      <a:r>
                        <a:rPr lang="en" sz="1200"/>
                        <a:t>expendable</a:t>
                      </a:r>
                      <a:r>
                        <a:rPr lang="en" sz="1200" u="none" cap="none" strike="noStrike"/>
                        <a:t> and </a:t>
                      </a:r>
                      <a:r>
                        <a:rPr lang="en" sz="1200"/>
                        <a:t>real time</a:t>
                      </a:r>
                      <a:r>
                        <a:rPr lang="en" sz="1200" u="none" cap="none" strike="noStrike"/>
                        <a:t> air quality measurement system to mitigate CBRNE threats?</a:t>
                      </a:r>
                      <a:endParaRPr sz="1200" u="none" cap="none" strike="noStrike"/>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p>
                    <a:p>
                      <a:pPr indent="0" lvl="0" marL="0" marR="0" rtl="0" algn="l">
                        <a:lnSpc>
                          <a:spcPct val="115000"/>
                        </a:lnSpc>
                        <a:spcBef>
                          <a:spcPts val="0"/>
                        </a:spcBef>
                        <a:spcAft>
                          <a:spcPts val="0"/>
                        </a:spcAft>
                        <a:buClr>
                          <a:schemeClr val="dk1"/>
                        </a:buClr>
                        <a:buSzPts val="1100"/>
                        <a:buFont typeface="Arial"/>
                        <a:buNone/>
                      </a:pPr>
                      <a:r>
                        <a:rPr b="1" lang="en" sz="1400" u="none" cap="none" strike="noStrike">
                          <a:solidFill>
                            <a:schemeClr val="dk1"/>
                          </a:solidFill>
                        </a:rPr>
                        <a:t>Potential Improvements:</a:t>
                      </a:r>
                      <a:endParaRPr b="1" sz="14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t>The device would allow for a cheap and expendable way to measure air quality in a given area, whether it be attached to a drone or set up in an array on land.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21" name="Google Shape;121;p18"/>
          <p:cNvSpPr txBox="1"/>
          <p:nvPr/>
        </p:nvSpPr>
        <p:spPr>
          <a:xfrm>
            <a:off x="4572000" y="1055275"/>
            <a:ext cx="4137300" cy="173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This project consists of a Raspberry pi 3 as a hub for a number of sensors. These sensors will collect a wide range of data including Particulate Matter levels, Humidity, temperature, air pressure, and GPS location to essentially create an all in one device for monitoring the air quality. This device has many applications from natural disasters to agriculture, and even personal use.</a:t>
            </a:r>
            <a:endParaRPr b="0" i="0" sz="1400" u="none" cap="none" strike="noStrike">
              <a:solidFill>
                <a:srgbClr val="000000"/>
              </a:solidFill>
              <a:latin typeface="Arial"/>
              <a:ea typeface="Arial"/>
              <a:cs typeface="Arial"/>
              <a:sym typeface="Arial"/>
            </a:endParaRPr>
          </a:p>
        </p:txBody>
      </p:sp>
      <p:sp>
        <p:nvSpPr>
          <p:cNvPr id="122" name="Google Shape;122;p18"/>
          <p:cNvSpPr txBox="1"/>
          <p:nvPr/>
        </p:nvSpPr>
        <p:spPr>
          <a:xfrm>
            <a:off x="2335350" y="92375"/>
            <a:ext cx="4412700"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Air Quality Measurement System</a:t>
            </a:r>
            <a:endParaRPr b="0" i="0" sz="2100" u="none" cap="none" strike="noStrike">
              <a:solidFill>
                <a:srgbClr val="000000"/>
              </a:solidFill>
              <a:latin typeface="Arial"/>
              <a:ea typeface="Arial"/>
              <a:cs typeface="Arial"/>
              <a:sym typeface="Arial"/>
            </a:endParaRPr>
          </a:p>
        </p:txBody>
      </p:sp>
      <p:pic>
        <p:nvPicPr>
          <p:cNvPr descr="Naval Postgraduate School emblem.svg" id="123" name="Google Shape;123;p18"/>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24" name="Google Shape;124;p18"/>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25" name="Google Shape;125;p18"/>
          <p:cNvSpPr txBox="1"/>
          <p:nvPr/>
        </p:nvSpPr>
        <p:spPr>
          <a:xfrm>
            <a:off x="4572000" y="718475"/>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126" name="Google Shape;126;p18"/>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27" name="Google Shape;127;p18"/>
          <p:cNvSpPr txBox="1"/>
          <p:nvPr/>
        </p:nvSpPr>
        <p:spPr>
          <a:xfrm>
            <a:off x="4702025" y="2946500"/>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28" name="Google Shape;128;p18"/>
          <p:cNvSpPr txBox="1"/>
          <p:nvPr/>
        </p:nvSpPr>
        <p:spPr>
          <a:xfrm>
            <a:off x="321075" y="3199525"/>
            <a:ext cx="4069200" cy="1820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Connect PM Sensor, GPS module, and SensorTile to a Raspberry pi 3</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Write program that takes sensor data as input and displays it in a readable format</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Once the system is functional, write program that sends the data to another device for more convenient monitoring</a:t>
            </a:r>
            <a:endParaRPr b="0" i="0" sz="1400" u="none" cap="none" strike="noStrike">
              <a:solidFill>
                <a:srgbClr val="000000"/>
              </a:solidFill>
              <a:latin typeface="Arial"/>
              <a:ea typeface="Arial"/>
              <a:cs typeface="Arial"/>
              <a:sym typeface="Arial"/>
            </a:endParaRPr>
          </a:p>
        </p:txBody>
      </p:sp>
      <p:sp>
        <p:nvSpPr>
          <p:cNvPr id="129" name="Google Shape;129;p18"/>
          <p:cNvSpPr txBox="1"/>
          <p:nvPr/>
        </p:nvSpPr>
        <p:spPr>
          <a:xfrm>
            <a:off x="4702025" y="3280700"/>
            <a:ext cx="4054200" cy="1739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Equipment: $85+</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One month to Prototype device and get data into computer</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One month + to develop application and general polish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graphicFrame>
        <p:nvGraphicFramePr>
          <p:cNvPr id="134" name="Google Shape;134;p19"/>
          <p:cNvGraphicFramePr/>
          <p:nvPr/>
        </p:nvGraphicFramePr>
        <p:xfrm>
          <a:off x="321075" y="718475"/>
          <a:ext cx="3000000" cy="3000000"/>
        </p:xfrm>
        <a:graphic>
          <a:graphicData uri="http://schemas.openxmlformats.org/drawingml/2006/table">
            <a:tbl>
              <a:tblPr>
                <a:noFill/>
                <a:tableStyleId>{66B0B963-7B2F-42B3-B833-F8CB23AC894B}</a:tableStyleId>
              </a:tblPr>
              <a:tblGrid>
                <a:gridCol w="4217550"/>
                <a:gridCol w="4217550"/>
              </a:tblGrid>
              <a:tr h="2172675">
                <a:tc>
                  <a:txBody>
                    <a:bodyPr>
                      <a:noAutofit/>
                    </a:bodyPr>
                    <a:lstStyle/>
                    <a:p>
                      <a:pPr indent="0" lvl="0" marL="0" marR="0" rtl="0" algn="l">
                        <a:lnSpc>
                          <a:spcPct val="115000"/>
                        </a:lnSpc>
                        <a:spcBef>
                          <a:spcPts val="0"/>
                        </a:spcBef>
                        <a:spcAft>
                          <a:spcPts val="0"/>
                        </a:spcAft>
                        <a:buClr>
                          <a:schemeClr val="dk1"/>
                        </a:buClr>
                        <a:buSzPts val="1100"/>
                        <a:buFont typeface="Arial"/>
                        <a:buNone/>
                      </a:pPr>
                      <a:r>
                        <a:rPr b="1" lang="en" sz="1400" u="none" cap="none" strike="noStrike">
                          <a:solidFill>
                            <a:schemeClr val="dk1"/>
                          </a:solidFill>
                        </a:rPr>
                        <a:t>Problem Statement:</a:t>
                      </a:r>
                      <a:endParaRPr b="1" sz="14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How can you create a system of real time water monitoring to help locate a source of CBRNE contamination?</a:t>
                      </a:r>
                      <a:endParaRPr sz="1200">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b="1" lang="en" sz="1400" u="none" cap="none" strike="noStrike">
                          <a:solidFill>
                            <a:schemeClr val="dk1"/>
                          </a:solidFill>
                        </a:rPr>
                        <a:t>Potential Improvements:</a:t>
                      </a:r>
                      <a:endParaRPr b="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This system allows for an array of deployed sensors to monitor water quality and alert in the case of contamina</a:t>
                      </a:r>
                      <a:r>
                        <a:rPr lang="en" sz="1200">
                          <a:solidFill>
                            <a:schemeClr val="dk1"/>
                          </a:solidFill>
                        </a:rPr>
                        <a:t>tion.</a:t>
                      </a:r>
                      <a:endParaRPr sz="12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Goal: Reliable chemical, biological, radiological, nuclear, and explosives (CBRNE) countermeasures</a:t>
                      </a:r>
                      <a:endParaRPr sz="12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35" name="Google Shape;135;p19"/>
          <p:cNvSpPr txBox="1"/>
          <p:nvPr/>
        </p:nvSpPr>
        <p:spPr>
          <a:xfrm>
            <a:off x="2148375" y="92375"/>
            <a:ext cx="4843200"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Water Quality Measurement System</a:t>
            </a:r>
            <a:endParaRPr b="0" i="0" sz="2100" u="none" cap="none" strike="noStrike">
              <a:solidFill>
                <a:srgbClr val="000000"/>
              </a:solidFill>
              <a:latin typeface="Arial"/>
              <a:ea typeface="Arial"/>
              <a:cs typeface="Arial"/>
              <a:sym typeface="Arial"/>
            </a:endParaRPr>
          </a:p>
        </p:txBody>
      </p:sp>
      <p:pic>
        <p:nvPicPr>
          <p:cNvPr descr="Naval Postgraduate School emblem.svg" id="136" name="Google Shape;136;p19"/>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37" name="Google Shape;137;p19"/>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38" name="Google Shape;138;p19"/>
          <p:cNvSpPr txBox="1"/>
          <p:nvPr/>
        </p:nvSpPr>
        <p:spPr>
          <a:xfrm>
            <a:off x="4620375" y="654800"/>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139" name="Google Shape;139;p19"/>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40" name="Google Shape;140;p19"/>
          <p:cNvSpPr txBox="1"/>
          <p:nvPr/>
        </p:nvSpPr>
        <p:spPr>
          <a:xfrm>
            <a:off x="4702025" y="2946500"/>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41" name="Google Shape;141;p19"/>
          <p:cNvSpPr txBox="1"/>
          <p:nvPr/>
        </p:nvSpPr>
        <p:spPr>
          <a:xfrm>
            <a:off x="4538625" y="2842675"/>
            <a:ext cx="4273800" cy="202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Total Equipment Cost: &lt; $200</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Summer Intern Assembly: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Voluntary Student Service (VSS): Free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Community College Catalyst (CCC): $3800/intern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&lt; One month: Circuit implementation</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&lt; One month: Feature polish (code polish, feature testing)</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42" name="Google Shape;142;p19"/>
          <p:cNvSpPr txBox="1"/>
          <p:nvPr/>
        </p:nvSpPr>
        <p:spPr>
          <a:xfrm>
            <a:off x="321075" y="2926375"/>
            <a:ext cx="4110300" cy="185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The goal of this project is to implement a small footprint water quality monitoring and contamination notification system. Utilizing several sensors; temperature, pH, turbidity and ultrasonic, along with Arduino microcomputing and GSM technology, we are able to monitor water sources in real time. GSM technology allows SMS notification in the case of contamination. Arduino compatible GPS module will notify location of deployed system and input data from sensors.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Circuitry implementation</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Programming refinement</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GSM/GPS implementation</a:t>
            </a:r>
            <a:endParaRPr b="0" i="0" sz="1100" u="none" cap="none" strike="noStrike">
              <a:solidFill>
                <a:srgbClr val="000000"/>
              </a:solidFill>
              <a:latin typeface="Arial"/>
              <a:ea typeface="Arial"/>
              <a:cs typeface="Arial"/>
              <a:sym typeface="Arial"/>
            </a:endParaRPr>
          </a:p>
        </p:txBody>
      </p:sp>
      <p:sp>
        <p:nvSpPr>
          <p:cNvPr id="143" name="Google Shape;143;p19"/>
          <p:cNvSpPr txBox="1"/>
          <p:nvPr/>
        </p:nvSpPr>
        <p:spPr>
          <a:xfrm>
            <a:off x="4620375" y="948925"/>
            <a:ext cx="4110300" cy="195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Utilize environmental sensors to construct water quality measurement and notification system. Examples of intended use (not limited to);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Monitor quality of potable and nonpotable water for developing communities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Water contamination identification system for variable use</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Water quality monitoring for agricultural irrigation/watering systems</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 sz="1100" u="none" cap="none" strike="noStrike">
                <a:solidFill>
                  <a:srgbClr val="000000"/>
                </a:solidFill>
                <a:latin typeface="Arial"/>
                <a:ea typeface="Arial"/>
                <a:cs typeface="Arial"/>
                <a:sym typeface="Arial"/>
              </a:rPr>
              <a:t>Tool for crude F.O.B. water management logistics, etc.</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nvSpPr>
        <p:spPr>
          <a:xfrm>
            <a:off x="2048625" y="102975"/>
            <a:ext cx="5181900" cy="55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     Autonomous “Follow me Cooler”</a:t>
            </a:r>
            <a:endParaRPr b="0" i="0" sz="2100" u="none" cap="none" strike="noStrike">
              <a:solidFill>
                <a:srgbClr val="000000"/>
              </a:solidFill>
              <a:latin typeface="Arial"/>
              <a:ea typeface="Arial"/>
              <a:cs typeface="Arial"/>
              <a:sym typeface="Arial"/>
            </a:endParaRPr>
          </a:p>
        </p:txBody>
      </p:sp>
      <p:graphicFrame>
        <p:nvGraphicFramePr>
          <p:cNvPr id="149" name="Google Shape;149;p20"/>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chemeClr val="dk1"/>
                        </a:buClr>
                        <a:buSzPts val="1100"/>
                        <a:buFont typeface="Arial"/>
                        <a:buNone/>
                      </a:pPr>
                      <a:r>
                        <a:rPr b="1" lang="en" sz="1400" u="none" cap="none" strike="noStrike">
                          <a:solidFill>
                            <a:schemeClr val="dk1"/>
                          </a:solidFill>
                        </a:rPr>
                        <a:t>Problem Statement:</a:t>
                      </a:r>
                      <a:endParaRPr b="1" sz="1400" u="none" cap="none" strike="noStrike">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How can you apply machine automation to make transporting supplies more efficient?</a:t>
                      </a:r>
                      <a:endParaRPr sz="12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t/>
                      </a:r>
                      <a:endParaRPr sz="1200" u="none" cap="none" strike="noStrike">
                        <a:solidFill>
                          <a:schemeClr val="dk1"/>
                        </a:solidFill>
                      </a:endParaRPr>
                    </a:p>
                    <a:p>
                      <a:pPr indent="0" lvl="0" marL="0" marR="0" rtl="0" algn="l">
                        <a:lnSpc>
                          <a:spcPct val="115000"/>
                        </a:lnSpc>
                        <a:spcBef>
                          <a:spcPts val="0"/>
                        </a:spcBef>
                        <a:spcAft>
                          <a:spcPts val="0"/>
                        </a:spcAft>
                        <a:buClr>
                          <a:srgbClr val="000000"/>
                        </a:buClr>
                        <a:buSzPts val="1400"/>
                        <a:buFont typeface="Arial"/>
                        <a:buNone/>
                      </a:pPr>
                      <a:r>
                        <a:rPr b="1" lang="en" sz="1400" u="none" cap="none" strike="noStrike">
                          <a:solidFill>
                            <a:schemeClr val="dk1"/>
                          </a:solidFill>
                        </a:rPr>
                        <a:t>Potential </a:t>
                      </a:r>
                      <a:r>
                        <a:rPr b="1" lang="en">
                          <a:solidFill>
                            <a:schemeClr val="dk1"/>
                          </a:solidFill>
                        </a:rPr>
                        <a:t>Improvements</a:t>
                      </a:r>
                      <a:r>
                        <a:rPr b="1" lang="en" sz="1400" u="none" cap="none" strike="noStrike">
                          <a:solidFill>
                            <a:schemeClr val="dk1"/>
                          </a:solidFill>
                        </a:rPr>
                        <a:t>:</a:t>
                      </a:r>
                      <a:endParaRPr b="1" sz="1400" u="none" cap="none" strike="noStrike">
                        <a:solidFill>
                          <a:schemeClr val="dk1"/>
                        </a:solidFill>
                      </a:endParaRPr>
                    </a:p>
                    <a:p>
                      <a:pPr indent="0" lvl="0" marL="0" marR="0" rtl="0" algn="l">
                        <a:lnSpc>
                          <a:spcPct val="115000"/>
                        </a:lnSpc>
                        <a:spcBef>
                          <a:spcPts val="0"/>
                        </a:spcBef>
                        <a:spcAft>
                          <a:spcPts val="0"/>
                        </a:spcAft>
                        <a:buClr>
                          <a:schemeClr val="dk1"/>
                        </a:buClr>
                        <a:buSzPts val="1100"/>
                        <a:buFont typeface="Arial"/>
                        <a:buNone/>
                      </a:pPr>
                      <a:r>
                        <a:rPr lang="en" sz="1200" u="none" cap="none" strike="noStrike">
                          <a:solidFill>
                            <a:schemeClr val="dk1"/>
                          </a:solidFill>
                        </a:rPr>
                        <a:t>This device has the potential to complete rudimentary supply runs whether it be on a military base, home, warehouse, etc..</a:t>
                      </a:r>
                      <a:endParaRPr sz="1200" u="none" cap="none" strike="noStrike">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Naval Postgraduate School emblem.svg" id="150" name="Google Shape;150;p20"/>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51" name="Google Shape;151;p20"/>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52" name="Google Shape;152;p20"/>
          <p:cNvSpPr txBox="1"/>
          <p:nvPr/>
        </p:nvSpPr>
        <p:spPr>
          <a:xfrm>
            <a:off x="4687800" y="1071675"/>
            <a:ext cx="4101600" cy="16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highlight>
                  <a:srgbClr val="FFFFFF"/>
                </a:highlight>
                <a:latin typeface="Arial"/>
                <a:ea typeface="Arial"/>
                <a:cs typeface="Arial"/>
                <a:sym typeface="Arial"/>
              </a:rPr>
              <a:t>In this project, we use an Arduino Uno to build an autonomous "follow me" cooler. The robot cooler connects to a smartphone via Bluetooth and free IoT Android app service “Blynk”. Uses GPS to navigate. All the electronics will be contained in the base so that other objects can be carried as well.</a:t>
            </a:r>
            <a:endParaRPr b="1" i="0" sz="1400" u="none" cap="none" strike="noStrike">
              <a:solidFill>
                <a:srgbClr val="000000"/>
              </a:solidFill>
              <a:latin typeface="Arial"/>
              <a:ea typeface="Arial"/>
              <a:cs typeface="Arial"/>
              <a:sym typeface="Arial"/>
            </a:endParaRPr>
          </a:p>
        </p:txBody>
      </p:sp>
      <p:sp>
        <p:nvSpPr>
          <p:cNvPr id="153" name="Google Shape;153;p20"/>
          <p:cNvSpPr txBox="1"/>
          <p:nvPr/>
        </p:nvSpPr>
        <p:spPr>
          <a:xfrm>
            <a:off x="321075" y="3174975"/>
            <a:ext cx="4101600" cy="16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Accessibility of autonomous systems like the Follow Me Cooler provide a platform to become familiar with a rising technology. Companies like TravelmateRobotics have released autonomous luggage</a:t>
            </a:r>
            <a:r>
              <a:rPr lang="en"/>
              <a:t>.</a:t>
            </a:r>
            <a:endParaRPr b="0" i="0" sz="1400" u="none" cap="none" strike="noStrike">
              <a:solidFill>
                <a:srgbClr val="000000"/>
              </a:solidFill>
              <a:latin typeface="Arial"/>
              <a:ea typeface="Arial"/>
              <a:cs typeface="Arial"/>
              <a:sym typeface="Arial"/>
            </a:endParaRPr>
          </a:p>
        </p:txBody>
      </p:sp>
      <p:sp>
        <p:nvSpPr>
          <p:cNvPr id="154" name="Google Shape;154;p20"/>
          <p:cNvSpPr txBox="1"/>
          <p:nvPr/>
        </p:nvSpPr>
        <p:spPr>
          <a:xfrm>
            <a:off x="4538625" y="3100275"/>
            <a:ext cx="4265100" cy="1761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Total Equipment Cost: &lt; $200</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Summer Intern Assembly: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Voluntary Student Service (VSS): Free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Community College Catalyst (CCC): $3800/intern</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&lt; One Month: 3D Print Mounts/Platform Assembly</a:t>
            </a:r>
            <a:endParaRPr b="0" i="0" sz="14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One month: Implement Circuitry/Testing</a:t>
            </a:r>
            <a:endParaRPr b="1" i="0" sz="1400" u="none" cap="none" strike="noStrike">
              <a:solidFill>
                <a:srgbClr val="000000"/>
              </a:solidFill>
              <a:latin typeface="Arial"/>
              <a:ea typeface="Arial"/>
              <a:cs typeface="Arial"/>
              <a:sym typeface="Arial"/>
            </a:endParaRPr>
          </a:p>
        </p:txBody>
      </p:sp>
      <p:sp>
        <p:nvSpPr>
          <p:cNvPr id="155" name="Google Shape;155;p20"/>
          <p:cNvSpPr txBox="1"/>
          <p:nvPr/>
        </p:nvSpPr>
        <p:spPr>
          <a:xfrm>
            <a:off x="4687800" y="762525"/>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156" name="Google Shape;156;p20"/>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57" name="Google Shape;157;p20"/>
          <p:cNvSpPr txBox="1"/>
          <p:nvPr/>
        </p:nvSpPr>
        <p:spPr>
          <a:xfrm>
            <a:off x="4687800" y="2870875"/>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graphicFrame>
        <p:nvGraphicFramePr>
          <p:cNvPr id="162" name="Google Shape;162;p21"/>
          <p:cNvGraphicFramePr/>
          <p:nvPr/>
        </p:nvGraphicFramePr>
        <p:xfrm>
          <a:off x="321075" y="762525"/>
          <a:ext cx="3000000" cy="3000000"/>
        </p:xfrm>
        <a:graphic>
          <a:graphicData uri="http://schemas.openxmlformats.org/drawingml/2006/table">
            <a:tbl>
              <a:tblPr>
                <a:noFill/>
                <a:tableStyleId>{66B0B963-7B2F-42B3-B833-F8CB23AC894B}</a:tableStyleId>
              </a:tblPr>
              <a:tblGrid>
                <a:gridCol w="4217550"/>
                <a:gridCol w="4217550"/>
              </a:tblGrid>
              <a:tr h="2128900">
                <a:tc>
                  <a:txBody>
                    <a:bodyPr>
                      <a:noAutofit/>
                    </a:bodyPr>
                    <a:lstStyle/>
                    <a:p>
                      <a:pPr indent="0" lvl="0" marL="0" marR="0" rtl="0" algn="l">
                        <a:lnSpc>
                          <a:spcPct val="115000"/>
                        </a:lnSpc>
                        <a:spcBef>
                          <a:spcPts val="0"/>
                        </a:spcBef>
                        <a:spcAft>
                          <a:spcPts val="0"/>
                        </a:spcAft>
                        <a:buClr>
                          <a:srgbClr val="000000"/>
                        </a:buClr>
                        <a:buSzPts val="1400"/>
                        <a:buFont typeface="Arial"/>
                        <a:buNone/>
                      </a:pPr>
                      <a:r>
                        <a:rPr b="1" lang="en" sz="1400" u="none" cap="none" strike="noStrike"/>
                        <a:t>Problem Statement:</a:t>
                      </a:r>
                      <a:endParaRPr b="1" sz="1400" u="none" cap="none" strike="noStrike"/>
                    </a:p>
                    <a:p>
                      <a:pPr indent="0" lvl="0" marL="0" marR="0" rtl="0" algn="l">
                        <a:lnSpc>
                          <a:spcPct val="115000"/>
                        </a:lnSpc>
                        <a:spcBef>
                          <a:spcPts val="0"/>
                        </a:spcBef>
                        <a:spcAft>
                          <a:spcPts val="0"/>
                        </a:spcAft>
                        <a:buClr>
                          <a:srgbClr val="000000"/>
                        </a:buClr>
                        <a:buSzPts val="1200"/>
                        <a:buFont typeface="Arial"/>
                        <a:buNone/>
                      </a:pPr>
                      <a:r>
                        <a:rPr lang="en" sz="1200"/>
                        <a:t>How can we improve SCADA systems with blockchain technology to create more secure smart grids?</a:t>
                      </a:r>
                      <a:endParaRPr sz="1200"/>
                    </a:p>
                    <a:p>
                      <a:pPr indent="0" lvl="0" marL="0" marR="0" rtl="0" algn="l">
                        <a:lnSpc>
                          <a:spcPct val="115000"/>
                        </a:lnSpc>
                        <a:spcBef>
                          <a:spcPts val="0"/>
                        </a:spcBef>
                        <a:spcAft>
                          <a:spcPts val="0"/>
                        </a:spcAft>
                        <a:buClr>
                          <a:srgbClr val="000000"/>
                        </a:buClr>
                        <a:buSzPts val="1200"/>
                        <a:buFont typeface="Arial"/>
                        <a:buNone/>
                      </a:pPr>
                      <a:r>
                        <a:t/>
                      </a:r>
                      <a:endParaRPr sz="600"/>
                    </a:p>
                    <a:p>
                      <a:pPr indent="0" lvl="0" marL="0" marR="0" rtl="0" algn="l">
                        <a:lnSpc>
                          <a:spcPct val="115000"/>
                        </a:lnSpc>
                        <a:spcBef>
                          <a:spcPts val="0"/>
                        </a:spcBef>
                        <a:spcAft>
                          <a:spcPts val="0"/>
                        </a:spcAft>
                        <a:buClr>
                          <a:schemeClr val="dk1"/>
                        </a:buClr>
                        <a:buSzPts val="1100"/>
                        <a:buFont typeface="Arial"/>
                        <a:buNone/>
                      </a:pPr>
                      <a:r>
                        <a:rPr b="1" lang="en" sz="1400" u="none" cap="none" strike="noStrike">
                          <a:solidFill>
                            <a:schemeClr val="dk1"/>
                          </a:solidFill>
                        </a:rPr>
                        <a:t>Potential Improvements:</a:t>
                      </a:r>
                      <a:endParaRPr b="1">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 sz="1200"/>
                        <a:t>Leverage smart contracts to improve confidentiality, integrity, and availability of data in smart grid systems.  Enable smart grid deployment in resource-constrained environments.</a:t>
                      </a:r>
                      <a:endParaRPr sz="12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r>
              <a:tr h="2128900">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28575">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63" name="Google Shape;163;p21"/>
          <p:cNvSpPr txBox="1"/>
          <p:nvPr/>
        </p:nvSpPr>
        <p:spPr>
          <a:xfrm>
            <a:off x="4572000" y="1055275"/>
            <a:ext cx="4137300" cy="211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100"/>
              <a:t>Researching potential implementations of ethereum blockchain smart contracts as a solution to several SCADA system vulnerabilities. If system control software for functions like power allocation, storage capacity monitoring, and system state is run through smart contracts, an adversary must control more than half the system nodes to bring the system down. Difficult to misrepresent data since data record is copied throughout blockchain. Built in ethereum encryption would be a significant improvement from conventional SCADA system confidentiality</a:t>
            </a:r>
            <a:endParaRPr b="0" i="0" sz="1100" u="none" cap="none" strike="noStrike">
              <a:solidFill>
                <a:srgbClr val="000000"/>
              </a:solidFill>
              <a:latin typeface="Arial"/>
              <a:ea typeface="Arial"/>
              <a:cs typeface="Arial"/>
              <a:sym typeface="Arial"/>
            </a:endParaRPr>
          </a:p>
        </p:txBody>
      </p:sp>
      <p:sp>
        <p:nvSpPr>
          <p:cNvPr id="164" name="Google Shape;164;p21"/>
          <p:cNvSpPr txBox="1"/>
          <p:nvPr/>
        </p:nvSpPr>
        <p:spPr>
          <a:xfrm>
            <a:off x="2335350" y="92375"/>
            <a:ext cx="4412700" cy="62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t>Blockchain Smart Grid</a:t>
            </a:r>
            <a:endParaRPr sz="2100"/>
          </a:p>
        </p:txBody>
      </p:sp>
      <p:pic>
        <p:nvPicPr>
          <p:cNvPr descr="Naval Postgraduate School emblem.svg" id="165" name="Google Shape;165;p21"/>
          <p:cNvPicPr preferRelativeResize="0"/>
          <p:nvPr/>
        </p:nvPicPr>
        <p:blipFill rotWithShape="1">
          <a:blip r:embed="rId3">
            <a:alphaModFix/>
          </a:blip>
          <a:srcRect b="0" l="0" r="0" t="0"/>
          <a:stretch/>
        </p:blipFill>
        <p:spPr>
          <a:xfrm>
            <a:off x="7644325" y="92375"/>
            <a:ext cx="1178875" cy="811075"/>
          </a:xfrm>
          <a:prstGeom prst="rect">
            <a:avLst/>
          </a:prstGeom>
          <a:noFill/>
          <a:ln>
            <a:noFill/>
          </a:ln>
        </p:spPr>
      </p:pic>
      <p:pic>
        <p:nvPicPr>
          <p:cNvPr id="166" name="Google Shape;166;p21"/>
          <p:cNvPicPr preferRelativeResize="0"/>
          <p:nvPr/>
        </p:nvPicPr>
        <p:blipFill rotWithShape="1">
          <a:blip r:embed="rId4">
            <a:alphaModFix/>
          </a:blip>
          <a:srcRect b="0" l="0" r="0" t="0"/>
          <a:stretch/>
        </p:blipFill>
        <p:spPr>
          <a:xfrm>
            <a:off x="342150" y="92374"/>
            <a:ext cx="1373100" cy="626100"/>
          </a:xfrm>
          <a:prstGeom prst="rect">
            <a:avLst/>
          </a:prstGeom>
          <a:noFill/>
          <a:ln>
            <a:noFill/>
          </a:ln>
        </p:spPr>
      </p:pic>
      <p:sp>
        <p:nvSpPr>
          <p:cNvPr id="167" name="Google Shape;167;p21"/>
          <p:cNvSpPr txBox="1"/>
          <p:nvPr/>
        </p:nvSpPr>
        <p:spPr>
          <a:xfrm>
            <a:off x="4572000" y="782850"/>
            <a:ext cx="28233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Description of Project:</a:t>
            </a:r>
            <a:endParaRPr b="1" i="0" sz="1400" u="none" cap="none" strike="noStrike">
              <a:solidFill>
                <a:srgbClr val="000000"/>
              </a:solidFill>
              <a:latin typeface="Arial"/>
              <a:ea typeface="Arial"/>
              <a:cs typeface="Arial"/>
              <a:sym typeface="Arial"/>
            </a:endParaRPr>
          </a:p>
        </p:txBody>
      </p:sp>
      <p:sp>
        <p:nvSpPr>
          <p:cNvPr id="168" name="Google Shape;168;p21"/>
          <p:cNvSpPr txBox="1"/>
          <p:nvPr/>
        </p:nvSpPr>
        <p:spPr>
          <a:xfrm>
            <a:off x="321075" y="2891425"/>
            <a:ext cx="1827300" cy="30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Objectives:</a:t>
            </a:r>
            <a:endParaRPr b="1" i="0" sz="1400" u="none" cap="none" strike="noStrike">
              <a:solidFill>
                <a:srgbClr val="000000"/>
              </a:solidFill>
              <a:latin typeface="Arial"/>
              <a:ea typeface="Arial"/>
              <a:cs typeface="Arial"/>
              <a:sym typeface="Arial"/>
            </a:endParaRPr>
          </a:p>
        </p:txBody>
      </p:sp>
      <p:sp>
        <p:nvSpPr>
          <p:cNvPr id="169" name="Google Shape;169;p21"/>
          <p:cNvSpPr txBox="1"/>
          <p:nvPr/>
        </p:nvSpPr>
        <p:spPr>
          <a:xfrm>
            <a:off x="4702025" y="2946500"/>
            <a:ext cx="28746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Budget and Schedule:</a:t>
            </a:r>
            <a:endParaRPr b="1" i="0" sz="1400" u="none" cap="none" strike="noStrike">
              <a:solidFill>
                <a:srgbClr val="000000"/>
              </a:solidFill>
              <a:latin typeface="Arial"/>
              <a:ea typeface="Arial"/>
              <a:cs typeface="Arial"/>
              <a:sym typeface="Arial"/>
            </a:endParaRPr>
          </a:p>
        </p:txBody>
      </p:sp>
      <p:sp>
        <p:nvSpPr>
          <p:cNvPr id="170" name="Google Shape;170;p21"/>
          <p:cNvSpPr txBox="1"/>
          <p:nvPr/>
        </p:nvSpPr>
        <p:spPr>
          <a:xfrm>
            <a:off x="321075" y="3199525"/>
            <a:ext cx="4069200" cy="1820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Char char="●"/>
            </a:pPr>
            <a:r>
              <a:rPr lang="en" sz="1200"/>
              <a:t>Create an internally networked blockchain-mediated smart grid using Raspberry Pis and a general purpose laptop</a:t>
            </a:r>
            <a:endParaRPr sz="1200"/>
          </a:p>
          <a:p>
            <a:pPr indent="0" lvl="0" marL="0" marR="0" rtl="0" algn="l">
              <a:lnSpc>
                <a:spcPct val="100000"/>
              </a:lnSpc>
              <a:spcBef>
                <a:spcPts val="0"/>
              </a:spcBef>
              <a:spcAft>
                <a:spcPts val="0"/>
              </a:spcAft>
              <a:buNone/>
            </a:pPr>
            <a:r>
              <a:t/>
            </a:r>
            <a:endParaRPr sz="600"/>
          </a:p>
          <a:p>
            <a:pPr indent="-304800" lvl="0" marL="457200" marR="0" rtl="0" algn="l">
              <a:lnSpc>
                <a:spcPct val="100000"/>
              </a:lnSpc>
              <a:spcBef>
                <a:spcPts val="0"/>
              </a:spcBef>
              <a:spcAft>
                <a:spcPts val="0"/>
              </a:spcAft>
              <a:buSzPts val="1200"/>
              <a:buChar char="●"/>
            </a:pPr>
            <a:r>
              <a:rPr lang="en" sz="1200"/>
              <a:t>Set up the Raspberry Pis to function as both blockchain and smart grid nodes that interact with each other</a:t>
            </a:r>
            <a:endParaRPr sz="1200"/>
          </a:p>
          <a:p>
            <a:pPr indent="0" lvl="0" marL="0" marR="0" rtl="0" algn="l">
              <a:lnSpc>
                <a:spcPct val="100000"/>
              </a:lnSpc>
              <a:spcBef>
                <a:spcPts val="0"/>
              </a:spcBef>
              <a:spcAft>
                <a:spcPts val="0"/>
              </a:spcAft>
              <a:buNone/>
            </a:pPr>
            <a:r>
              <a:t/>
            </a:r>
            <a:endParaRPr sz="600"/>
          </a:p>
          <a:p>
            <a:pPr indent="-304800" lvl="0" marL="457200" marR="0" rtl="0" algn="l">
              <a:lnSpc>
                <a:spcPct val="100000"/>
              </a:lnSpc>
              <a:spcBef>
                <a:spcPts val="0"/>
              </a:spcBef>
              <a:spcAft>
                <a:spcPts val="0"/>
              </a:spcAft>
              <a:buSzPts val="1200"/>
              <a:buChar char="●"/>
            </a:pPr>
            <a:r>
              <a:rPr lang="en" sz="1200"/>
              <a:t>Design smart contracts that allocate power, monitor grid state, and track storage capacity.</a:t>
            </a:r>
            <a:endParaRPr sz="1200"/>
          </a:p>
          <a:p>
            <a:pPr indent="0" lvl="0" marL="0" marR="0" rtl="0" algn="l">
              <a:lnSpc>
                <a:spcPct val="100000"/>
              </a:lnSpc>
              <a:spcBef>
                <a:spcPts val="0"/>
              </a:spcBef>
              <a:spcAft>
                <a:spcPts val="0"/>
              </a:spcAft>
              <a:buNone/>
            </a:pPr>
            <a:r>
              <a:t/>
            </a:r>
            <a:endParaRPr sz="1200"/>
          </a:p>
        </p:txBody>
      </p:sp>
      <p:sp>
        <p:nvSpPr>
          <p:cNvPr id="171" name="Google Shape;171;p21"/>
          <p:cNvSpPr txBox="1"/>
          <p:nvPr/>
        </p:nvSpPr>
        <p:spPr>
          <a:xfrm>
            <a:off x="4702025" y="3280700"/>
            <a:ext cx="4054200" cy="1739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Equipment: </a:t>
            </a:r>
            <a:r>
              <a:rPr lang="en" sz="1200">
                <a:solidFill>
                  <a:schemeClr val="dk1"/>
                </a:solidFill>
              </a:rPr>
              <a:t>[all equiptment established]</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lang="en" sz="1200">
                <a:solidFill>
                  <a:schemeClr val="dk1"/>
                </a:solidFill>
              </a:rPr>
              <a:t>Schedule to be determined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