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83F41D-43AC-4838-A8E9-4852E4885AFE}" type="doc">
      <dgm:prSet loTypeId="urn:microsoft.com/office/officeart/2016/7/layout/RepeatingBendingProcessNew" loCatId="process" qsTypeId="urn:microsoft.com/office/officeart/2005/8/quickstyle/simple3" qsCatId="simple" csTypeId="urn:microsoft.com/office/officeart/2005/8/colors/accent1_2" csCatId="accent1"/>
      <dgm:spPr/>
      <dgm:t>
        <a:bodyPr/>
        <a:lstStyle/>
        <a:p>
          <a:endParaRPr lang="en-US"/>
        </a:p>
      </dgm:t>
    </dgm:pt>
    <dgm:pt modelId="{AA651756-ED8A-410D-9CF1-5A8362C01E7B}">
      <dgm:prSet/>
      <dgm:spPr/>
      <dgm:t>
        <a:bodyPr/>
        <a:lstStyle/>
        <a:p>
          <a:r>
            <a:rPr lang="en-US" b="1" i="0" baseline="0"/>
            <a:t>Frontend (React + Redux)</a:t>
          </a:r>
          <a:r>
            <a:rPr lang="en-US" b="0" i="0" baseline="0"/>
            <a:t>:</a:t>
          </a:r>
          <a:endParaRPr lang="en-US"/>
        </a:p>
      </dgm:t>
    </dgm:pt>
    <dgm:pt modelId="{EEAA1CED-3953-443C-B7B7-526E6CFFC924}" type="parTrans" cxnId="{912F01F5-57B4-402C-9AED-F4AF08DAE9CA}">
      <dgm:prSet/>
      <dgm:spPr/>
      <dgm:t>
        <a:bodyPr/>
        <a:lstStyle/>
        <a:p>
          <a:endParaRPr lang="en-US"/>
        </a:p>
      </dgm:t>
    </dgm:pt>
    <dgm:pt modelId="{2DF48B33-AD1F-44B4-A2C4-68497CDD18E2}" type="sibTrans" cxnId="{912F01F5-57B4-402C-9AED-F4AF08DAE9CA}">
      <dgm:prSet/>
      <dgm:spPr/>
      <dgm:t>
        <a:bodyPr/>
        <a:lstStyle/>
        <a:p>
          <a:endParaRPr lang="en-US"/>
        </a:p>
      </dgm:t>
    </dgm:pt>
    <dgm:pt modelId="{7C6CE9D8-5C8B-4394-BC1F-4B18CE03C26B}">
      <dgm:prSet/>
      <dgm:spPr/>
      <dgm:t>
        <a:bodyPr/>
        <a:lstStyle/>
        <a:p>
          <a:r>
            <a:rPr lang="en-US" b="0" i="0" baseline="0"/>
            <a:t>"Manages user interface components and state management. Axios is used for API calls, interacting with backend endpoints."</a:t>
          </a:r>
          <a:endParaRPr lang="en-US"/>
        </a:p>
      </dgm:t>
    </dgm:pt>
    <dgm:pt modelId="{A45D3ABD-1E0F-4779-8B69-1C6DDA4AA9F0}" type="parTrans" cxnId="{8F71079A-249F-4E60-BDDC-5F45BA9BC2E9}">
      <dgm:prSet/>
      <dgm:spPr/>
      <dgm:t>
        <a:bodyPr/>
        <a:lstStyle/>
        <a:p>
          <a:endParaRPr lang="en-US"/>
        </a:p>
      </dgm:t>
    </dgm:pt>
    <dgm:pt modelId="{6083FB97-D289-44A3-A54B-29AE8F6540A1}" type="sibTrans" cxnId="{8F71079A-249F-4E60-BDDC-5F45BA9BC2E9}">
      <dgm:prSet/>
      <dgm:spPr/>
      <dgm:t>
        <a:bodyPr/>
        <a:lstStyle/>
        <a:p>
          <a:endParaRPr lang="en-US"/>
        </a:p>
      </dgm:t>
    </dgm:pt>
    <dgm:pt modelId="{5B34431D-8691-4DCC-8E40-81F28F0E0410}">
      <dgm:prSet/>
      <dgm:spPr/>
      <dgm:t>
        <a:bodyPr/>
        <a:lstStyle/>
        <a:p>
          <a:r>
            <a:rPr lang="en-US" b="1" i="0" baseline="0"/>
            <a:t>Backend (Django)</a:t>
          </a:r>
          <a:r>
            <a:rPr lang="en-US" b="0" i="0" baseline="0"/>
            <a:t>:</a:t>
          </a:r>
          <a:endParaRPr lang="en-US"/>
        </a:p>
      </dgm:t>
    </dgm:pt>
    <dgm:pt modelId="{1F16C5B6-206B-4281-BF7C-4ABB9499ECC0}" type="parTrans" cxnId="{ED30887B-A00B-4040-A3C8-22853167B29A}">
      <dgm:prSet/>
      <dgm:spPr/>
      <dgm:t>
        <a:bodyPr/>
        <a:lstStyle/>
        <a:p>
          <a:endParaRPr lang="en-US"/>
        </a:p>
      </dgm:t>
    </dgm:pt>
    <dgm:pt modelId="{A9D5748F-2123-47A5-A4E5-24D4C7BB78C4}" type="sibTrans" cxnId="{ED30887B-A00B-4040-A3C8-22853167B29A}">
      <dgm:prSet/>
      <dgm:spPr/>
      <dgm:t>
        <a:bodyPr/>
        <a:lstStyle/>
        <a:p>
          <a:endParaRPr lang="en-US"/>
        </a:p>
      </dgm:t>
    </dgm:pt>
    <dgm:pt modelId="{5ABEEFB3-6B79-4FD6-94E0-C28D6097657C}">
      <dgm:prSet/>
      <dgm:spPr/>
      <dgm:t>
        <a:bodyPr/>
        <a:lstStyle/>
        <a:p>
          <a:r>
            <a:rPr lang="en-US" b="0" i="0" baseline="0"/>
            <a:t>"Django REST framework handles API endpoints, user authentication, and integrates with PayPal for secure payment processing."</a:t>
          </a:r>
          <a:endParaRPr lang="en-US"/>
        </a:p>
      </dgm:t>
    </dgm:pt>
    <dgm:pt modelId="{CC7DB7C4-3E6F-4D6F-A5B9-AD154F78E958}" type="parTrans" cxnId="{F38EFE97-DF4E-406A-BEB6-0401A188E384}">
      <dgm:prSet/>
      <dgm:spPr/>
      <dgm:t>
        <a:bodyPr/>
        <a:lstStyle/>
        <a:p>
          <a:endParaRPr lang="en-US"/>
        </a:p>
      </dgm:t>
    </dgm:pt>
    <dgm:pt modelId="{C2069B26-F0A0-405F-9C30-BD2EB4BBB899}" type="sibTrans" cxnId="{F38EFE97-DF4E-406A-BEB6-0401A188E384}">
      <dgm:prSet/>
      <dgm:spPr/>
      <dgm:t>
        <a:bodyPr/>
        <a:lstStyle/>
        <a:p>
          <a:endParaRPr lang="en-US"/>
        </a:p>
      </dgm:t>
    </dgm:pt>
    <dgm:pt modelId="{D3AC4781-688F-4F06-AED2-16557EF84D2A}">
      <dgm:prSet/>
      <dgm:spPr/>
      <dgm:t>
        <a:bodyPr/>
        <a:lstStyle/>
        <a:p>
          <a:r>
            <a:rPr lang="en-US" b="1" i="0" baseline="0"/>
            <a:t>Database (PostgreSQL)</a:t>
          </a:r>
          <a:r>
            <a:rPr lang="en-US" b="0" i="0" baseline="0"/>
            <a:t>:</a:t>
          </a:r>
          <a:endParaRPr lang="en-US"/>
        </a:p>
      </dgm:t>
    </dgm:pt>
    <dgm:pt modelId="{529A0A7C-8590-4B7D-AE53-5D7E28061945}" type="parTrans" cxnId="{F3C00513-54CB-48A6-9498-9EEEA056F5AF}">
      <dgm:prSet/>
      <dgm:spPr/>
      <dgm:t>
        <a:bodyPr/>
        <a:lstStyle/>
        <a:p>
          <a:endParaRPr lang="en-US"/>
        </a:p>
      </dgm:t>
    </dgm:pt>
    <dgm:pt modelId="{31D2C2AA-4156-45FB-A9F5-1ACE1AC559CA}" type="sibTrans" cxnId="{F3C00513-54CB-48A6-9498-9EEEA056F5AF}">
      <dgm:prSet/>
      <dgm:spPr/>
      <dgm:t>
        <a:bodyPr/>
        <a:lstStyle/>
        <a:p>
          <a:endParaRPr lang="en-US"/>
        </a:p>
      </dgm:t>
    </dgm:pt>
    <dgm:pt modelId="{62A12EDD-9306-4059-9F25-96197F78E33A}">
      <dgm:prSet/>
      <dgm:spPr/>
      <dgm:t>
        <a:bodyPr/>
        <a:lstStyle/>
        <a:p>
          <a:r>
            <a:rPr lang="en-US" b="0" i="0" baseline="0"/>
            <a:t>"Stores product, user, and transaction data. Structured for efficient access and query performance."</a:t>
          </a:r>
          <a:endParaRPr lang="en-US"/>
        </a:p>
      </dgm:t>
    </dgm:pt>
    <dgm:pt modelId="{F5F5F9C4-78E4-4650-B1BA-F3452677CA6E}" type="parTrans" cxnId="{CDC6E308-7329-41C8-8683-981EECA52889}">
      <dgm:prSet/>
      <dgm:spPr/>
      <dgm:t>
        <a:bodyPr/>
        <a:lstStyle/>
        <a:p>
          <a:endParaRPr lang="en-US"/>
        </a:p>
      </dgm:t>
    </dgm:pt>
    <dgm:pt modelId="{E5D64D4D-B085-4E0A-AC99-185D3F09A35B}" type="sibTrans" cxnId="{CDC6E308-7329-41C8-8683-981EECA52889}">
      <dgm:prSet/>
      <dgm:spPr/>
      <dgm:t>
        <a:bodyPr/>
        <a:lstStyle/>
        <a:p>
          <a:endParaRPr lang="en-US"/>
        </a:p>
      </dgm:t>
    </dgm:pt>
    <dgm:pt modelId="{E8C02A5A-7508-46CE-BAE9-B49A19EFD820}" type="pres">
      <dgm:prSet presAssocID="{E083F41D-43AC-4838-A8E9-4852E4885AFE}" presName="Name0" presStyleCnt="0">
        <dgm:presLayoutVars>
          <dgm:dir/>
          <dgm:resizeHandles val="exact"/>
        </dgm:presLayoutVars>
      </dgm:prSet>
      <dgm:spPr/>
    </dgm:pt>
    <dgm:pt modelId="{1CB1593E-F1C3-4A8F-B2D2-9FC77CEC2FFD}" type="pres">
      <dgm:prSet presAssocID="{AA651756-ED8A-410D-9CF1-5A8362C01E7B}" presName="node" presStyleLbl="node1" presStyleIdx="0" presStyleCnt="6">
        <dgm:presLayoutVars>
          <dgm:bulletEnabled val="1"/>
        </dgm:presLayoutVars>
      </dgm:prSet>
      <dgm:spPr/>
    </dgm:pt>
    <dgm:pt modelId="{CD55FBE9-10C2-4C16-B4FC-8FAA28FDA423}" type="pres">
      <dgm:prSet presAssocID="{2DF48B33-AD1F-44B4-A2C4-68497CDD18E2}" presName="sibTrans" presStyleLbl="sibTrans1D1" presStyleIdx="0" presStyleCnt="5"/>
      <dgm:spPr/>
    </dgm:pt>
    <dgm:pt modelId="{C1631F6B-2B3A-4A3C-A865-A223AD8D4440}" type="pres">
      <dgm:prSet presAssocID="{2DF48B33-AD1F-44B4-A2C4-68497CDD18E2}" presName="connectorText" presStyleLbl="sibTrans1D1" presStyleIdx="0" presStyleCnt="5"/>
      <dgm:spPr/>
    </dgm:pt>
    <dgm:pt modelId="{E0E9C991-112D-4C2B-B543-DBFAD2E59277}" type="pres">
      <dgm:prSet presAssocID="{7C6CE9D8-5C8B-4394-BC1F-4B18CE03C26B}" presName="node" presStyleLbl="node1" presStyleIdx="1" presStyleCnt="6">
        <dgm:presLayoutVars>
          <dgm:bulletEnabled val="1"/>
        </dgm:presLayoutVars>
      </dgm:prSet>
      <dgm:spPr/>
    </dgm:pt>
    <dgm:pt modelId="{89CAAFC3-2CA7-46CD-9BC3-AFDE053347DA}" type="pres">
      <dgm:prSet presAssocID="{6083FB97-D289-44A3-A54B-29AE8F6540A1}" presName="sibTrans" presStyleLbl="sibTrans1D1" presStyleIdx="1" presStyleCnt="5"/>
      <dgm:spPr/>
    </dgm:pt>
    <dgm:pt modelId="{D7EA04AE-1664-42C8-A932-A281ADDDD76A}" type="pres">
      <dgm:prSet presAssocID="{6083FB97-D289-44A3-A54B-29AE8F6540A1}" presName="connectorText" presStyleLbl="sibTrans1D1" presStyleIdx="1" presStyleCnt="5"/>
      <dgm:spPr/>
    </dgm:pt>
    <dgm:pt modelId="{00331BA1-75BB-40A6-9B8B-9F6A93E04564}" type="pres">
      <dgm:prSet presAssocID="{5B34431D-8691-4DCC-8E40-81F28F0E0410}" presName="node" presStyleLbl="node1" presStyleIdx="2" presStyleCnt="6">
        <dgm:presLayoutVars>
          <dgm:bulletEnabled val="1"/>
        </dgm:presLayoutVars>
      </dgm:prSet>
      <dgm:spPr/>
    </dgm:pt>
    <dgm:pt modelId="{DA6B910D-3149-46AA-B7E6-EF13A2070BD3}" type="pres">
      <dgm:prSet presAssocID="{A9D5748F-2123-47A5-A4E5-24D4C7BB78C4}" presName="sibTrans" presStyleLbl="sibTrans1D1" presStyleIdx="2" presStyleCnt="5"/>
      <dgm:spPr/>
    </dgm:pt>
    <dgm:pt modelId="{95174969-2124-4359-B458-F7ED062B22B1}" type="pres">
      <dgm:prSet presAssocID="{A9D5748F-2123-47A5-A4E5-24D4C7BB78C4}" presName="connectorText" presStyleLbl="sibTrans1D1" presStyleIdx="2" presStyleCnt="5"/>
      <dgm:spPr/>
    </dgm:pt>
    <dgm:pt modelId="{33F266A8-B1D3-4FB5-A3AC-562BADC8C4BD}" type="pres">
      <dgm:prSet presAssocID="{5ABEEFB3-6B79-4FD6-94E0-C28D6097657C}" presName="node" presStyleLbl="node1" presStyleIdx="3" presStyleCnt="6">
        <dgm:presLayoutVars>
          <dgm:bulletEnabled val="1"/>
        </dgm:presLayoutVars>
      </dgm:prSet>
      <dgm:spPr/>
    </dgm:pt>
    <dgm:pt modelId="{560D6E04-6213-45F8-B018-14D128402905}" type="pres">
      <dgm:prSet presAssocID="{C2069B26-F0A0-405F-9C30-BD2EB4BBB899}" presName="sibTrans" presStyleLbl="sibTrans1D1" presStyleIdx="3" presStyleCnt="5"/>
      <dgm:spPr/>
    </dgm:pt>
    <dgm:pt modelId="{BB3D18EB-8337-4F7C-9A92-483076B16C19}" type="pres">
      <dgm:prSet presAssocID="{C2069B26-F0A0-405F-9C30-BD2EB4BBB899}" presName="connectorText" presStyleLbl="sibTrans1D1" presStyleIdx="3" presStyleCnt="5"/>
      <dgm:spPr/>
    </dgm:pt>
    <dgm:pt modelId="{9BCBE543-9CB2-46EF-8FAC-15C177D5AED2}" type="pres">
      <dgm:prSet presAssocID="{D3AC4781-688F-4F06-AED2-16557EF84D2A}" presName="node" presStyleLbl="node1" presStyleIdx="4" presStyleCnt="6">
        <dgm:presLayoutVars>
          <dgm:bulletEnabled val="1"/>
        </dgm:presLayoutVars>
      </dgm:prSet>
      <dgm:spPr/>
    </dgm:pt>
    <dgm:pt modelId="{1ACB3648-647B-4321-8847-D7A5348A2109}" type="pres">
      <dgm:prSet presAssocID="{31D2C2AA-4156-45FB-A9F5-1ACE1AC559CA}" presName="sibTrans" presStyleLbl="sibTrans1D1" presStyleIdx="4" presStyleCnt="5"/>
      <dgm:spPr/>
    </dgm:pt>
    <dgm:pt modelId="{A9772717-E81F-4F2A-9AE8-288C1CF69B9B}" type="pres">
      <dgm:prSet presAssocID="{31D2C2AA-4156-45FB-A9F5-1ACE1AC559CA}" presName="connectorText" presStyleLbl="sibTrans1D1" presStyleIdx="4" presStyleCnt="5"/>
      <dgm:spPr/>
    </dgm:pt>
    <dgm:pt modelId="{62A45F2C-02C2-4DDF-B83B-9DB9C6AFC31A}" type="pres">
      <dgm:prSet presAssocID="{62A12EDD-9306-4059-9F25-96197F78E33A}" presName="node" presStyleLbl="node1" presStyleIdx="5" presStyleCnt="6">
        <dgm:presLayoutVars>
          <dgm:bulletEnabled val="1"/>
        </dgm:presLayoutVars>
      </dgm:prSet>
      <dgm:spPr/>
    </dgm:pt>
  </dgm:ptLst>
  <dgm:cxnLst>
    <dgm:cxn modelId="{CDC6E308-7329-41C8-8683-981EECA52889}" srcId="{E083F41D-43AC-4838-A8E9-4852E4885AFE}" destId="{62A12EDD-9306-4059-9F25-96197F78E33A}" srcOrd="5" destOrd="0" parTransId="{F5F5F9C4-78E4-4650-B1BA-F3452677CA6E}" sibTransId="{E5D64D4D-B085-4E0A-AC99-185D3F09A35B}"/>
    <dgm:cxn modelId="{F3C00513-54CB-48A6-9498-9EEEA056F5AF}" srcId="{E083F41D-43AC-4838-A8E9-4852E4885AFE}" destId="{D3AC4781-688F-4F06-AED2-16557EF84D2A}" srcOrd="4" destOrd="0" parTransId="{529A0A7C-8590-4B7D-AE53-5D7E28061945}" sibTransId="{31D2C2AA-4156-45FB-A9F5-1ACE1AC559CA}"/>
    <dgm:cxn modelId="{F1418413-8D81-4A65-B433-A18473E98444}" type="presOf" srcId="{AA651756-ED8A-410D-9CF1-5A8362C01E7B}" destId="{1CB1593E-F1C3-4A8F-B2D2-9FC77CEC2FFD}" srcOrd="0" destOrd="0" presId="urn:microsoft.com/office/officeart/2016/7/layout/RepeatingBendingProcessNew"/>
    <dgm:cxn modelId="{242B3127-4ADC-49AB-8C5D-F5DAEA779BA7}" type="presOf" srcId="{C2069B26-F0A0-405F-9C30-BD2EB4BBB899}" destId="{BB3D18EB-8337-4F7C-9A92-483076B16C19}" srcOrd="1" destOrd="0" presId="urn:microsoft.com/office/officeart/2016/7/layout/RepeatingBendingProcessNew"/>
    <dgm:cxn modelId="{73E4C728-3F59-4B66-ACC0-6DBC289B09DB}" type="presOf" srcId="{A9D5748F-2123-47A5-A4E5-24D4C7BB78C4}" destId="{95174969-2124-4359-B458-F7ED062B22B1}" srcOrd="1" destOrd="0" presId="urn:microsoft.com/office/officeart/2016/7/layout/RepeatingBendingProcessNew"/>
    <dgm:cxn modelId="{BF38273D-ED37-4301-AFB8-684CA293A4C9}" type="presOf" srcId="{62A12EDD-9306-4059-9F25-96197F78E33A}" destId="{62A45F2C-02C2-4DDF-B83B-9DB9C6AFC31A}" srcOrd="0" destOrd="0" presId="urn:microsoft.com/office/officeart/2016/7/layout/RepeatingBendingProcessNew"/>
    <dgm:cxn modelId="{05AF0865-D9A5-494E-8E25-D07D5BE9C125}" type="presOf" srcId="{5ABEEFB3-6B79-4FD6-94E0-C28D6097657C}" destId="{33F266A8-B1D3-4FB5-A3AC-562BADC8C4BD}" srcOrd="0" destOrd="0" presId="urn:microsoft.com/office/officeart/2016/7/layout/RepeatingBendingProcessNew"/>
    <dgm:cxn modelId="{378C7D65-F862-4016-BA46-9BA1C3970702}" type="presOf" srcId="{E083F41D-43AC-4838-A8E9-4852E4885AFE}" destId="{E8C02A5A-7508-46CE-BAE9-B49A19EFD820}" srcOrd="0" destOrd="0" presId="urn:microsoft.com/office/officeart/2016/7/layout/RepeatingBendingProcessNew"/>
    <dgm:cxn modelId="{ED30887B-A00B-4040-A3C8-22853167B29A}" srcId="{E083F41D-43AC-4838-A8E9-4852E4885AFE}" destId="{5B34431D-8691-4DCC-8E40-81F28F0E0410}" srcOrd="2" destOrd="0" parTransId="{1F16C5B6-206B-4281-BF7C-4ABB9499ECC0}" sibTransId="{A9D5748F-2123-47A5-A4E5-24D4C7BB78C4}"/>
    <dgm:cxn modelId="{EB656792-5A13-4DC5-A289-00DA219241AA}" type="presOf" srcId="{A9D5748F-2123-47A5-A4E5-24D4C7BB78C4}" destId="{DA6B910D-3149-46AA-B7E6-EF13A2070BD3}" srcOrd="0" destOrd="0" presId="urn:microsoft.com/office/officeart/2016/7/layout/RepeatingBendingProcessNew"/>
    <dgm:cxn modelId="{F38EFE97-DF4E-406A-BEB6-0401A188E384}" srcId="{E083F41D-43AC-4838-A8E9-4852E4885AFE}" destId="{5ABEEFB3-6B79-4FD6-94E0-C28D6097657C}" srcOrd="3" destOrd="0" parTransId="{CC7DB7C4-3E6F-4D6F-A5B9-AD154F78E958}" sibTransId="{C2069B26-F0A0-405F-9C30-BD2EB4BBB899}"/>
    <dgm:cxn modelId="{8F71079A-249F-4E60-BDDC-5F45BA9BC2E9}" srcId="{E083F41D-43AC-4838-A8E9-4852E4885AFE}" destId="{7C6CE9D8-5C8B-4394-BC1F-4B18CE03C26B}" srcOrd="1" destOrd="0" parTransId="{A45D3ABD-1E0F-4779-8B69-1C6DDA4AA9F0}" sibTransId="{6083FB97-D289-44A3-A54B-29AE8F6540A1}"/>
    <dgm:cxn modelId="{2FCA50C2-5B83-4295-A40D-CC9019435047}" type="presOf" srcId="{2DF48B33-AD1F-44B4-A2C4-68497CDD18E2}" destId="{CD55FBE9-10C2-4C16-B4FC-8FAA28FDA423}" srcOrd="0" destOrd="0" presId="urn:microsoft.com/office/officeart/2016/7/layout/RepeatingBendingProcessNew"/>
    <dgm:cxn modelId="{A484F3C3-B0B6-4531-8BFF-14D754D78178}" type="presOf" srcId="{6083FB97-D289-44A3-A54B-29AE8F6540A1}" destId="{89CAAFC3-2CA7-46CD-9BC3-AFDE053347DA}" srcOrd="0" destOrd="0" presId="urn:microsoft.com/office/officeart/2016/7/layout/RepeatingBendingProcessNew"/>
    <dgm:cxn modelId="{659010C4-5109-4959-A697-0B3D811F7E4A}" type="presOf" srcId="{C2069B26-F0A0-405F-9C30-BD2EB4BBB899}" destId="{560D6E04-6213-45F8-B018-14D128402905}" srcOrd="0" destOrd="0" presId="urn:microsoft.com/office/officeart/2016/7/layout/RepeatingBendingProcessNew"/>
    <dgm:cxn modelId="{A05389C6-275B-4BD1-94FB-4327951F29CE}" type="presOf" srcId="{31D2C2AA-4156-45FB-A9F5-1ACE1AC559CA}" destId="{A9772717-E81F-4F2A-9AE8-288C1CF69B9B}" srcOrd="1" destOrd="0" presId="urn:microsoft.com/office/officeart/2016/7/layout/RepeatingBendingProcessNew"/>
    <dgm:cxn modelId="{2502A8DB-C600-4855-AD49-59DBC5DBF0C3}" type="presOf" srcId="{D3AC4781-688F-4F06-AED2-16557EF84D2A}" destId="{9BCBE543-9CB2-46EF-8FAC-15C177D5AED2}" srcOrd="0" destOrd="0" presId="urn:microsoft.com/office/officeart/2016/7/layout/RepeatingBendingProcessNew"/>
    <dgm:cxn modelId="{3B5B88E4-EC4F-4DB0-9605-87917A25DDC6}" type="presOf" srcId="{5B34431D-8691-4DCC-8E40-81F28F0E0410}" destId="{00331BA1-75BB-40A6-9B8B-9F6A93E04564}" srcOrd="0" destOrd="0" presId="urn:microsoft.com/office/officeart/2016/7/layout/RepeatingBendingProcessNew"/>
    <dgm:cxn modelId="{827AE2EB-071B-47E2-9ADD-9F26DB76534D}" type="presOf" srcId="{7C6CE9D8-5C8B-4394-BC1F-4B18CE03C26B}" destId="{E0E9C991-112D-4C2B-B543-DBFAD2E59277}" srcOrd="0" destOrd="0" presId="urn:microsoft.com/office/officeart/2016/7/layout/RepeatingBendingProcessNew"/>
    <dgm:cxn modelId="{607F1AF0-DAD9-4CE3-A579-A98047D2FC82}" type="presOf" srcId="{2DF48B33-AD1F-44B4-A2C4-68497CDD18E2}" destId="{C1631F6B-2B3A-4A3C-A865-A223AD8D4440}" srcOrd="1" destOrd="0" presId="urn:microsoft.com/office/officeart/2016/7/layout/RepeatingBendingProcessNew"/>
    <dgm:cxn modelId="{18B892F3-F49C-4011-B6A9-3D285DE68A38}" type="presOf" srcId="{31D2C2AA-4156-45FB-A9F5-1ACE1AC559CA}" destId="{1ACB3648-647B-4321-8847-D7A5348A2109}" srcOrd="0" destOrd="0" presId="urn:microsoft.com/office/officeart/2016/7/layout/RepeatingBendingProcessNew"/>
    <dgm:cxn modelId="{912F01F5-57B4-402C-9AED-F4AF08DAE9CA}" srcId="{E083F41D-43AC-4838-A8E9-4852E4885AFE}" destId="{AA651756-ED8A-410D-9CF1-5A8362C01E7B}" srcOrd="0" destOrd="0" parTransId="{EEAA1CED-3953-443C-B7B7-526E6CFFC924}" sibTransId="{2DF48B33-AD1F-44B4-A2C4-68497CDD18E2}"/>
    <dgm:cxn modelId="{D012A3F9-31F5-4207-B9BC-B1E00D044B15}" type="presOf" srcId="{6083FB97-D289-44A3-A54B-29AE8F6540A1}" destId="{D7EA04AE-1664-42C8-A932-A281ADDDD76A}" srcOrd="1" destOrd="0" presId="urn:microsoft.com/office/officeart/2016/7/layout/RepeatingBendingProcessNew"/>
    <dgm:cxn modelId="{C99DC1EB-0866-4346-9477-40FB44591D40}" type="presParOf" srcId="{E8C02A5A-7508-46CE-BAE9-B49A19EFD820}" destId="{1CB1593E-F1C3-4A8F-B2D2-9FC77CEC2FFD}" srcOrd="0" destOrd="0" presId="urn:microsoft.com/office/officeart/2016/7/layout/RepeatingBendingProcessNew"/>
    <dgm:cxn modelId="{A4E4D225-8C70-42AA-AFE8-0348F0CF2D53}" type="presParOf" srcId="{E8C02A5A-7508-46CE-BAE9-B49A19EFD820}" destId="{CD55FBE9-10C2-4C16-B4FC-8FAA28FDA423}" srcOrd="1" destOrd="0" presId="urn:microsoft.com/office/officeart/2016/7/layout/RepeatingBendingProcessNew"/>
    <dgm:cxn modelId="{81A235CC-AF9B-4E10-8C5D-724826240795}" type="presParOf" srcId="{CD55FBE9-10C2-4C16-B4FC-8FAA28FDA423}" destId="{C1631F6B-2B3A-4A3C-A865-A223AD8D4440}" srcOrd="0" destOrd="0" presId="urn:microsoft.com/office/officeart/2016/7/layout/RepeatingBendingProcessNew"/>
    <dgm:cxn modelId="{D97C789C-65FD-4F60-8716-35B9D1795B27}" type="presParOf" srcId="{E8C02A5A-7508-46CE-BAE9-B49A19EFD820}" destId="{E0E9C991-112D-4C2B-B543-DBFAD2E59277}" srcOrd="2" destOrd="0" presId="urn:microsoft.com/office/officeart/2016/7/layout/RepeatingBendingProcessNew"/>
    <dgm:cxn modelId="{B6FE9D9B-DC48-4686-8AD0-2457E8AE5F0F}" type="presParOf" srcId="{E8C02A5A-7508-46CE-BAE9-B49A19EFD820}" destId="{89CAAFC3-2CA7-46CD-9BC3-AFDE053347DA}" srcOrd="3" destOrd="0" presId="urn:microsoft.com/office/officeart/2016/7/layout/RepeatingBendingProcessNew"/>
    <dgm:cxn modelId="{69C5AB2C-168A-4662-81E8-703364C77B72}" type="presParOf" srcId="{89CAAFC3-2CA7-46CD-9BC3-AFDE053347DA}" destId="{D7EA04AE-1664-42C8-A932-A281ADDDD76A}" srcOrd="0" destOrd="0" presId="urn:microsoft.com/office/officeart/2016/7/layout/RepeatingBendingProcessNew"/>
    <dgm:cxn modelId="{72AE2C44-5832-4606-B213-3DD3CF16D2EA}" type="presParOf" srcId="{E8C02A5A-7508-46CE-BAE9-B49A19EFD820}" destId="{00331BA1-75BB-40A6-9B8B-9F6A93E04564}" srcOrd="4" destOrd="0" presId="urn:microsoft.com/office/officeart/2016/7/layout/RepeatingBendingProcessNew"/>
    <dgm:cxn modelId="{DFCC355C-8D1F-444D-9344-D4CA6E20E1C8}" type="presParOf" srcId="{E8C02A5A-7508-46CE-BAE9-B49A19EFD820}" destId="{DA6B910D-3149-46AA-B7E6-EF13A2070BD3}" srcOrd="5" destOrd="0" presId="urn:microsoft.com/office/officeart/2016/7/layout/RepeatingBendingProcessNew"/>
    <dgm:cxn modelId="{50B7DC91-2480-4F48-9331-47AD8386DF6E}" type="presParOf" srcId="{DA6B910D-3149-46AA-B7E6-EF13A2070BD3}" destId="{95174969-2124-4359-B458-F7ED062B22B1}" srcOrd="0" destOrd="0" presId="urn:microsoft.com/office/officeart/2016/7/layout/RepeatingBendingProcessNew"/>
    <dgm:cxn modelId="{9D8B2BE4-ADB5-4A62-A1EC-ADF4274A36BE}" type="presParOf" srcId="{E8C02A5A-7508-46CE-BAE9-B49A19EFD820}" destId="{33F266A8-B1D3-4FB5-A3AC-562BADC8C4BD}" srcOrd="6" destOrd="0" presId="urn:microsoft.com/office/officeart/2016/7/layout/RepeatingBendingProcessNew"/>
    <dgm:cxn modelId="{655F4CF2-3BC1-49FC-9EAD-02E30A7FA608}" type="presParOf" srcId="{E8C02A5A-7508-46CE-BAE9-B49A19EFD820}" destId="{560D6E04-6213-45F8-B018-14D128402905}" srcOrd="7" destOrd="0" presId="urn:microsoft.com/office/officeart/2016/7/layout/RepeatingBendingProcessNew"/>
    <dgm:cxn modelId="{8BD68F1F-3F97-497F-9D7E-30EB6C0688CB}" type="presParOf" srcId="{560D6E04-6213-45F8-B018-14D128402905}" destId="{BB3D18EB-8337-4F7C-9A92-483076B16C19}" srcOrd="0" destOrd="0" presId="urn:microsoft.com/office/officeart/2016/7/layout/RepeatingBendingProcessNew"/>
    <dgm:cxn modelId="{3BE4CDB4-7A3A-436A-A009-A78AAD612CE7}" type="presParOf" srcId="{E8C02A5A-7508-46CE-BAE9-B49A19EFD820}" destId="{9BCBE543-9CB2-46EF-8FAC-15C177D5AED2}" srcOrd="8" destOrd="0" presId="urn:microsoft.com/office/officeart/2016/7/layout/RepeatingBendingProcessNew"/>
    <dgm:cxn modelId="{6900670F-F349-4472-AE6D-4358E5BCCF04}" type="presParOf" srcId="{E8C02A5A-7508-46CE-BAE9-B49A19EFD820}" destId="{1ACB3648-647B-4321-8847-D7A5348A2109}" srcOrd="9" destOrd="0" presId="urn:microsoft.com/office/officeart/2016/7/layout/RepeatingBendingProcessNew"/>
    <dgm:cxn modelId="{32CAA81E-1DC1-4098-A8CD-E3A0A1342459}" type="presParOf" srcId="{1ACB3648-647B-4321-8847-D7A5348A2109}" destId="{A9772717-E81F-4F2A-9AE8-288C1CF69B9B}" srcOrd="0" destOrd="0" presId="urn:microsoft.com/office/officeart/2016/7/layout/RepeatingBendingProcessNew"/>
    <dgm:cxn modelId="{E74C0777-03A0-4B85-8E93-900A226B79F2}" type="presParOf" srcId="{E8C02A5A-7508-46CE-BAE9-B49A19EFD820}" destId="{62A45F2C-02C2-4DDF-B83B-9DB9C6AFC31A}"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B3E4C9-2593-44E6-A02D-2C7592BB7AA6}" type="doc">
      <dgm:prSet loTypeId="urn:microsoft.com/office/officeart/2005/8/layout/process5" loCatId="process" qsTypeId="urn:microsoft.com/office/officeart/2005/8/quickstyle/simple3" qsCatId="simple" csTypeId="urn:microsoft.com/office/officeart/2005/8/colors/colorful5" csCatId="colorful"/>
      <dgm:spPr/>
      <dgm:t>
        <a:bodyPr/>
        <a:lstStyle/>
        <a:p>
          <a:endParaRPr lang="en-US"/>
        </a:p>
      </dgm:t>
    </dgm:pt>
    <dgm:pt modelId="{9FD9AE22-5BEE-40FF-A20A-513F7CBDE80D}">
      <dgm:prSet/>
      <dgm:spPr/>
      <dgm:t>
        <a:bodyPr/>
        <a:lstStyle/>
        <a:p>
          <a:r>
            <a:rPr lang="en-US" b="1" i="0" u="sng" baseline="0"/>
            <a:t>Axios Integration</a:t>
          </a:r>
          <a:r>
            <a:rPr lang="en-US" b="0" i="0" u="sng" baseline="0"/>
            <a:t>:</a:t>
          </a:r>
          <a:endParaRPr lang="en-US"/>
        </a:p>
      </dgm:t>
    </dgm:pt>
    <dgm:pt modelId="{419A035D-917F-4CAF-9904-C4328835B0E9}" type="parTrans" cxnId="{7B0B65E4-DBF0-4DC4-844C-F2791C62EB9D}">
      <dgm:prSet/>
      <dgm:spPr/>
      <dgm:t>
        <a:bodyPr/>
        <a:lstStyle/>
        <a:p>
          <a:endParaRPr lang="en-US"/>
        </a:p>
      </dgm:t>
    </dgm:pt>
    <dgm:pt modelId="{3BC5831D-B29A-4CEF-ACBB-85B44404EB83}" type="sibTrans" cxnId="{7B0B65E4-DBF0-4DC4-844C-F2791C62EB9D}">
      <dgm:prSet/>
      <dgm:spPr/>
      <dgm:t>
        <a:bodyPr/>
        <a:lstStyle/>
        <a:p>
          <a:endParaRPr lang="en-US"/>
        </a:p>
      </dgm:t>
    </dgm:pt>
    <dgm:pt modelId="{AC377A12-DD28-49D5-863D-BBB3C2C7A4B4}">
      <dgm:prSet/>
      <dgm:spPr/>
      <dgm:t>
        <a:bodyPr/>
        <a:lstStyle/>
        <a:p>
          <a:r>
            <a:rPr lang="en-US" b="0" i="0" baseline="0"/>
            <a:t>Used for making asynchronous HTTP requests, allowing seamless communication between the React frontend and Django backend.</a:t>
          </a:r>
          <a:endParaRPr lang="en-US"/>
        </a:p>
      </dgm:t>
    </dgm:pt>
    <dgm:pt modelId="{F300878A-ECB2-4ECD-AABE-3C3A09E5CFB3}" type="parTrans" cxnId="{6F87071D-B4FF-42BF-B0DE-01DF17BBDC8D}">
      <dgm:prSet/>
      <dgm:spPr/>
      <dgm:t>
        <a:bodyPr/>
        <a:lstStyle/>
        <a:p>
          <a:endParaRPr lang="en-US"/>
        </a:p>
      </dgm:t>
    </dgm:pt>
    <dgm:pt modelId="{18B8DCD5-BC13-401E-A2AF-7D16E025B368}" type="sibTrans" cxnId="{6F87071D-B4FF-42BF-B0DE-01DF17BBDC8D}">
      <dgm:prSet/>
      <dgm:spPr/>
      <dgm:t>
        <a:bodyPr/>
        <a:lstStyle/>
        <a:p>
          <a:endParaRPr lang="en-US"/>
        </a:p>
      </dgm:t>
    </dgm:pt>
    <dgm:pt modelId="{FECEBE55-1E76-4C8C-BFC0-48751182C7A6}">
      <dgm:prSet/>
      <dgm:spPr/>
      <dgm:t>
        <a:bodyPr/>
        <a:lstStyle/>
        <a:p>
          <a:r>
            <a:rPr lang="en-US" b="1" i="0" u="sng" baseline="0"/>
            <a:t>PayPal Integration</a:t>
          </a:r>
          <a:r>
            <a:rPr lang="en-US" b="0" i="0" u="sng" baseline="0"/>
            <a:t>:</a:t>
          </a:r>
          <a:endParaRPr lang="en-US"/>
        </a:p>
      </dgm:t>
    </dgm:pt>
    <dgm:pt modelId="{9B50D664-8695-4C7A-986A-23DA402FADA3}" type="parTrans" cxnId="{2BC2801C-476F-4711-9131-8E6EF42EA453}">
      <dgm:prSet/>
      <dgm:spPr/>
      <dgm:t>
        <a:bodyPr/>
        <a:lstStyle/>
        <a:p>
          <a:endParaRPr lang="en-US"/>
        </a:p>
      </dgm:t>
    </dgm:pt>
    <dgm:pt modelId="{FFFC33DF-484A-45DF-9DF3-796AEDC191BA}" type="sibTrans" cxnId="{2BC2801C-476F-4711-9131-8E6EF42EA453}">
      <dgm:prSet/>
      <dgm:spPr/>
      <dgm:t>
        <a:bodyPr/>
        <a:lstStyle/>
        <a:p>
          <a:endParaRPr lang="en-US"/>
        </a:p>
      </dgm:t>
    </dgm:pt>
    <dgm:pt modelId="{12F4BB99-A6DE-4F52-A7F3-5BDB7C9730FB}">
      <dgm:prSet/>
      <dgm:spPr/>
      <dgm:t>
        <a:bodyPr/>
        <a:lstStyle/>
        <a:p>
          <a:r>
            <a:rPr lang="en-US" b="0" i="0" baseline="0"/>
            <a:t>Incorporated within the Django backend to facilitate secure payment processing during checkout, ensuring a smooth transaction experience.</a:t>
          </a:r>
          <a:endParaRPr lang="en-US"/>
        </a:p>
      </dgm:t>
    </dgm:pt>
    <dgm:pt modelId="{132B8E28-B7C2-4910-8219-6227BE2CED72}" type="parTrans" cxnId="{42D763B2-8CD5-4C2E-9BA7-53E99262B32A}">
      <dgm:prSet/>
      <dgm:spPr/>
      <dgm:t>
        <a:bodyPr/>
        <a:lstStyle/>
        <a:p>
          <a:endParaRPr lang="en-US"/>
        </a:p>
      </dgm:t>
    </dgm:pt>
    <dgm:pt modelId="{7B6C470B-B029-47A2-902D-02BCEA876936}" type="sibTrans" cxnId="{42D763B2-8CD5-4C2E-9BA7-53E99262B32A}">
      <dgm:prSet/>
      <dgm:spPr/>
      <dgm:t>
        <a:bodyPr/>
        <a:lstStyle/>
        <a:p>
          <a:endParaRPr lang="en-US"/>
        </a:p>
      </dgm:t>
    </dgm:pt>
    <dgm:pt modelId="{A436BF97-F094-462B-A278-2D566EACA1D4}" type="pres">
      <dgm:prSet presAssocID="{11B3E4C9-2593-44E6-A02D-2C7592BB7AA6}" presName="diagram" presStyleCnt="0">
        <dgm:presLayoutVars>
          <dgm:dir/>
          <dgm:resizeHandles val="exact"/>
        </dgm:presLayoutVars>
      </dgm:prSet>
      <dgm:spPr/>
    </dgm:pt>
    <dgm:pt modelId="{5372C496-942A-4816-9236-5122DAB03C2B}" type="pres">
      <dgm:prSet presAssocID="{9FD9AE22-5BEE-40FF-A20A-513F7CBDE80D}" presName="node" presStyleLbl="node1" presStyleIdx="0" presStyleCnt="2">
        <dgm:presLayoutVars>
          <dgm:bulletEnabled val="1"/>
        </dgm:presLayoutVars>
      </dgm:prSet>
      <dgm:spPr/>
    </dgm:pt>
    <dgm:pt modelId="{9EAA4509-12AC-4676-943B-B43CB49F0A6F}" type="pres">
      <dgm:prSet presAssocID="{3BC5831D-B29A-4CEF-ACBB-85B44404EB83}" presName="sibTrans" presStyleLbl="sibTrans2D1" presStyleIdx="0" presStyleCnt="1"/>
      <dgm:spPr/>
    </dgm:pt>
    <dgm:pt modelId="{23ACE641-64A0-4DF7-8C56-C68A6B692AEF}" type="pres">
      <dgm:prSet presAssocID="{3BC5831D-B29A-4CEF-ACBB-85B44404EB83}" presName="connectorText" presStyleLbl="sibTrans2D1" presStyleIdx="0" presStyleCnt="1"/>
      <dgm:spPr/>
    </dgm:pt>
    <dgm:pt modelId="{F328CA04-7BC1-4A56-A9D7-3F69A9A5DBFA}" type="pres">
      <dgm:prSet presAssocID="{FECEBE55-1E76-4C8C-BFC0-48751182C7A6}" presName="node" presStyleLbl="node1" presStyleIdx="1" presStyleCnt="2">
        <dgm:presLayoutVars>
          <dgm:bulletEnabled val="1"/>
        </dgm:presLayoutVars>
      </dgm:prSet>
      <dgm:spPr/>
    </dgm:pt>
  </dgm:ptLst>
  <dgm:cxnLst>
    <dgm:cxn modelId="{2BC2801C-476F-4711-9131-8E6EF42EA453}" srcId="{11B3E4C9-2593-44E6-A02D-2C7592BB7AA6}" destId="{FECEBE55-1E76-4C8C-BFC0-48751182C7A6}" srcOrd="1" destOrd="0" parTransId="{9B50D664-8695-4C7A-986A-23DA402FADA3}" sibTransId="{FFFC33DF-484A-45DF-9DF3-796AEDC191BA}"/>
    <dgm:cxn modelId="{6F87071D-B4FF-42BF-B0DE-01DF17BBDC8D}" srcId="{9FD9AE22-5BEE-40FF-A20A-513F7CBDE80D}" destId="{AC377A12-DD28-49D5-863D-BBB3C2C7A4B4}" srcOrd="0" destOrd="0" parTransId="{F300878A-ECB2-4ECD-AABE-3C3A09E5CFB3}" sibTransId="{18B8DCD5-BC13-401E-A2AF-7D16E025B368}"/>
    <dgm:cxn modelId="{ABDA921D-AAF7-4D8F-827B-D00E8F25F736}" type="presOf" srcId="{12F4BB99-A6DE-4F52-A7F3-5BDB7C9730FB}" destId="{F328CA04-7BC1-4A56-A9D7-3F69A9A5DBFA}" srcOrd="0" destOrd="1" presId="urn:microsoft.com/office/officeart/2005/8/layout/process5"/>
    <dgm:cxn modelId="{10F2D580-1FBC-4514-A373-8703DFA58F0F}" type="presOf" srcId="{9FD9AE22-5BEE-40FF-A20A-513F7CBDE80D}" destId="{5372C496-942A-4816-9236-5122DAB03C2B}" srcOrd="0" destOrd="0" presId="urn:microsoft.com/office/officeart/2005/8/layout/process5"/>
    <dgm:cxn modelId="{42D763B2-8CD5-4C2E-9BA7-53E99262B32A}" srcId="{FECEBE55-1E76-4C8C-BFC0-48751182C7A6}" destId="{12F4BB99-A6DE-4F52-A7F3-5BDB7C9730FB}" srcOrd="0" destOrd="0" parTransId="{132B8E28-B7C2-4910-8219-6227BE2CED72}" sibTransId="{7B6C470B-B029-47A2-902D-02BCEA876936}"/>
    <dgm:cxn modelId="{E3D928D2-298A-4A7A-BB60-F06F2CAF0FB3}" type="presOf" srcId="{11B3E4C9-2593-44E6-A02D-2C7592BB7AA6}" destId="{A436BF97-F094-462B-A278-2D566EACA1D4}" srcOrd="0" destOrd="0" presId="urn:microsoft.com/office/officeart/2005/8/layout/process5"/>
    <dgm:cxn modelId="{2B19CBDA-E4FD-4905-8CF7-2A8DBC310CEF}" type="presOf" srcId="{3BC5831D-B29A-4CEF-ACBB-85B44404EB83}" destId="{23ACE641-64A0-4DF7-8C56-C68A6B692AEF}" srcOrd="1" destOrd="0" presId="urn:microsoft.com/office/officeart/2005/8/layout/process5"/>
    <dgm:cxn modelId="{2B547ADB-1CCE-4963-BEAC-EBBE79290DE3}" type="presOf" srcId="{AC377A12-DD28-49D5-863D-BBB3C2C7A4B4}" destId="{5372C496-942A-4816-9236-5122DAB03C2B}" srcOrd="0" destOrd="1" presId="urn:microsoft.com/office/officeart/2005/8/layout/process5"/>
    <dgm:cxn modelId="{5E7049E3-2615-4391-A1EA-C90EE0777484}" type="presOf" srcId="{FECEBE55-1E76-4C8C-BFC0-48751182C7A6}" destId="{F328CA04-7BC1-4A56-A9D7-3F69A9A5DBFA}" srcOrd="0" destOrd="0" presId="urn:microsoft.com/office/officeart/2005/8/layout/process5"/>
    <dgm:cxn modelId="{7B0B65E4-DBF0-4DC4-844C-F2791C62EB9D}" srcId="{11B3E4C9-2593-44E6-A02D-2C7592BB7AA6}" destId="{9FD9AE22-5BEE-40FF-A20A-513F7CBDE80D}" srcOrd="0" destOrd="0" parTransId="{419A035D-917F-4CAF-9904-C4328835B0E9}" sibTransId="{3BC5831D-B29A-4CEF-ACBB-85B44404EB83}"/>
    <dgm:cxn modelId="{C5A67BEC-11D2-43C3-8441-03ED17A73E23}" type="presOf" srcId="{3BC5831D-B29A-4CEF-ACBB-85B44404EB83}" destId="{9EAA4509-12AC-4676-943B-B43CB49F0A6F}" srcOrd="0" destOrd="0" presId="urn:microsoft.com/office/officeart/2005/8/layout/process5"/>
    <dgm:cxn modelId="{72029C81-5DF1-4E8A-818F-5E1086734888}" type="presParOf" srcId="{A436BF97-F094-462B-A278-2D566EACA1D4}" destId="{5372C496-942A-4816-9236-5122DAB03C2B}" srcOrd="0" destOrd="0" presId="urn:microsoft.com/office/officeart/2005/8/layout/process5"/>
    <dgm:cxn modelId="{856DB2AC-57D7-4575-9FF4-4C86A16C022E}" type="presParOf" srcId="{A436BF97-F094-462B-A278-2D566EACA1D4}" destId="{9EAA4509-12AC-4676-943B-B43CB49F0A6F}" srcOrd="1" destOrd="0" presId="urn:microsoft.com/office/officeart/2005/8/layout/process5"/>
    <dgm:cxn modelId="{6CB26A57-F0C7-43F0-8A70-7747F538C075}" type="presParOf" srcId="{9EAA4509-12AC-4676-943B-B43CB49F0A6F}" destId="{23ACE641-64A0-4DF7-8C56-C68A6B692AEF}" srcOrd="0" destOrd="0" presId="urn:microsoft.com/office/officeart/2005/8/layout/process5"/>
    <dgm:cxn modelId="{121A6D34-1A96-4793-93A4-83BE68D7E41F}" type="presParOf" srcId="{A436BF97-F094-462B-A278-2D566EACA1D4}" destId="{F328CA04-7BC1-4A56-A9D7-3F69A9A5DBFA}" srcOrd="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5FBE9-10C2-4C16-B4FC-8FAA28FDA423}">
      <dsp:nvSpPr>
        <dsp:cNvPr id="0" name=""/>
        <dsp:cNvSpPr/>
      </dsp:nvSpPr>
      <dsp:spPr>
        <a:xfrm>
          <a:off x="3173893" y="671731"/>
          <a:ext cx="518874" cy="91440"/>
        </a:xfrm>
        <a:custGeom>
          <a:avLst/>
          <a:gdLst/>
          <a:ahLst/>
          <a:cxnLst/>
          <a:rect l="0" t="0" r="0" b="0"/>
          <a:pathLst>
            <a:path>
              <a:moveTo>
                <a:pt x="0" y="45720"/>
              </a:moveTo>
              <a:lnTo>
                <a:pt x="51887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19594" y="714703"/>
        <a:ext cx="27473" cy="5494"/>
      </dsp:txXfrm>
    </dsp:sp>
    <dsp:sp modelId="{1CB1593E-F1C3-4A8F-B2D2-9FC77CEC2FFD}">
      <dsp:nvSpPr>
        <dsp:cNvPr id="0" name=""/>
        <dsp:cNvSpPr/>
      </dsp:nvSpPr>
      <dsp:spPr>
        <a:xfrm>
          <a:off x="786674" y="745"/>
          <a:ext cx="2389019" cy="143341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7064" tIns="122879" rIns="117064" bIns="122879" numCol="1" spcCol="1270" anchor="ctr" anchorCtr="0">
          <a:noAutofit/>
        </a:bodyPr>
        <a:lstStyle/>
        <a:p>
          <a:pPr marL="0" lvl="0" indent="0" algn="ctr" defTabSz="622300">
            <a:lnSpc>
              <a:spcPct val="90000"/>
            </a:lnSpc>
            <a:spcBef>
              <a:spcPct val="0"/>
            </a:spcBef>
            <a:spcAft>
              <a:spcPct val="35000"/>
            </a:spcAft>
            <a:buNone/>
          </a:pPr>
          <a:r>
            <a:rPr lang="en-US" sz="1400" b="1" i="0" kern="1200" baseline="0"/>
            <a:t>Frontend (React + Redux)</a:t>
          </a:r>
          <a:r>
            <a:rPr lang="en-US" sz="1400" b="0" i="0" kern="1200" baseline="0"/>
            <a:t>:</a:t>
          </a:r>
          <a:endParaRPr lang="en-US" sz="1400" kern="1200"/>
        </a:p>
      </dsp:txBody>
      <dsp:txXfrm>
        <a:off x="786674" y="745"/>
        <a:ext cx="2389019" cy="1433411"/>
      </dsp:txXfrm>
    </dsp:sp>
    <dsp:sp modelId="{89CAAFC3-2CA7-46CD-9BC3-AFDE053347DA}">
      <dsp:nvSpPr>
        <dsp:cNvPr id="0" name=""/>
        <dsp:cNvSpPr/>
      </dsp:nvSpPr>
      <dsp:spPr>
        <a:xfrm>
          <a:off x="1981184" y="1432356"/>
          <a:ext cx="2938493" cy="518874"/>
        </a:xfrm>
        <a:custGeom>
          <a:avLst/>
          <a:gdLst/>
          <a:ahLst/>
          <a:cxnLst/>
          <a:rect l="0" t="0" r="0" b="0"/>
          <a:pathLst>
            <a:path>
              <a:moveTo>
                <a:pt x="2938493" y="0"/>
              </a:moveTo>
              <a:lnTo>
                <a:pt x="2938493" y="276537"/>
              </a:lnTo>
              <a:lnTo>
                <a:pt x="0" y="276537"/>
              </a:lnTo>
              <a:lnTo>
                <a:pt x="0" y="518874"/>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75695" y="1689046"/>
        <a:ext cx="149471" cy="5494"/>
      </dsp:txXfrm>
    </dsp:sp>
    <dsp:sp modelId="{E0E9C991-112D-4C2B-B543-DBFAD2E59277}">
      <dsp:nvSpPr>
        <dsp:cNvPr id="0" name=""/>
        <dsp:cNvSpPr/>
      </dsp:nvSpPr>
      <dsp:spPr>
        <a:xfrm>
          <a:off x="3725168" y="745"/>
          <a:ext cx="2389019" cy="143341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7064" tIns="122879" rIns="117064" bIns="122879" numCol="1" spcCol="1270" anchor="ctr" anchorCtr="0">
          <a:noAutofit/>
        </a:bodyPr>
        <a:lstStyle/>
        <a:p>
          <a:pPr marL="0" lvl="0" indent="0" algn="ctr" defTabSz="622300">
            <a:lnSpc>
              <a:spcPct val="90000"/>
            </a:lnSpc>
            <a:spcBef>
              <a:spcPct val="0"/>
            </a:spcBef>
            <a:spcAft>
              <a:spcPct val="35000"/>
            </a:spcAft>
            <a:buNone/>
          </a:pPr>
          <a:r>
            <a:rPr lang="en-US" sz="1400" b="0" i="0" kern="1200" baseline="0"/>
            <a:t>"Manages user interface components and state management. Axios is used for API calls, interacting with backend endpoints."</a:t>
          </a:r>
          <a:endParaRPr lang="en-US" sz="1400" kern="1200"/>
        </a:p>
      </dsp:txBody>
      <dsp:txXfrm>
        <a:off x="3725168" y="745"/>
        <a:ext cx="2389019" cy="1433411"/>
      </dsp:txXfrm>
    </dsp:sp>
    <dsp:sp modelId="{DA6B910D-3149-46AA-B7E6-EF13A2070BD3}">
      <dsp:nvSpPr>
        <dsp:cNvPr id="0" name=""/>
        <dsp:cNvSpPr/>
      </dsp:nvSpPr>
      <dsp:spPr>
        <a:xfrm>
          <a:off x="3173893" y="2654617"/>
          <a:ext cx="518874" cy="91440"/>
        </a:xfrm>
        <a:custGeom>
          <a:avLst/>
          <a:gdLst/>
          <a:ahLst/>
          <a:cxnLst/>
          <a:rect l="0" t="0" r="0" b="0"/>
          <a:pathLst>
            <a:path>
              <a:moveTo>
                <a:pt x="0" y="45720"/>
              </a:moveTo>
              <a:lnTo>
                <a:pt x="51887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19594" y="2697589"/>
        <a:ext cx="27473" cy="5494"/>
      </dsp:txXfrm>
    </dsp:sp>
    <dsp:sp modelId="{00331BA1-75BB-40A6-9B8B-9F6A93E04564}">
      <dsp:nvSpPr>
        <dsp:cNvPr id="0" name=""/>
        <dsp:cNvSpPr/>
      </dsp:nvSpPr>
      <dsp:spPr>
        <a:xfrm>
          <a:off x="786674" y="1983631"/>
          <a:ext cx="2389019" cy="143341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7064" tIns="122879" rIns="117064" bIns="122879" numCol="1" spcCol="1270" anchor="ctr" anchorCtr="0">
          <a:noAutofit/>
        </a:bodyPr>
        <a:lstStyle/>
        <a:p>
          <a:pPr marL="0" lvl="0" indent="0" algn="ctr" defTabSz="622300">
            <a:lnSpc>
              <a:spcPct val="90000"/>
            </a:lnSpc>
            <a:spcBef>
              <a:spcPct val="0"/>
            </a:spcBef>
            <a:spcAft>
              <a:spcPct val="35000"/>
            </a:spcAft>
            <a:buNone/>
          </a:pPr>
          <a:r>
            <a:rPr lang="en-US" sz="1400" b="1" i="0" kern="1200" baseline="0"/>
            <a:t>Backend (Django)</a:t>
          </a:r>
          <a:r>
            <a:rPr lang="en-US" sz="1400" b="0" i="0" kern="1200" baseline="0"/>
            <a:t>:</a:t>
          </a:r>
          <a:endParaRPr lang="en-US" sz="1400" kern="1200"/>
        </a:p>
      </dsp:txBody>
      <dsp:txXfrm>
        <a:off x="786674" y="1983631"/>
        <a:ext cx="2389019" cy="1433411"/>
      </dsp:txXfrm>
    </dsp:sp>
    <dsp:sp modelId="{560D6E04-6213-45F8-B018-14D128402905}">
      <dsp:nvSpPr>
        <dsp:cNvPr id="0" name=""/>
        <dsp:cNvSpPr/>
      </dsp:nvSpPr>
      <dsp:spPr>
        <a:xfrm>
          <a:off x="1981184" y="3415242"/>
          <a:ext cx="2938493" cy="518874"/>
        </a:xfrm>
        <a:custGeom>
          <a:avLst/>
          <a:gdLst/>
          <a:ahLst/>
          <a:cxnLst/>
          <a:rect l="0" t="0" r="0" b="0"/>
          <a:pathLst>
            <a:path>
              <a:moveTo>
                <a:pt x="2938493" y="0"/>
              </a:moveTo>
              <a:lnTo>
                <a:pt x="2938493" y="276537"/>
              </a:lnTo>
              <a:lnTo>
                <a:pt x="0" y="276537"/>
              </a:lnTo>
              <a:lnTo>
                <a:pt x="0" y="518874"/>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75695" y="3671932"/>
        <a:ext cx="149471" cy="5494"/>
      </dsp:txXfrm>
    </dsp:sp>
    <dsp:sp modelId="{33F266A8-B1D3-4FB5-A3AC-562BADC8C4BD}">
      <dsp:nvSpPr>
        <dsp:cNvPr id="0" name=""/>
        <dsp:cNvSpPr/>
      </dsp:nvSpPr>
      <dsp:spPr>
        <a:xfrm>
          <a:off x="3725168" y="1983631"/>
          <a:ext cx="2389019" cy="143341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7064" tIns="122879" rIns="117064" bIns="122879" numCol="1" spcCol="1270" anchor="ctr" anchorCtr="0">
          <a:noAutofit/>
        </a:bodyPr>
        <a:lstStyle/>
        <a:p>
          <a:pPr marL="0" lvl="0" indent="0" algn="ctr" defTabSz="622300">
            <a:lnSpc>
              <a:spcPct val="90000"/>
            </a:lnSpc>
            <a:spcBef>
              <a:spcPct val="0"/>
            </a:spcBef>
            <a:spcAft>
              <a:spcPct val="35000"/>
            </a:spcAft>
            <a:buNone/>
          </a:pPr>
          <a:r>
            <a:rPr lang="en-US" sz="1400" b="0" i="0" kern="1200" baseline="0"/>
            <a:t>"Django REST framework handles API endpoints, user authentication, and integrates with PayPal for secure payment processing."</a:t>
          </a:r>
          <a:endParaRPr lang="en-US" sz="1400" kern="1200"/>
        </a:p>
      </dsp:txBody>
      <dsp:txXfrm>
        <a:off x="3725168" y="1983631"/>
        <a:ext cx="2389019" cy="1433411"/>
      </dsp:txXfrm>
    </dsp:sp>
    <dsp:sp modelId="{1ACB3648-647B-4321-8847-D7A5348A2109}">
      <dsp:nvSpPr>
        <dsp:cNvPr id="0" name=""/>
        <dsp:cNvSpPr/>
      </dsp:nvSpPr>
      <dsp:spPr>
        <a:xfrm>
          <a:off x="3173893" y="4637502"/>
          <a:ext cx="518874" cy="91440"/>
        </a:xfrm>
        <a:custGeom>
          <a:avLst/>
          <a:gdLst/>
          <a:ahLst/>
          <a:cxnLst/>
          <a:rect l="0" t="0" r="0" b="0"/>
          <a:pathLst>
            <a:path>
              <a:moveTo>
                <a:pt x="0" y="45720"/>
              </a:moveTo>
              <a:lnTo>
                <a:pt x="51887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19594" y="4680475"/>
        <a:ext cx="27473" cy="5494"/>
      </dsp:txXfrm>
    </dsp:sp>
    <dsp:sp modelId="{9BCBE543-9CB2-46EF-8FAC-15C177D5AED2}">
      <dsp:nvSpPr>
        <dsp:cNvPr id="0" name=""/>
        <dsp:cNvSpPr/>
      </dsp:nvSpPr>
      <dsp:spPr>
        <a:xfrm>
          <a:off x="786674" y="3966517"/>
          <a:ext cx="2389019" cy="143341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7064" tIns="122879" rIns="117064" bIns="122879" numCol="1" spcCol="1270" anchor="ctr" anchorCtr="0">
          <a:noAutofit/>
        </a:bodyPr>
        <a:lstStyle/>
        <a:p>
          <a:pPr marL="0" lvl="0" indent="0" algn="ctr" defTabSz="622300">
            <a:lnSpc>
              <a:spcPct val="90000"/>
            </a:lnSpc>
            <a:spcBef>
              <a:spcPct val="0"/>
            </a:spcBef>
            <a:spcAft>
              <a:spcPct val="35000"/>
            </a:spcAft>
            <a:buNone/>
          </a:pPr>
          <a:r>
            <a:rPr lang="en-US" sz="1400" b="1" i="0" kern="1200" baseline="0"/>
            <a:t>Database (PostgreSQL)</a:t>
          </a:r>
          <a:r>
            <a:rPr lang="en-US" sz="1400" b="0" i="0" kern="1200" baseline="0"/>
            <a:t>:</a:t>
          </a:r>
          <a:endParaRPr lang="en-US" sz="1400" kern="1200"/>
        </a:p>
      </dsp:txBody>
      <dsp:txXfrm>
        <a:off x="786674" y="3966517"/>
        <a:ext cx="2389019" cy="1433411"/>
      </dsp:txXfrm>
    </dsp:sp>
    <dsp:sp modelId="{62A45F2C-02C2-4DDF-B83B-9DB9C6AFC31A}">
      <dsp:nvSpPr>
        <dsp:cNvPr id="0" name=""/>
        <dsp:cNvSpPr/>
      </dsp:nvSpPr>
      <dsp:spPr>
        <a:xfrm>
          <a:off x="3725168" y="3966517"/>
          <a:ext cx="2389019" cy="1433411"/>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7064" tIns="122879" rIns="117064" bIns="122879" numCol="1" spcCol="1270" anchor="ctr" anchorCtr="0">
          <a:noAutofit/>
        </a:bodyPr>
        <a:lstStyle/>
        <a:p>
          <a:pPr marL="0" lvl="0" indent="0" algn="ctr" defTabSz="622300">
            <a:lnSpc>
              <a:spcPct val="90000"/>
            </a:lnSpc>
            <a:spcBef>
              <a:spcPct val="0"/>
            </a:spcBef>
            <a:spcAft>
              <a:spcPct val="35000"/>
            </a:spcAft>
            <a:buNone/>
          </a:pPr>
          <a:r>
            <a:rPr lang="en-US" sz="1400" b="0" i="0" kern="1200" baseline="0"/>
            <a:t>"Stores product, user, and transaction data. Structured for efficient access and query performance."</a:t>
          </a:r>
          <a:endParaRPr lang="en-US" sz="1400" kern="1200"/>
        </a:p>
      </dsp:txBody>
      <dsp:txXfrm>
        <a:off x="3725168" y="3966517"/>
        <a:ext cx="2389019" cy="14334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72C496-942A-4816-9236-5122DAB03C2B}">
      <dsp:nvSpPr>
        <dsp:cNvPr id="0" name=""/>
        <dsp:cNvSpPr/>
      </dsp:nvSpPr>
      <dsp:spPr>
        <a:xfrm>
          <a:off x="2095" y="453358"/>
          <a:ext cx="4468389" cy="2681033"/>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1" i="0" u="sng" kern="1200" baseline="0"/>
            <a:t>Axios Integration</a:t>
          </a:r>
          <a:r>
            <a:rPr lang="en-US" sz="2700" b="0" i="0" u="sng" kern="1200" baseline="0"/>
            <a:t>:</a:t>
          </a:r>
          <a:endParaRPr lang="en-US" sz="2700" kern="1200"/>
        </a:p>
        <a:p>
          <a:pPr marL="228600" lvl="1" indent="-228600" algn="l" defTabSz="933450">
            <a:lnSpc>
              <a:spcPct val="90000"/>
            </a:lnSpc>
            <a:spcBef>
              <a:spcPct val="0"/>
            </a:spcBef>
            <a:spcAft>
              <a:spcPct val="15000"/>
            </a:spcAft>
            <a:buChar char="•"/>
          </a:pPr>
          <a:r>
            <a:rPr lang="en-US" sz="2100" b="0" i="0" kern="1200" baseline="0"/>
            <a:t>Used for making asynchronous HTTP requests, allowing seamless communication between the React frontend and Django backend.</a:t>
          </a:r>
          <a:endParaRPr lang="en-US" sz="2100" kern="1200"/>
        </a:p>
      </dsp:txBody>
      <dsp:txXfrm>
        <a:off x="80620" y="531883"/>
        <a:ext cx="4311339" cy="2523983"/>
      </dsp:txXfrm>
    </dsp:sp>
    <dsp:sp modelId="{9EAA4509-12AC-4676-943B-B43CB49F0A6F}">
      <dsp:nvSpPr>
        <dsp:cNvPr id="0" name=""/>
        <dsp:cNvSpPr/>
      </dsp:nvSpPr>
      <dsp:spPr>
        <a:xfrm>
          <a:off x="4863702" y="1239794"/>
          <a:ext cx="947298" cy="1108160"/>
        </a:xfrm>
        <a:prstGeom prst="rightArrow">
          <a:avLst>
            <a:gd name="adj1" fmla="val 60000"/>
            <a:gd name="adj2" fmla="val 5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4863702" y="1461426"/>
        <a:ext cx="663109" cy="664896"/>
      </dsp:txXfrm>
    </dsp:sp>
    <dsp:sp modelId="{F328CA04-7BC1-4A56-A9D7-3F69A9A5DBFA}">
      <dsp:nvSpPr>
        <dsp:cNvPr id="0" name=""/>
        <dsp:cNvSpPr/>
      </dsp:nvSpPr>
      <dsp:spPr>
        <a:xfrm>
          <a:off x="6257840" y="453358"/>
          <a:ext cx="4468389" cy="2681033"/>
        </a:xfrm>
        <a:prstGeom prst="roundRect">
          <a:avLst>
            <a:gd name="adj" fmla="val 10000"/>
          </a:avLst>
        </a:prstGeom>
        <a:gradFill rotWithShape="0">
          <a:gsLst>
            <a:gs pos="0">
              <a:schemeClr val="accent5">
                <a:hueOff val="-1494899"/>
                <a:satOff val="418"/>
                <a:lumOff val="-7058"/>
                <a:alphaOff val="0"/>
                <a:lumMod val="110000"/>
                <a:satMod val="105000"/>
                <a:tint val="67000"/>
              </a:schemeClr>
            </a:gs>
            <a:gs pos="50000">
              <a:schemeClr val="accent5">
                <a:hueOff val="-1494899"/>
                <a:satOff val="418"/>
                <a:lumOff val="-7058"/>
                <a:alphaOff val="0"/>
                <a:lumMod val="105000"/>
                <a:satMod val="103000"/>
                <a:tint val="73000"/>
              </a:schemeClr>
            </a:gs>
            <a:gs pos="100000">
              <a:schemeClr val="accent5">
                <a:hueOff val="-1494899"/>
                <a:satOff val="418"/>
                <a:lumOff val="-705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1" i="0" u="sng" kern="1200" baseline="0"/>
            <a:t>PayPal Integration</a:t>
          </a:r>
          <a:r>
            <a:rPr lang="en-US" sz="2700" b="0" i="0" u="sng" kern="1200" baseline="0"/>
            <a:t>:</a:t>
          </a:r>
          <a:endParaRPr lang="en-US" sz="2700" kern="1200"/>
        </a:p>
        <a:p>
          <a:pPr marL="228600" lvl="1" indent="-228600" algn="l" defTabSz="933450">
            <a:lnSpc>
              <a:spcPct val="90000"/>
            </a:lnSpc>
            <a:spcBef>
              <a:spcPct val="0"/>
            </a:spcBef>
            <a:spcAft>
              <a:spcPct val="15000"/>
            </a:spcAft>
            <a:buChar char="•"/>
          </a:pPr>
          <a:r>
            <a:rPr lang="en-US" sz="2100" b="0" i="0" kern="1200" baseline="0"/>
            <a:t>Incorporated within the Django backend to facilitate secure payment processing during checkout, ensuring a smooth transaction experience.</a:t>
          </a:r>
          <a:endParaRPr lang="en-US" sz="2100" kern="1200"/>
        </a:p>
      </dsp:txBody>
      <dsp:txXfrm>
        <a:off x="6336365" y="531883"/>
        <a:ext cx="4311339" cy="2523983"/>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cap="all"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Monday, 21 October,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59642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Monday, 21 October,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936697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Monday, 21 October,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656778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Monday, 21 October,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217655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Monday, 21 October,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90408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Monday, 21 October,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946973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Monday, 21 October, 2024</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47038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Monday, 21 October, 2024</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601724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Monday, 21 October, 2024</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477695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Monday, 21 October,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76348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Monday, 21 October,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56147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Monday, 21 October, 2024</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206783009"/>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F4D251-B7D8-402D-950A-F9D15396E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706DB5-906B-E018-F00E-A717AC0AD01D}"/>
              </a:ext>
            </a:extLst>
          </p:cNvPr>
          <p:cNvSpPr>
            <a:spLocks noGrp="1"/>
          </p:cNvSpPr>
          <p:nvPr>
            <p:ph type="ctrTitle"/>
          </p:nvPr>
        </p:nvSpPr>
        <p:spPr>
          <a:xfrm>
            <a:off x="6007780" y="227218"/>
            <a:ext cx="5960077" cy="1186536"/>
          </a:xfrm>
        </p:spPr>
        <p:txBody>
          <a:bodyPr>
            <a:normAutofit/>
          </a:bodyPr>
          <a:lstStyle/>
          <a:p>
            <a:r>
              <a:rPr lang="sw-KE" dirty="0"/>
              <a:t>Introduction to StockEcom</a:t>
            </a:r>
            <a:endParaRPr lang="LID4096" dirty="0"/>
          </a:p>
        </p:txBody>
      </p:sp>
      <p:sp>
        <p:nvSpPr>
          <p:cNvPr id="4" name="Rectangle 1">
            <a:extLst>
              <a:ext uri="{FF2B5EF4-FFF2-40B4-BE49-F238E27FC236}">
                <a16:creationId xmlns:a16="http://schemas.microsoft.com/office/drawing/2014/main" id="{DEF3644C-E252-E990-0C2B-EB8393ECDED6}"/>
              </a:ext>
            </a:extLst>
          </p:cNvPr>
          <p:cNvSpPr>
            <a:spLocks noGrp="1" noChangeArrowheads="1"/>
          </p:cNvSpPr>
          <p:nvPr>
            <p:ph type="subTitle" idx="1"/>
          </p:nvPr>
        </p:nvSpPr>
        <p:spPr bwMode="auto">
          <a:xfrm>
            <a:off x="6164826" y="1533832"/>
            <a:ext cx="5330812" cy="459550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R="0" lvl="0" algn="l" defTabSz="914400" rtl="0" eaLnBrk="0" fontAlgn="base" latinLnBrk="0" hangingPunct="0">
              <a:lnSpc>
                <a:spcPct val="110000"/>
              </a:lnSpc>
              <a:spcBef>
                <a:spcPct val="0"/>
              </a:spcBef>
              <a:spcAft>
                <a:spcPts val="600"/>
              </a:spcAft>
              <a:buClrTx/>
              <a:buSzTx/>
              <a:tabLst/>
            </a:pPr>
            <a:r>
              <a:rPr kumimoji="0" lang="LID4096" altLang="LID4096" sz="2400" i="0" u="none" strike="noStrike" cap="none" normalizeH="0" baseline="0" dirty="0">
                <a:ln>
                  <a:noFill/>
                </a:ln>
                <a:effectLst/>
                <a:latin typeface="+mj-lt"/>
              </a:rPr>
              <a:t>Purpose of StockEcom:</a:t>
            </a:r>
          </a:p>
          <a:p>
            <a:pPr marL="285750" marR="0" lvl="0" indent="-285750" algn="l" defTabSz="914400" rtl="0" eaLnBrk="0" fontAlgn="base" latinLnBrk="0" hangingPunct="0">
              <a:lnSpc>
                <a:spcPct val="110000"/>
              </a:lnSpc>
              <a:spcBef>
                <a:spcPct val="0"/>
              </a:spcBef>
              <a:spcAft>
                <a:spcPts val="600"/>
              </a:spcAft>
              <a:buClrTx/>
              <a:buSzTx/>
              <a:buFont typeface="Wingdings" panose="05000000000000000000" pitchFamily="2" charset="2"/>
              <a:buChar char="ü"/>
              <a:tabLst/>
            </a:pPr>
            <a:r>
              <a:rPr kumimoji="0" lang="LID4096" altLang="LID4096" sz="2400" b="0" i="0" u="none" strike="noStrike" cap="none" normalizeH="0" baseline="0" dirty="0">
                <a:ln>
                  <a:noFill/>
                </a:ln>
                <a:effectLst/>
                <a:latin typeface="+mj-lt"/>
              </a:rPr>
              <a:t>StockEcom is an ecommerce platform designed to provide users with a seamless experience for browsing and purchasing products online. It aims to simplify transactions through secure payment integration and efficient product management.</a:t>
            </a:r>
          </a:p>
          <a:p>
            <a:pPr marR="0" lvl="0" algn="l" defTabSz="914400" rtl="0" eaLnBrk="0" fontAlgn="base" latinLnBrk="0" hangingPunct="0">
              <a:lnSpc>
                <a:spcPct val="110000"/>
              </a:lnSpc>
              <a:spcBef>
                <a:spcPct val="0"/>
              </a:spcBef>
              <a:spcAft>
                <a:spcPts val="600"/>
              </a:spcAft>
              <a:buClrTx/>
              <a:buSzTx/>
              <a:tabLst/>
            </a:pPr>
            <a:r>
              <a:rPr kumimoji="0" lang="LID4096" altLang="LID4096" sz="2400" b="1" i="0" u="none" strike="noStrike" cap="none" normalizeH="0" baseline="0" dirty="0">
                <a:ln>
                  <a:noFill/>
                </a:ln>
                <a:effectLst/>
                <a:latin typeface="+mj-lt"/>
              </a:rPr>
              <a:t>Core Features</a:t>
            </a:r>
            <a:r>
              <a:rPr kumimoji="0" lang="LID4096" altLang="LID4096" sz="2400" b="0" i="0" u="none" strike="noStrike" cap="none" normalizeH="0" baseline="0" dirty="0">
                <a:ln>
                  <a:noFill/>
                </a:ln>
                <a:effectLst/>
                <a:latin typeface="+mj-lt"/>
              </a:rPr>
              <a:t>:</a:t>
            </a:r>
          </a:p>
          <a:p>
            <a:pPr marL="285750" marR="0" lvl="0" indent="-285750" algn="l" defTabSz="914400" rtl="0" eaLnBrk="0" fontAlgn="base" latinLnBrk="0" hangingPunct="0">
              <a:lnSpc>
                <a:spcPct val="110000"/>
              </a:lnSpc>
              <a:spcBef>
                <a:spcPct val="0"/>
              </a:spcBef>
              <a:spcAft>
                <a:spcPts val="600"/>
              </a:spcAft>
              <a:buClrTx/>
              <a:buSzTx/>
              <a:buFont typeface="Wingdings" panose="05000000000000000000" pitchFamily="2" charset="2"/>
              <a:buChar char="ü"/>
              <a:tabLst/>
            </a:pPr>
            <a:r>
              <a:rPr kumimoji="0" lang="LID4096" altLang="LID4096" sz="2400" b="0" i="0" u="none" strike="noStrike" cap="none" normalizeH="0" baseline="0" dirty="0">
                <a:ln>
                  <a:noFill/>
                </a:ln>
                <a:effectLst/>
                <a:latin typeface="+mj-lt"/>
              </a:rPr>
              <a:t>The application includes a dynamic product catalog, a secure checkout system with PayPal integration, state management using Redux, and API communication via Axios.</a:t>
            </a:r>
          </a:p>
          <a:p>
            <a:pPr marL="0" marR="0" lvl="0" indent="0" defTabSz="914400" rtl="0" eaLnBrk="0" fontAlgn="base" latinLnBrk="0" hangingPunct="0">
              <a:lnSpc>
                <a:spcPct val="110000"/>
              </a:lnSpc>
              <a:spcBef>
                <a:spcPct val="0"/>
              </a:spcBef>
              <a:spcAft>
                <a:spcPts val="600"/>
              </a:spcAft>
              <a:buClrTx/>
              <a:buSzTx/>
              <a:buFontTx/>
              <a:buNone/>
              <a:tabLst/>
            </a:pPr>
            <a:endParaRPr kumimoji="0" lang="LID4096" altLang="LID4096" sz="1100" b="0" i="0" u="none" strike="noStrike" cap="none" normalizeH="0" baseline="0" dirty="0">
              <a:ln>
                <a:noFill/>
              </a:ln>
              <a:effectLst/>
              <a:latin typeface="Arial" panose="020B0604020202020204" pitchFamily="34" charset="0"/>
            </a:endParaRPr>
          </a:p>
        </p:txBody>
      </p:sp>
      <p:pic>
        <p:nvPicPr>
          <p:cNvPr id="6" name="Picture 5" descr="A close-up of a network&#10;&#10;Description automatically generated">
            <a:extLst>
              <a:ext uri="{FF2B5EF4-FFF2-40B4-BE49-F238E27FC236}">
                <a16:creationId xmlns:a16="http://schemas.microsoft.com/office/drawing/2014/main" id="{38B88DCA-5760-CD8C-93EE-68C7039B73F3}"/>
              </a:ext>
            </a:extLst>
          </p:cNvPr>
          <p:cNvPicPr>
            <a:picLocks noChangeAspect="1"/>
          </p:cNvPicPr>
          <p:nvPr/>
        </p:nvPicPr>
        <p:blipFill>
          <a:blip r:embed="rId2"/>
          <a:srcRect l="45108" r="3489"/>
          <a:stretch/>
        </p:blipFill>
        <p:spPr>
          <a:xfrm>
            <a:off x="1" y="10"/>
            <a:ext cx="5662934" cy="6857990"/>
          </a:xfrm>
          <a:custGeom>
            <a:avLst/>
            <a:gdLst/>
            <a:ahLst/>
            <a:cxnLst/>
            <a:rect l="l" t="t" r="r" b="b"/>
            <a:pathLst>
              <a:path w="5662934" h="6858000">
                <a:moveTo>
                  <a:pt x="0" y="0"/>
                </a:moveTo>
                <a:lnTo>
                  <a:pt x="5064602" y="0"/>
                </a:lnTo>
                <a:lnTo>
                  <a:pt x="4889880" y="279455"/>
                </a:lnTo>
                <a:cubicBezTo>
                  <a:pt x="4472355" y="1021447"/>
                  <a:pt x="4263593" y="1948936"/>
                  <a:pt x="4263593" y="3061922"/>
                </a:cubicBezTo>
                <a:cubicBezTo>
                  <a:pt x="4263593" y="3516203"/>
                  <a:pt x="4324186" y="3970483"/>
                  <a:pt x="4445372" y="4515619"/>
                </a:cubicBezTo>
                <a:cubicBezTo>
                  <a:pt x="4596855" y="5030470"/>
                  <a:pt x="4748338" y="5515036"/>
                  <a:pt x="4990710" y="5969316"/>
                </a:cubicBezTo>
                <a:cubicBezTo>
                  <a:pt x="5172489" y="6275955"/>
                  <a:pt x="5371310" y="6544265"/>
                  <a:pt x="5583977" y="6777438"/>
                </a:cubicBezTo>
                <a:lnTo>
                  <a:pt x="5662934" y="6858000"/>
                </a:lnTo>
                <a:lnTo>
                  <a:pt x="0" y="6858000"/>
                </a:lnTo>
                <a:close/>
              </a:path>
            </a:pathLst>
          </a:custGeom>
        </p:spPr>
      </p:pic>
      <p:sp>
        <p:nvSpPr>
          <p:cNvPr id="11" name="Freeform 10">
            <a:extLst>
              <a:ext uri="{FF2B5EF4-FFF2-40B4-BE49-F238E27FC236}">
                <a16:creationId xmlns:a16="http://schemas.microsoft.com/office/drawing/2014/main" id="{E67870A8-BE17-461C-AD58-035AD7FA0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7291575">
            <a:off x="3479502" y="491434"/>
            <a:ext cx="2397877" cy="2244442"/>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11C16611-1B14-4BE8-4D64-7635B32D3276}"/>
              </a:ext>
            </a:extLst>
          </p:cNvPr>
          <p:cNvSpPr txBox="1"/>
          <p:nvPr/>
        </p:nvSpPr>
        <p:spPr>
          <a:xfrm>
            <a:off x="344129" y="344129"/>
            <a:ext cx="2930013" cy="461665"/>
          </a:xfrm>
          <a:prstGeom prst="rect">
            <a:avLst/>
          </a:prstGeom>
          <a:noFill/>
        </p:spPr>
        <p:txBody>
          <a:bodyPr wrap="square" rtlCol="0">
            <a:spAutoFit/>
          </a:bodyPr>
          <a:lstStyle/>
          <a:p>
            <a:r>
              <a:rPr lang="en-US" sz="2400" dirty="0">
                <a:latin typeface="+mj-lt"/>
              </a:rPr>
              <a:t>GROUP 10: PRESENTATION</a:t>
            </a:r>
            <a:endParaRPr lang="LID4096" sz="2400" dirty="0">
              <a:latin typeface="+mj-lt"/>
            </a:endParaRPr>
          </a:p>
        </p:txBody>
      </p:sp>
    </p:spTree>
    <p:extLst>
      <p:ext uri="{BB962C8B-B14F-4D97-AF65-F5344CB8AC3E}">
        <p14:creationId xmlns:p14="http://schemas.microsoft.com/office/powerpoint/2010/main" val="1778545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74E3E963-7ADC-4469-A079-F78B0BC6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864DEA4-D6B8-4DEF-B1D0-6D5672FA8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F42950-942B-0CA8-1DE5-36EE7AA1A1BF}"/>
              </a:ext>
            </a:extLst>
          </p:cNvPr>
          <p:cNvSpPr>
            <a:spLocks noGrp="1"/>
          </p:cNvSpPr>
          <p:nvPr>
            <p:ph type="title"/>
          </p:nvPr>
        </p:nvSpPr>
        <p:spPr>
          <a:xfrm>
            <a:off x="6053386" y="1499828"/>
            <a:ext cx="5820027" cy="3851042"/>
          </a:xfrm>
        </p:spPr>
        <p:txBody>
          <a:bodyPr vert="horz" wrap="square" lIns="0" tIns="0" rIns="0" bIns="0" rtlCol="0" anchor="b" anchorCtr="0">
            <a:normAutofit fontScale="90000"/>
          </a:bodyPr>
          <a:lstStyle/>
          <a:p>
            <a:pPr algn="ctr">
              <a:lnSpc>
                <a:spcPct val="90000"/>
              </a:lnSpc>
            </a:pPr>
            <a:r>
              <a:rPr lang="en-US" sz="4000" spc="-100" dirty="0"/>
              <a:t>The main objective of this application is to simplify and secure the process of browsing, selecting, and purchasing products. We have integrated features like secure payment methods and efficient state management to ensure a smooth flow of operations for both users and administrators. In this presentation, we'll explore how </a:t>
            </a:r>
            <a:r>
              <a:rPr lang="en-US" sz="4000" spc="-100" dirty="0" err="1"/>
              <a:t>StockEcom</a:t>
            </a:r>
            <a:r>
              <a:rPr lang="en-US" sz="4000" spc="-100" dirty="0"/>
              <a:t> works, starting with its core functionalities and the purpose it serves.</a:t>
            </a:r>
            <a:br>
              <a:rPr lang="en-US" sz="2200" spc="-100" dirty="0"/>
            </a:br>
            <a:endParaRPr lang="en-US" sz="2200" spc="-100" dirty="0"/>
          </a:p>
        </p:txBody>
      </p:sp>
      <p:pic>
        <p:nvPicPr>
          <p:cNvPr id="6" name="Graphic 5" descr="Web Design">
            <a:extLst>
              <a:ext uri="{FF2B5EF4-FFF2-40B4-BE49-F238E27FC236}">
                <a16:creationId xmlns:a16="http://schemas.microsoft.com/office/drawing/2014/main" id="{A27F4629-5812-361E-67CB-C95511651B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0000" y="917269"/>
            <a:ext cx="5014800" cy="5014800"/>
          </a:xfrm>
          <a:custGeom>
            <a:avLst/>
            <a:gdLst/>
            <a:ahLst/>
            <a:cxnLst/>
            <a:rect l="l" t="t" r="r" b="b"/>
            <a:pathLst>
              <a:path w="5014800" h="5409338">
                <a:moveTo>
                  <a:pt x="0" y="0"/>
                </a:moveTo>
                <a:lnTo>
                  <a:pt x="5014800" y="0"/>
                </a:lnTo>
                <a:lnTo>
                  <a:pt x="5014800" y="5409338"/>
                </a:lnTo>
                <a:lnTo>
                  <a:pt x="0" y="5409338"/>
                </a:lnTo>
                <a:close/>
              </a:path>
            </a:pathLst>
          </a:custGeom>
        </p:spPr>
      </p:pic>
      <p:grpSp>
        <p:nvGrpSpPr>
          <p:cNvPr id="34" name="Group 33">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3" y="317452"/>
            <a:ext cx="2117174" cy="588806"/>
            <a:chOff x="4549904" y="5078157"/>
            <a:chExt cx="3023338" cy="840818"/>
          </a:xfrm>
        </p:grpSpPr>
        <p:sp>
          <p:nvSpPr>
            <p:cNvPr id="35"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6"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7"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39" name="Group 38">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40"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1"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2"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98560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1F4D251-B7D8-402D-950A-F9D15396E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9D4BFD31-8037-6174-8518-1B23BD5125EE}"/>
              </a:ext>
            </a:extLst>
          </p:cNvPr>
          <p:cNvSpPr>
            <a:spLocks noGrp="1" noChangeArrowheads="1"/>
          </p:cNvSpPr>
          <p:nvPr>
            <p:ph type="title"/>
          </p:nvPr>
        </p:nvSpPr>
        <p:spPr bwMode="auto">
          <a:xfrm>
            <a:off x="6111403" y="1472380"/>
            <a:ext cx="5632129" cy="324710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b" anchorCtr="0" compatLnSpc="1">
            <a:prstTxWarp prst="textNoShape">
              <a:avLst/>
            </a:prstTxWarp>
            <a:normAutofit/>
          </a:bodyPr>
          <a:lstStyle/>
          <a:p>
            <a:pPr marL="571500" marR="0" lvl="0" indent="-571500" fontAlgn="base">
              <a:lnSpc>
                <a:spcPct val="90000"/>
              </a:lnSpc>
              <a:spcAft>
                <a:spcPct val="0"/>
              </a:spcAft>
              <a:buClrTx/>
              <a:buSzTx/>
              <a:buFont typeface="Wingdings" panose="05000000000000000000" pitchFamily="2" charset="2"/>
              <a:buChar char="ü"/>
              <a:tabLst/>
            </a:pPr>
            <a:r>
              <a:rPr kumimoji="0" lang="en-US" altLang="LID4096" sz="2800" b="1" i="0" u="none" strike="noStrike" spc="-100" normalizeH="0" dirty="0">
                <a:ln>
                  <a:noFill/>
                </a:ln>
                <a:solidFill>
                  <a:schemeClr val="tx2">
                    <a:lumMod val="75000"/>
                  </a:schemeClr>
                </a:solidFill>
                <a:effectLst/>
              </a:rPr>
              <a:t>Browsing Products</a:t>
            </a:r>
            <a:r>
              <a:rPr kumimoji="0" lang="en-US" altLang="LID4096" sz="2800" b="0" i="0" u="none" strike="noStrike" spc="-100" normalizeH="0" dirty="0">
                <a:ln>
                  <a:noFill/>
                </a:ln>
                <a:solidFill>
                  <a:schemeClr val="tx2">
                    <a:lumMod val="75000"/>
                  </a:schemeClr>
                </a:solidFill>
                <a:effectLst/>
              </a:rPr>
              <a:t>:</a:t>
            </a:r>
          </a:p>
          <a:p>
            <a:pPr marL="0" marR="0" lvl="0" indent="0" fontAlgn="base">
              <a:lnSpc>
                <a:spcPct val="90000"/>
              </a:lnSpc>
              <a:spcAft>
                <a:spcPct val="0"/>
              </a:spcAft>
              <a:buClrTx/>
              <a:buSzTx/>
              <a:tabLst/>
            </a:pPr>
            <a:r>
              <a:rPr kumimoji="0" lang="en-US" altLang="LID4096" sz="2800" b="0" i="0" u="none" strike="noStrike" spc="-100" normalizeH="0" dirty="0">
                <a:ln>
                  <a:noFill/>
                </a:ln>
                <a:solidFill>
                  <a:schemeClr val="tx2">
                    <a:lumMod val="75000"/>
                  </a:schemeClr>
                </a:solidFill>
                <a:effectLst/>
              </a:rPr>
              <a:t>"Users can browse through a dynamic catalog that updates in real-time, with features such as product filtering and sorting."</a:t>
            </a:r>
          </a:p>
          <a:p>
            <a:pPr marL="571500" marR="0" lvl="0" indent="-571500" fontAlgn="base">
              <a:lnSpc>
                <a:spcPct val="90000"/>
              </a:lnSpc>
              <a:spcAft>
                <a:spcPct val="0"/>
              </a:spcAft>
              <a:buClrTx/>
              <a:buSzTx/>
              <a:buFont typeface="Wingdings" panose="05000000000000000000" pitchFamily="2" charset="2"/>
              <a:buChar char="ü"/>
              <a:tabLst/>
            </a:pPr>
            <a:r>
              <a:rPr kumimoji="0" lang="en-US" altLang="LID4096" sz="2800" b="1" i="0" u="none" strike="noStrike" spc="-100" normalizeH="0" dirty="0">
                <a:ln>
                  <a:noFill/>
                </a:ln>
                <a:solidFill>
                  <a:schemeClr val="tx2">
                    <a:lumMod val="75000"/>
                  </a:schemeClr>
                </a:solidFill>
                <a:effectLst/>
              </a:rPr>
              <a:t>Adding Items to Cart and Checkout</a:t>
            </a:r>
            <a:r>
              <a:rPr kumimoji="0" lang="en-US" altLang="LID4096" sz="2800" b="0" i="0" u="none" strike="noStrike" spc="-100" normalizeH="0" dirty="0">
                <a:ln>
                  <a:noFill/>
                </a:ln>
                <a:solidFill>
                  <a:schemeClr val="tx2">
                    <a:lumMod val="75000"/>
                  </a:schemeClr>
                </a:solidFill>
                <a:effectLst/>
              </a:rPr>
              <a:t>:</a:t>
            </a:r>
          </a:p>
          <a:p>
            <a:pPr marL="0" marR="0" lvl="0" indent="0" fontAlgn="base">
              <a:lnSpc>
                <a:spcPct val="90000"/>
              </a:lnSpc>
              <a:spcAft>
                <a:spcPct val="0"/>
              </a:spcAft>
              <a:buClrTx/>
              <a:buSzTx/>
              <a:tabLst/>
            </a:pPr>
            <a:r>
              <a:rPr kumimoji="0" lang="en-US" altLang="LID4096" sz="2800" b="0" i="0" u="none" strike="noStrike" spc="-100" normalizeH="0" dirty="0">
                <a:ln>
                  <a:noFill/>
                </a:ln>
                <a:solidFill>
                  <a:schemeClr val="tx2">
                    <a:lumMod val="75000"/>
                  </a:schemeClr>
                </a:solidFill>
                <a:effectLst/>
              </a:rPr>
              <a:t>"Items can be added to the cart and reviewed before proceeding to a secure checkout. The PayPal integration ensures safe and smooth payment processing."</a:t>
            </a:r>
          </a:p>
          <a:p>
            <a:pPr marL="0" marR="0" lvl="0" indent="0" algn="ctr" fontAlgn="base">
              <a:lnSpc>
                <a:spcPct val="90000"/>
              </a:lnSpc>
              <a:spcAft>
                <a:spcPct val="0"/>
              </a:spcAft>
              <a:buClrTx/>
              <a:buSzTx/>
              <a:tabLst/>
            </a:pPr>
            <a:endParaRPr kumimoji="0" lang="en-US" altLang="LID4096" sz="2700" b="0" i="0" u="none" strike="noStrike" spc="-100" normalizeH="0" dirty="0">
              <a:ln>
                <a:noFill/>
              </a:ln>
              <a:effectLst/>
            </a:endParaRPr>
          </a:p>
        </p:txBody>
      </p:sp>
      <p:pic>
        <p:nvPicPr>
          <p:cNvPr id="6" name="Picture 5" descr="Cardboard boxes on conveyor belt">
            <a:extLst>
              <a:ext uri="{FF2B5EF4-FFF2-40B4-BE49-F238E27FC236}">
                <a16:creationId xmlns:a16="http://schemas.microsoft.com/office/drawing/2014/main" id="{B85B5C08-8090-3C9B-325C-232ECAAD0E47}"/>
              </a:ext>
            </a:extLst>
          </p:cNvPr>
          <p:cNvPicPr>
            <a:picLocks noChangeAspect="1"/>
          </p:cNvPicPr>
          <p:nvPr/>
        </p:nvPicPr>
        <p:blipFill>
          <a:blip r:embed="rId2"/>
          <a:srcRect l="27514" r="17366" b="-1"/>
          <a:stretch/>
        </p:blipFill>
        <p:spPr>
          <a:xfrm>
            <a:off x="1" y="10"/>
            <a:ext cx="5662934" cy="6857990"/>
          </a:xfrm>
          <a:custGeom>
            <a:avLst/>
            <a:gdLst/>
            <a:ahLst/>
            <a:cxnLst/>
            <a:rect l="l" t="t" r="r" b="b"/>
            <a:pathLst>
              <a:path w="5662934" h="6858000">
                <a:moveTo>
                  <a:pt x="0" y="0"/>
                </a:moveTo>
                <a:lnTo>
                  <a:pt x="5064602" y="0"/>
                </a:lnTo>
                <a:lnTo>
                  <a:pt x="4889880" y="279455"/>
                </a:lnTo>
                <a:cubicBezTo>
                  <a:pt x="4472355" y="1021447"/>
                  <a:pt x="4263593" y="1948936"/>
                  <a:pt x="4263593" y="3061922"/>
                </a:cubicBezTo>
                <a:cubicBezTo>
                  <a:pt x="4263593" y="3516203"/>
                  <a:pt x="4324186" y="3970483"/>
                  <a:pt x="4445372" y="4515619"/>
                </a:cubicBezTo>
                <a:cubicBezTo>
                  <a:pt x="4596855" y="5030470"/>
                  <a:pt x="4748338" y="5515036"/>
                  <a:pt x="4990710" y="5969316"/>
                </a:cubicBezTo>
                <a:cubicBezTo>
                  <a:pt x="5172489" y="6275955"/>
                  <a:pt x="5371310" y="6544265"/>
                  <a:pt x="5583977" y="6777438"/>
                </a:cubicBezTo>
                <a:lnTo>
                  <a:pt x="5662934" y="6858000"/>
                </a:lnTo>
                <a:lnTo>
                  <a:pt x="0" y="6858000"/>
                </a:lnTo>
                <a:close/>
              </a:path>
            </a:pathLst>
          </a:custGeom>
        </p:spPr>
      </p:pic>
      <p:sp>
        <p:nvSpPr>
          <p:cNvPr id="14" name="Freeform 10">
            <a:extLst>
              <a:ext uri="{FF2B5EF4-FFF2-40B4-BE49-F238E27FC236}">
                <a16:creationId xmlns:a16="http://schemas.microsoft.com/office/drawing/2014/main" id="{E67870A8-BE17-461C-AD58-035AD7FA0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7291575">
            <a:off x="3479502" y="491434"/>
            <a:ext cx="2397877" cy="2244442"/>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extBox 6">
            <a:extLst>
              <a:ext uri="{FF2B5EF4-FFF2-40B4-BE49-F238E27FC236}">
                <a16:creationId xmlns:a16="http://schemas.microsoft.com/office/drawing/2014/main" id="{ADE0973C-A07A-8C54-E798-8F52E1A9EBB9}"/>
              </a:ext>
            </a:extLst>
          </p:cNvPr>
          <p:cNvSpPr txBox="1"/>
          <p:nvPr/>
        </p:nvSpPr>
        <p:spPr>
          <a:xfrm>
            <a:off x="6475149" y="648929"/>
            <a:ext cx="4458322" cy="656297"/>
          </a:xfrm>
          <a:prstGeom prst="rect">
            <a:avLst/>
          </a:prstGeom>
          <a:noFill/>
        </p:spPr>
        <p:txBody>
          <a:bodyPr wrap="square">
            <a:spAutoFit/>
          </a:bodyPr>
          <a:lstStyle/>
          <a:p>
            <a:r>
              <a:rPr lang="sw-KE" sz="3600" dirty="0">
                <a:latin typeface="+mj-lt"/>
              </a:rPr>
              <a:t>Demo of the Application</a:t>
            </a:r>
            <a:endParaRPr lang="LID4096" sz="3600" dirty="0">
              <a:latin typeface="+mj-lt"/>
            </a:endParaRPr>
          </a:p>
        </p:txBody>
      </p:sp>
    </p:spTree>
    <p:extLst>
      <p:ext uri="{BB962C8B-B14F-4D97-AF65-F5344CB8AC3E}">
        <p14:creationId xmlns:p14="http://schemas.microsoft.com/office/powerpoint/2010/main" val="406609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3A683F5-4E61-4C6A-8AB3-38B2A5CA1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043C8F-CC7E-AF84-A6B5-629681EA1342}"/>
              </a:ext>
            </a:extLst>
          </p:cNvPr>
          <p:cNvSpPr>
            <a:spLocks noGrp="1"/>
          </p:cNvSpPr>
          <p:nvPr>
            <p:ph type="title"/>
          </p:nvPr>
        </p:nvSpPr>
        <p:spPr>
          <a:xfrm>
            <a:off x="8366400" y="619200"/>
            <a:ext cx="3107463" cy="5510138"/>
          </a:xfrm>
        </p:spPr>
        <p:txBody>
          <a:bodyPr>
            <a:normAutofit/>
          </a:bodyPr>
          <a:lstStyle/>
          <a:p>
            <a:r>
              <a:rPr lang="sw-KE" dirty="0"/>
              <a:t>System Architecture Overview of StockEcom: </a:t>
            </a:r>
            <a:br>
              <a:rPr lang="sw-KE" dirty="0"/>
            </a:br>
            <a:endParaRPr lang="LID4096" dirty="0"/>
          </a:p>
        </p:txBody>
      </p:sp>
      <p:graphicFrame>
        <p:nvGraphicFramePr>
          <p:cNvPr id="6" name="Rectangle 1">
            <a:extLst>
              <a:ext uri="{FF2B5EF4-FFF2-40B4-BE49-F238E27FC236}">
                <a16:creationId xmlns:a16="http://schemas.microsoft.com/office/drawing/2014/main" id="{D541AF53-F5B0-841D-52C5-5B59B802C9C9}"/>
              </a:ext>
            </a:extLst>
          </p:cNvPr>
          <p:cNvGraphicFramePr>
            <a:graphicFrameLocks noGrp="1"/>
          </p:cNvGraphicFramePr>
          <p:nvPr>
            <p:ph idx="1"/>
            <p:extLst>
              <p:ext uri="{D42A27DB-BD31-4B8C-83A1-F6EECF244321}">
                <p14:modId xmlns:p14="http://schemas.microsoft.com/office/powerpoint/2010/main" val="2011121465"/>
              </p:ext>
            </p:extLst>
          </p:nvPr>
        </p:nvGraphicFramePr>
        <p:xfrm>
          <a:off x="720000" y="728664"/>
          <a:ext cx="6900862" cy="54006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907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FB0E95-9CAE-4968-A118-2B9F7C8BB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0BBC371-361C-45F7-9235-C3252E336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FD00E2-7929-9739-D0F7-ACBAFE2F2714}"/>
              </a:ext>
            </a:extLst>
          </p:cNvPr>
          <p:cNvSpPr>
            <a:spLocks noGrp="1"/>
          </p:cNvSpPr>
          <p:nvPr>
            <p:ph type="title"/>
          </p:nvPr>
        </p:nvSpPr>
        <p:spPr>
          <a:xfrm>
            <a:off x="720000" y="619200"/>
            <a:ext cx="10728322" cy="681586"/>
          </a:xfrm>
        </p:spPr>
        <p:txBody>
          <a:bodyPr wrap="square">
            <a:normAutofit/>
          </a:bodyPr>
          <a:lstStyle/>
          <a:p>
            <a:r>
              <a:rPr lang="en-US" sz="3200"/>
              <a:t>Implementation Details (</a:t>
            </a:r>
            <a:r>
              <a:rPr lang="sw-KE" sz="3200"/>
              <a:t>Frameworks and Integrations</a:t>
            </a:r>
            <a:r>
              <a:rPr lang="en-US" sz="3200"/>
              <a:t>)</a:t>
            </a:r>
            <a:endParaRPr lang="LID4096" sz="3200"/>
          </a:p>
        </p:txBody>
      </p:sp>
      <p:sp useBgFill="1">
        <p:nvSpPr>
          <p:cNvPr id="14" name="Freeform: Shape 13">
            <a:extLst>
              <a:ext uri="{FF2B5EF4-FFF2-40B4-BE49-F238E27FC236}">
                <a16:creationId xmlns:a16="http://schemas.microsoft.com/office/drawing/2014/main" id="{4172FA92-6FD3-495F-95A0-4FD85861D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 y="1734458"/>
            <a:ext cx="12191501" cy="5123544"/>
          </a:xfrm>
          <a:custGeom>
            <a:avLst/>
            <a:gdLst>
              <a:gd name="connsiteX0" fmla="*/ 9255953 w 12191501"/>
              <a:gd name="connsiteY0" fmla="*/ 0 h 4430825"/>
              <a:gd name="connsiteX1" fmla="*/ 10762189 w 12191501"/>
              <a:gd name="connsiteY1" fmla="*/ 67992 h 4430825"/>
              <a:gd name="connsiteX2" fmla="*/ 11364025 w 12191501"/>
              <a:gd name="connsiteY2" fmla="*/ 57486 h 4430825"/>
              <a:gd name="connsiteX3" fmla="*/ 12096632 w 12191501"/>
              <a:gd name="connsiteY3" fmla="*/ 44699 h 4430825"/>
              <a:gd name="connsiteX4" fmla="*/ 12191501 w 12191501"/>
              <a:gd name="connsiteY4" fmla="*/ 43042 h 4430825"/>
              <a:gd name="connsiteX5" fmla="*/ 12191501 w 12191501"/>
              <a:gd name="connsiteY5" fmla="*/ 4430825 h 4430825"/>
              <a:gd name="connsiteX6" fmla="*/ 0 w 12191501"/>
              <a:gd name="connsiteY6" fmla="*/ 4430825 h 4430825"/>
              <a:gd name="connsiteX7" fmla="*/ 10182 w 12191501"/>
              <a:gd name="connsiteY7" fmla="*/ 95053 h 4430825"/>
              <a:gd name="connsiteX8" fmla="*/ 70972 w 12191501"/>
              <a:gd name="connsiteY8" fmla="*/ 97164 h 4430825"/>
              <a:gd name="connsiteX9" fmla="*/ 1281624 w 12191501"/>
              <a:gd name="connsiteY9" fmla="*/ 139193 h 4430825"/>
              <a:gd name="connsiteX10" fmla="*/ 2485297 w 12191501"/>
              <a:gd name="connsiteY10" fmla="*/ 118183 h 4430825"/>
              <a:gd name="connsiteX11" fmla="*/ 3237591 w 12191501"/>
              <a:gd name="connsiteY11" fmla="*/ 105051 h 4430825"/>
              <a:gd name="connsiteX12" fmla="*/ 3989887 w 12191501"/>
              <a:gd name="connsiteY12" fmla="*/ 91920 h 4430825"/>
              <a:gd name="connsiteX13" fmla="*/ 9255953 w 12191501"/>
              <a:gd name="connsiteY13" fmla="*/ 0 h 443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1501" h="4430825">
                <a:moveTo>
                  <a:pt x="9255953" y="0"/>
                </a:moveTo>
                <a:cubicBezTo>
                  <a:pt x="10762189" y="67992"/>
                  <a:pt x="10762189" y="67992"/>
                  <a:pt x="10762189" y="67992"/>
                </a:cubicBezTo>
                <a:cubicBezTo>
                  <a:pt x="11364025" y="57486"/>
                  <a:pt x="11364025" y="57486"/>
                  <a:pt x="11364025" y="57486"/>
                </a:cubicBezTo>
                <a:cubicBezTo>
                  <a:pt x="11589714" y="53547"/>
                  <a:pt x="11836561" y="49238"/>
                  <a:pt x="12096632" y="44699"/>
                </a:cubicBezTo>
                <a:lnTo>
                  <a:pt x="12191501" y="43042"/>
                </a:lnTo>
                <a:lnTo>
                  <a:pt x="12191501" y="4430825"/>
                </a:lnTo>
                <a:lnTo>
                  <a:pt x="0" y="4430825"/>
                </a:lnTo>
                <a:lnTo>
                  <a:pt x="10182" y="95053"/>
                </a:lnTo>
                <a:lnTo>
                  <a:pt x="70972" y="97164"/>
                </a:lnTo>
                <a:cubicBezTo>
                  <a:pt x="1281624" y="139193"/>
                  <a:pt x="1281624" y="139193"/>
                  <a:pt x="1281624" y="139193"/>
                </a:cubicBezTo>
                <a:cubicBezTo>
                  <a:pt x="2485297" y="118183"/>
                  <a:pt x="2485297" y="118183"/>
                  <a:pt x="2485297" y="118183"/>
                </a:cubicBezTo>
                <a:cubicBezTo>
                  <a:pt x="2786215" y="112930"/>
                  <a:pt x="2936672" y="110304"/>
                  <a:pt x="3237591" y="105051"/>
                </a:cubicBezTo>
                <a:cubicBezTo>
                  <a:pt x="3538508" y="99800"/>
                  <a:pt x="3839426" y="94546"/>
                  <a:pt x="3989887" y="91920"/>
                </a:cubicBezTo>
                <a:cubicBezTo>
                  <a:pt x="9255953" y="0"/>
                  <a:pt x="9255953" y="0"/>
                  <a:pt x="9255953" y="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6" name="Rectangle 1">
            <a:extLst>
              <a:ext uri="{FF2B5EF4-FFF2-40B4-BE49-F238E27FC236}">
                <a16:creationId xmlns:a16="http://schemas.microsoft.com/office/drawing/2014/main" id="{C1E7A596-78AB-E54A-FE8B-6290E0814133}"/>
              </a:ext>
            </a:extLst>
          </p:cNvPr>
          <p:cNvGraphicFramePr>
            <a:graphicFrameLocks noGrp="1"/>
          </p:cNvGraphicFramePr>
          <p:nvPr>
            <p:ph idx="1"/>
            <p:extLst>
              <p:ext uri="{D42A27DB-BD31-4B8C-83A1-F6EECF244321}">
                <p14:modId xmlns:p14="http://schemas.microsoft.com/office/powerpoint/2010/main" val="1670675173"/>
              </p:ext>
            </p:extLst>
          </p:nvPr>
        </p:nvGraphicFramePr>
        <p:xfrm>
          <a:off x="720725" y="2541588"/>
          <a:ext cx="10728325" cy="3587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7244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52E2836-9095-4D3C-85DB-A013CBD51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92B8916-626C-4C83-B808-82B7DF02C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14DAEE6D-D7E7-4E31-9E45-96B6E2F6E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4896809 h 6858000"/>
              <a:gd name="connsiteX3" fmla="*/ 12035397 w 12192000"/>
              <a:gd name="connsiteY3" fmla="*/ 5061653 h 6858000"/>
              <a:gd name="connsiteX4" fmla="*/ 9984875 w 12192000"/>
              <a:gd name="connsiteY4" fmla="*/ 6788992 h 6858000"/>
              <a:gd name="connsiteX5" fmla="*/ 9851219 w 12192000"/>
              <a:gd name="connsiteY5" fmla="*/ 6858000 h 6858000"/>
              <a:gd name="connsiteX6" fmla="*/ 3573504 w 12192000"/>
              <a:gd name="connsiteY6" fmla="*/ 6858000 h 6858000"/>
              <a:gd name="connsiteX7" fmla="*/ 3556746 w 12192000"/>
              <a:gd name="connsiteY7" fmla="*/ 6850756 h 6858000"/>
              <a:gd name="connsiteX8" fmla="*/ 3261231 w 12192000"/>
              <a:gd name="connsiteY8" fmla="*/ 6719645 h 6858000"/>
              <a:gd name="connsiteX9" fmla="*/ 956496 w 12192000"/>
              <a:gd name="connsiteY9" fmla="*/ 4131559 h 6858000"/>
              <a:gd name="connsiteX10" fmla="*/ 26515 w 12192000"/>
              <a:gd name="connsiteY10" fmla="*/ 2316866 h 6858000"/>
              <a:gd name="connsiteX11" fmla="*/ 0 w 12192000"/>
              <a:gd name="connsiteY11" fmla="*/ 2231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0" y="0"/>
                </a:moveTo>
                <a:lnTo>
                  <a:pt x="12192000" y="0"/>
                </a:lnTo>
                <a:lnTo>
                  <a:pt x="12192000" y="4896809"/>
                </a:lnTo>
                <a:lnTo>
                  <a:pt x="12035397" y="5061653"/>
                </a:lnTo>
                <a:cubicBezTo>
                  <a:pt x="11302532" y="5870430"/>
                  <a:pt x="10648639" y="6426464"/>
                  <a:pt x="9984875" y="6788992"/>
                </a:cubicBezTo>
                <a:lnTo>
                  <a:pt x="9851219" y="6858000"/>
                </a:lnTo>
                <a:lnTo>
                  <a:pt x="3573504" y="6858000"/>
                </a:lnTo>
                <a:lnTo>
                  <a:pt x="3556746" y="6850756"/>
                </a:lnTo>
                <a:cubicBezTo>
                  <a:pt x="3450765" y="6804314"/>
                  <a:pt x="3352207" y="6760084"/>
                  <a:pt x="3261231" y="6719645"/>
                </a:cubicBezTo>
                <a:cubicBezTo>
                  <a:pt x="2573854" y="6234379"/>
                  <a:pt x="1765175" y="5425602"/>
                  <a:pt x="956496" y="4131559"/>
                </a:cubicBezTo>
                <a:cubicBezTo>
                  <a:pt x="552156" y="3565416"/>
                  <a:pt x="238793" y="2958833"/>
                  <a:pt x="26515" y="2316866"/>
                </a:cubicBezTo>
                <a:lnTo>
                  <a:pt x="0" y="223100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29FA6CCC-B08F-4CD4-B147-04FBD94A6570}"/>
              </a:ext>
            </a:extLst>
          </p:cNvPr>
          <p:cNvSpPr>
            <a:spLocks noGrp="1"/>
          </p:cNvSpPr>
          <p:nvPr>
            <p:ph type="title"/>
          </p:nvPr>
        </p:nvSpPr>
        <p:spPr>
          <a:xfrm>
            <a:off x="720000" y="619201"/>
            <a:ext cx="3095626" cy="3238964"/>
          </a:xfrm>
        </p:spPr>
        <p:txBody>
          <a:bodyPr>
            <a:normAutofit/>
          </a:bodyPr>
          <a:lstStyle/>
          <a:p>
            <a:r>
              <a:rPr lang="en-US" sz="3200"/>
              <a:t>Technical Challenges and Learning Outcomes </a:t>
            </a:r>
            <a:br>
              <a:rPr lang="en-US" sz="3200"/>
            </a:br>
            <a:r>
              <a:rPr lang="en-US" sz="3200"/>
              <a:t>(Overcoming Obstacles and Key Takeaways)</a:t>
            </a:r>
            <a:endParaRPr lang="LID4096" sz="3200"/>
          </a:p>
        </p:txBody>
      </p:sp>
      <p:sp>
        <p:nvSpPr>
          <p:cNvPr id="15" name="Freeform 10">
            <a:extLst>
              <a:ext uri="{FF2B5EF4-FFF2-40B4-BE49-F238E27FC236}">
                <a16:creationId xmlns:a16="http://schemas.microsoft.com/office/drawing/2014/main" id="{5D976E54-F014-4833-9EB7-2588113E1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5824556">
            <a:off x="607106" y="4045531"/>
            <a:ext cx="2158648" cy="2020521"/>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Rectangle 1">
            <a:extLst>
              <a:ext uri="{FF2B5EF4-FFF2-40B4-BE49-F238E27FC236}">
                <a16:creationId xmlns:a16="http://schemas.microsoft.com/office/drawing/2014/main" id="{3892DDF9-96B9-C1AD-4029-6543B516943D}"/>
              </a:ext>
            </a:extLst>
          </p:cNvPr>
          <p:cNvSpPr>
            <a:spLocks noGrp="1" noChangeArrowheads="1"/>
          </p:cNvSpPr>
          <p:nvPr>
            <p:ph idx="1"/>
          </p:nvPr>
        </p:nvSpPr>
        <p:spPr bwMode="auto">
          <a:xfrm>
            <a:off x="4548188" y="633600"/>
            <a:ext cx="6900137" cy="513537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LID4096" altLang="LID4096" sz="2400" b="1" i="0" u="none" strike="noStrike" cap="none" normalizeH="0" baseline="0" dirty="0">
                <a:ln>
                  <a:noFill/>
                </a:ln>
                <a:effectLst/>
                <a:latin typeface="+mj-lt"/>
              </a:rPr>
              <a:t>State Management with Redux</a:t>
            </a:r>
            <a:r>
              <a:rPr kumimoji="0" lang="LID4096" altLang="LID4096" sz="2400" b="0" i="0" u="none" strike="noStrike" cap="none" normalizeH="0" baseline="0" dirty="0">
                <a:ln>
                  <a:noFill/>
                </a:ln>
                <a:effectLst/>
                <a:latin typeface="+mj-lt"/>
              </a:rPr>
              <a:t>:</a:t>
            </a:r>
          </a:p>
          <a:p>
            <a:pPr marR="0" lvl="0" defTabSz="914400" rtl="0" eaLnBrk="0" fontAlgn="base" latinLnBrk="0" hangingPunct="0">
              <a:spcBef>
                <a:spcPct val="0"/>
              </a:spcBef>
              <a:spcAft>
                <a:spcPts val="600"/>
              </a:spcAft>
              <a:buClrTx/>
              <a:buSzTx/>
              <a:buFont typeface="Wingdings" panose="05000000000000000000" pitchFamily="2" charset="2"/>
              <a:buChar char="ü"/>
              <a:tabLst/>
            </a:pPr>
            <a:r>
              <a:rPr kumimoji="0" lang="LID4096" altLang="LID4096" sz="2400" b="0" i="0" u="none" strike="noStrike" cap="none" normalizeH="0" baseline="0" dirty="0">
                <a:ln>
                  <a:noFill/>
                </a:ln>
                <a:effectLst/>
                <a:latin typeface="+mj-lt"/>
              </a:rPr>
              <a:t>Learning how to manage application state efficiently across multiple components and actions was crucial, especially in handling asynchronous data updates.</a:t>
            </a:r>
          </a:p>
          <a:p>
            <a:pPr marR="0" lvl="0" defTabSz="914400" rtl="0" eaLnBrk="0" fontAlgn="base" latinLnBrk="0" hangingPunct="0">
              <a:spcBef>
                <a:spcPct val="0"/>
              </a:spcBef>
              <a:spcAft>
                <a:spcPts val="600"/>
              </a:spcAft>
              <a:buClrTx/>
              <a:buSzTx/>
              <a:buFont typeface="Wingdings" panose="05000000000000000000" pitchFamily="2" charset="2"/>
              <a:buChar char="ü"/>
              <a:tabLst/>
            </a:pPr>
            <a:r>
              <a:rPr kumimoji="0" lang="LID4096" altLang="LID4096" sz="2400" b="1" i="0" u="none" strike="noStrike" cap="none" normalizeH="0" baseline="0" dirty="0">
                <a:ln>
                  <a:noFill/>
                </a:ln>
                <a:effectLst/>
                <a:latin typeface="+mj-lt"/>
              </a:rPr>
              <a:t>Integrating Payment Systems</a:t>
            </a:r>
            <a:r>
              <a:rPr kumimoji="0" lang="LID4096" altLang="LID4096" sz="2400" b="0" i="0" u="none" strike="noStrike" cap="none" normalizeH="0" baseline="0" dirty="0">
                <a:ln>
                  <a:noFill/>
                </a:ln>
                <a:effectLst/>
                <a:latin typeface="+mj-lt"/>
              </a:rPr>
              <a:t>:</a:t>
            </a:r>
          </a:p>
          <a:p>
            <a:pPr marR="0" lvl="0" defTabSz="914400" rtl="0" eaLnBrk="0" fontAlgn="base" latinLnBrk="0" hangingPunct="0">
              <a:spcBef>
                <a:spcPct val="0"/>
              </a:spcBef>
              <a:spcAft>
                <a:spcPts val="600"/>
              </a:spcAft>
              <a:buClrTx/>
              <a:buSzTx/>
              <a:buFont typeface="Wingdings" panose="05000000000000000000" pitchFamily="2" charset="2"/>
              <a:buChar char="ü"/>
              <a:tabLst/>
            </a:pPr>
            <a:r>
              <a:rPr kumimoji="0" lang="LID4096" altLang="LID4096" sz="2400" b="0" i="0" u="none" strike="noStrike" cap="none" normalizeH="0" baseline="0" dirty="0">
                <a:ln>
                  <a:noFill/>
                </a:ln>
                <a:effectLst/>
                <a:latin typeface="+mj-lt"/>
              </a:rPr>
              <a:t>Implementing a secure and reliable payment system using PayPal required understanding and configuring APIs, as well as ensuring data security.</a:t>
            </a:r>
            <a:endParaRPr kumimoji="0" lang="en-US" altLang="LID4096" sz="2400" b="0" i="0" u="none" strike="noStrike" cap="none" normalizeH="0" baseline="0" dirty="0">
              <a:ln>
                <a:noFill/>
              </a:ln>
              <a:effectLst/>
              <a:latin typeface="+mj-lt"/>
            </a:endParaRPr>
          </a:p>
          <a:p>
            <a:pPr marR="0" lvl="0" defTabSz="914400" rtl="0" eaLnBrk="0" fontAlgn="base" latinLnBrk="0" hangingPunct="0">
              <a:spcBef>
                <a:spcPct val="0"/>
              </a:spcBef>
              <a:spcAft>
                <a:spcPts val="600"/>
              </a:spcAft>
              <a:buClrTx/>
              <a:buSzTx/>
              <a:buFont typeface="Wingdings" panose="05000000000000000000" pitchFamily="2" charset="2"/>
              <a:buChar char="ü"/>
              <a:tabLst/>
            </a:pPr>
            <a:r>
              <a:rPr lang="en-US" altLang="LID4096" sz="2400" dirty="0">
                <a:latin typeface="+mj-lt"/>
              </a:rPr>
              <a:t>Setting up docker, Aw snap!. This was a pain in the neck. It was like trying to find a needle in a haystack given that we had used different frameworks it rendered so complicated as we were setting up docker containers and docker-</a:t>
            </a:r>
            <a:r>
              <a:rPr lang="en-US" altLang="LID4096" sz="2400" dirty="0" err="1">
                <a:latin typeface="+mj-lt"/>
              </a:rPr>
              <a:t>compose.yml</a:t>
            </a:r>
            <a:endParaRPr kumimoji="0" lang="LID4096" altLang="LID4096" sz="2400" b="0" i="0" u="none" strike="noStrike" cap="none" normalizeH="0" baseline="0" dirty="0">
              <a:ln>
                <a:noFill/>
              </a:ln>
              <a:effectLst/>
              <a:latin typeface="+mj-lt"/>
            </a:endParaRPr>
          </a:p>
          <a:p>
            <a:pPr marL="0" marR="0" lvl="0" indent="0" defTabSz="914400" rtl="0" eaLnBrk="0" fontAlgn="base" latinLnBrk="0" hangingPunct="0">
              <a:spcBef>
                <a:spcPct val="0"/>
              </a:spcBef>
              <a:spcAft>
                <a:spcPts val="600"/>
              </a:spcAft>
              <a:buClrTx/>
              <a:buSzTx/>
              <a:buFontTx/>
              <a:buNone/>
              <a:tabLst/>
            </a:pPr>
            <a:endParaRPr kumimoji="0" lang="LID4096" altLang="LID4096"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121841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AE2A12-140C-4527-B721-72C1DD3F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B43FC7-6A19-4DF3-8506-485B55500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7E689040-6301-4CD3-A20F-EA809EAD5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Title 1">
            <a:extLst>
              <a:ext uri="{FF2B5EF4-FFF2-40B4-BE49-F238E27FC236}">
                <a16:creationId xmlns:a16="http://schemas.microsoft.com/office/drawing/2014/main" id="{9D1425FB-C1AB-B123-F62B-889B6864227E}"/>
              </a:ext>
            </a:extLst>
          </p:cNvPr>
          <p:cNvSpPr>
            <a:spLocks noGrp="1"/>
          </p:cNvSpPr>
          <p:nvPr>
            <p:ph type="title"/>
          </p:nvPr>
        </p:nvSpPr>
        <p:spPr>
          <a:xfrm>
            <a:off x="720000" y="619200"/>
            <a:ext cx="6923813" cy="1477328"/>
          </a:xfrm>
        </p:spPr>
        <p:txBody>
          <a:bodyPr>
            <a:normAutofit/>
          </a:bodyPr>
          <a:lstStyle/>
          <a:p>
            <a:r>
              <a:rPr lang="sw-KE" sz="3200"/>
              <a:t>Conclusion and Future Improvements</a:t>
            </a:r>
            <a:endParaRPr lang="LID4096" sz="3200"/>
          </a:p>
        </p:txBody>
      </p:sp>
      <p:sp>
        <p:nvSpPr>
          <p:cNvPr id="4" name="Rectangle 1">
            <a:extLst>
              <a:ext uri="{FF2B5EF4-FFF2-40B4-BE49-F238E27FC236}">
                <a16:creationId xmlns:a16="http://schemas.microsoft.com/office/drawing/2014/main" id="{81704DE5-2E65-F20B-386D-B18CF9A4C330}"/>
              </a:ext>
            </a:extLst>
          </p:cNvPr>
          <p:cNvSpPr>
            <a:spLocks noGrp="1" noChangeArrowheads="1"/>
          </p:cNvSpPr>
          <p:nvPr>
            <p:ph idx="1"/>
          </p:nvPr>
        </p:nvSpPr>
        <p:spPr bwMode="auto">
          <a:xfrm>
            <a:off x="385704" y="1327123"/>
            <a:ext cx="10716487" cy="33209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fontScale="92500"/>
          </a:bodyPr>
          <a:lstStyle/>
          <a:p>
            <a:pPr marL="0" marR="0" lvl="0" indent="0" defTabSz="914400" rtl="0" eaLnBrk="0" fontAlgn="base" latinLnBrk="0" hangingPunct="0">
              <a:lnSpc>
                <a:spcPct val="110000"/>
              </a:lnSpc>
              <a:spcBef>
                <a:spcPct val="0"/>
              </a:spcBef>
              <a:spcAft>
                <a:spcPts val="600"/>
              </a:spcAft>
              <a:buClrTx/>
              <a:buSzTx/>
              <a:buNone/>
              <a:tabLst/>
            </a:pPr>
            <a:r>
              <a:rPr kumimoji="0" lang="LID4096" altLang="LID4096" sz="2600" b="1" i="0" u="sng" strike="noStrike" cap="none" normalizeH="0" baseline="0" dirty="0">
                <a:ln>
                  <a:noFill/>
                </a:ln>
                <a:effectLst/>
                <a:latin typeface="+mj-lt"/>
              </a:rPr>
              <a:t>Summary of Achievements</a:t>
            </a:r>
            <a:r>
              <a:rPr kumimoji="0" lang="LID4096" altLang="LID4096" sz="2600" b="0" i="0" u="sng" strike="noStrike" cap="none" normalizeH="0" baseline="0" dirty="0">
                <a:ln>
                  <a:noFill/>
                </a:ln>
                <a:effectLst/>
                <a:latin typeface="+mj-lt"/>
              </a:rPr>
              <a:t>:</a:t>
            </a:r>
          </a:p>
          <a:p>
            <a:pPr marR="0" lvl="0" defTabSz="914400" rtl="0" eaLnBrk="0" fontAlgn="base" latinLnBrk="0" hangingPunct="0">
              <a:lnSpc>
                <a:spcPct val="110000"/>
              </a:lnSpc>
              <a:spcBef>
                <a:spcPct val="0"/>
              </a:spcBef>
              <a:spcAft>
                <a:spcPts val="600"/>
              </a:spcAft>
              <a:buClrTx/>
              <a:buSzTx/>
              <a:buFont typeface="Wingdings" panose="05000000000000000000" pitchFamily="2" charset="2"/>
              <a:buChar char="ü"/>
              <a:tabLst/>
            </a:pPr>
            <a:r>
              <a:rPr kumimoji="0" lang="LID4096" altLang="LID4096" sz="2600" b="0" i="0" u="none" strike="noStrike" cap="none" normalizeH="0" baseline="0" dirty="0">
                <a:ln>
                  <a:noFill/>
                </a:ln>
                <a:effectLst/>
                <a:latin typeface="+mj-lt"/>
              </a:rPr>
              <a:t>Successfully built an ecommerce application with real-time catalog updates, secure payment integration, and efficient state management.</a:t>
            </a:r>
          </a:p>
          <a:p>
            <a:pPr marL="0" marR="0" lvl="0" indent="0" defTabSz="914400" rtl="0" eaLnBrk="0" fontAlgn="base" latinLnBrk="0" hangingPunct="0">
              <a:lnSpc>
                <a:spcPct val="110000"/>
              </a:lnSpc>
              <a:spcBef>
                <a:spcPct val="0"/>
              </a:spcBef>
              <a:spcAft>
                <a:spcPts val="600"/>
              </a:spcAft>
              <a:buClrTx/>
              <a:buSzTx/>
              <a:buNone/>
              <a:tabLst/>
            </a:pPr>
            <a:r>
              <a:rPr kumimoji="0" lang="LID4096" altLang="LID4096" sz="2600" b="1" i="0" u="sng" strike="noStrike" cap="none" normalizeH="0" baseline="0" dirty="0">
                <a:ln>
                  <a:noFill/>
                </a:ln>
                <a:effectLst/>
                <a:latin typeface="+mj-lt"/>
              </a:rPr>
              <a:t>Future Enhancements</a:t>
            </a:r>
            <a:r>
              <a:rPr kumimoji="0" lang="LID4096" altLang="LID4096" sz="2600" b="0" i="0" u="sng" strike="noStrike" cap="none" normalizeH="0" baseline="0" dirty="0">
                <a:ln>
                  <a:noFill/>
                </a:ln>
                <a:effectLst/>
                <a:latin typeface="+mj-lt"/>
              </a:rPr>
              <a:t>:</a:t>
            </a:r>
          </a:p>
          <a:p>
            <a:pPr marR="0" lvl="0" defTabSz="914400" rtl="0" eaLnBrk="0" fontAlgn="base" latinLnBrk="0" hangingPunct="0">
              <a:lnSpc>
                <a:spcPct val="110000"/>
              </a:lnSpc>
              <a:spcBef>
                <a:spcPct val="0"/>
              </a:spcBef>
              <a:spcAft>
                <a:spcPts val="600"/>
              </a:spcAft>
              <a:buClrTx/>
              <a:buSzTx/>
              <a:buFont typeface="Wingdings" panose="05000000000000000000" pitchFamily="2" charset="2"/>
              <a:buChar char="ü"/>
              <a:tabLst/>
            </a:pPr>
            <a:r>
              <a:rPr kumimoji="0" lang="LID4096" altLang="LID4096" sz="2600" b="0" i="0" u="none" strike="noStrike" cap="none" normalizeH="0" baseline="0" dirty="0">
                <a:ln>
                  <a:noFill/>
                </a:ln>
                <a:effectLst/>
                <a:latin typeface="+mj-lt"/>
              </a:rPr>
              <a:t>Plans include integrating more payment gateways, enhancing the user interface for a more intuitive experience, and scaling the database for larger user loads.</a:t>
            </a:r>
            <a:endParaRPr kumimoji="0" lang="en-US" altLang="LID4096" sz="2600" b="0" i="0" u="none" strike="noStrike" cap="none" normalizeH="0" baseline="0" dirty="0">
              <a:ln>
                <a:noFill/>
              </a:ln>
              <a:effectLst/>
              <a:latin typeface="+mj-lt"/>
            </a:endParaRPr>
          </a:p>
          <a:p>
            <a:pPr marR="0" lvl="0" defTabSz="914400" rtl="0" eaLnBrk="0" fontAlgn="base" latinLnBrk="0" hangingPunct="0">
              <a:lnSpc>
                <a:spcPct val="110000"/>
              </a:lnSpc>
              <a:spcBef>
                <a:spcPct val="0"/>
              </a:spcBef>
              <a:spcAft>
                <a:spcPts val="600"/>
              </a:spcAft>
              <a:buClrTx/>
              <a:buSzTx/>
              <a:buFont typeface="Wingdings" panose="05000000000000000000" pitchFamily="2" charset="2"/>
              <a:buChar char="ü"/>
              <a:tabLst/>
            </a:pPr>
            <a:r>
              <a:rPr lang="en-US" altLang="LID4096" sz="2600" dirty="0">
                <a:latin typeface="+mj-lt"/>
              </a:rPr>
              <a:t>Hosting this in Heroku and use a different architecture instead of monolithic architecture, then we use microservices architecture. </a:t>
            </a:r>
            <a:endParaRPr kumimoji="0" lang="LID4096" altLang="LID4096" sz="2600" b="0" i="0" u="none" strike="noStrike" cap="none" normalizeH="0" baseline="0" dirty="0">
              <a:ln>
                <a:noFill/>
              </a:ln>
              <a:effectLst/>
              <a:latin typeface="+mj-lt"/>
            </a:endParaRPr>
          </a:p>
          <a:p>
            <a:pPr marL="0" marR="0" lvl="0" indent="0" defTabSz="914400" rtl="0" eaLnBrk="0" fontAlgn="base" latinLnBrk="0" hangingPunct="0">
              <a:lnSpc>
                <a:spcPct val="110000"/>
              </a:lnSpc>
              <a:spcBef>
                <a:spcPct val="0"/>
              </a:spcBef>
              <a:spcAft>
                <a:spcPts val="600"/>
              </a:spcAft>
              <a:buClrTx/>
              <a:buSzTx/>
              <a:buFontTx/>
              <a:buNone/>
              <a:tabLst/>
            </a:pPr>
            <a:endParaRPr kumimoji="0" lang="LID4096" altLang="LID4096" sz="26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993246619"/>
      </p:ext>
    </p:extLst>
  </p:cSld>
  <p:clrMapOvr>
    <a:masterClrMapping/>
  </p:clrMapOvr>
</p:sld>
</file>

<file path=ppt/theme/theme1.xml><?xml version="1.0" encoding="utf-8"?>
<a:theme xmlns:a="http://schemas.openxmlformats.org/drawingml/2006/main" name="BlobVTI">
  <a:themeElements>
    <a:clrScheme name="AnalogousFromDarkSeedLeftStep">
      <a:dk1>
        <a:srgbClr val="000000"/>
      </a:dk1>
      <a:lt1>
        <a:srgbClr val="FFFFFF"/>
      </a:lt1>
      <a:dk2>
        <a:srgbClr val="1A1633"/>
      </a:dk2>
      <a:lt2>
        <a:srgbClr val="F0F3F3"/>
      </a:lt2>
      <a:accent1>
        <a:srgbClr val="C34D63"/>
      </a:accent1>
      <a:accent2>
        <a:srgbClr val="B13B83"/>
      </a:accent2>
      <a:accent3>
        <a:srgbClr val="C04DC3"/>
      </a:accent3>
      <a:accent4>
        <a:srgbClr val="7D3BB1"/>
      </a:accent4>
      <a:accent5>
        <a:srgbClr val="5E4DC3"/>
      </a:accent5>
      <a:accent6>
        <a:srgbClr val="3B5BB1"/>
      </a:accent6>
      <a:hlink>
        <a:srgbClr val="7450C4"/>
      </a:hlink>
      <a:folHlink>
        <a:srgbClr val="7F7F7F"/>
      </a:folHlink>
    </a:clrScheme>
    <a:fontScheme name="Blob">
      <a:majorFont>
        <a:latin typeface="The Hand Extrablack"/>
        <a:ea typeface=""/>
        <a:cs typeface=""/>
      </a:majorFont>
      <a:minorFont>
        <a:latin typeface="Sagona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22</TotalTime>
  <Words>527</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Sagona Book</vt:lpstr>
      <vt:lpstr>The Hand Extrablack</vt:lpstr>
      <vt:lpstr>Wingdings</vt:lpstr>
      <vt:lpstr>BlobVTI</vt:lpstr>
      <vt:lpstr>Introduction to StockEcom</vt:lpstr>
      <vt:lpstr>The main objective of this application is to simplify and secure the process of browsing, selecting, and purchasing products. We have integrated features like secure payment methods and efficient state management to ensure a smooth flow of operations for both users and administrators. In this presentation, we'll explore how StockEcom works, starting with its core functionalities and the purpose it serves. </vt:lpstr>
      <vt:lpstr>Browsing Products: "Users can browse through a dynamic catalog that updates in real-time, with features such as product filtering and sorting." Adding Items to Cart and Checkout: "Items can be added to the cart and reviewed before proceeding to a secure checkout. The PayPal integration ensures safe and smooth payment processing." </vt:lpstr>
      <vt:lpstr>System Architecture Overview of StockEcom:  </vt:lpstr>
      <vt:lpstr>Implementation Details (Frameworks and Integrations)</vt:lpstr>
      <vt:lpstr>Technical Challenges and Learning Outcomes  (Overcoming Obstacles and Key Takeaways)</vt:lpstr>
      <vt:lpstr>Conclusion and Future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Nicholas Bwalley</dc:creator>
  <cp:lastModifiedBy>Nicholas Bwalley</cp:lastModifiedBy>
  <cp:revision>2</cp:revision>
  <dcterms:created xsi:type="dcterms:W3CDTF">2024-10-21T00:16:47Z</dcterms:created>
  <dcterms:modified xsi:type="dcterms:W3CDTF">2024-10-21T00:40:19Z</dcterms:modified>
</cp:coreProperties>
</file>