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85C3F-2E43-4FE4-A9C4-0BDA49EFD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7C6C6-5BCC-4D30-8940-8798DD380EB3}">
      <dgm:prSet/>
      <dgm:spPr/>
      <dgm:t>
        <a:bodyPr/>
        <a:lstStyle/>
        <a:p>
          <a:r>
            <a:rPr lang="en-US"/>
            <a:t>Maximize profit opportunities for developers who are starting a new business and accelerate their growth.</a:t>
          </a:r>
        </a:p>
      </dgm:t>
    </dgm:pt>
    <dgm:pt modelId="{C7BF8437-02D9-4699-87D9-DD7955233816}" type="parTrans" cxnId="{087633F1-C756-47D7-A00B-67AC3BEA6652}">
      <dgm:prSet/>
      <dgm:spPr/>
      <dgm:t>
        <a:bodyPr/>
        <a:lstStyle/>
        <a:p>
          <a:endParaRPr lang="en-US"/>
        </a:p>
      </dgm:t>
    </dgm:pt>
    <dgm:pt modelId="{A45C52E8-43D8-4549-9755-4BA8F78DD4BD}" type="sibTrans" cxnId="{087633F1-C756-47D7-A00B-67AC3BEA6652}">
      <dgm:prSet/>
      <dgm:spPr/>
      <dgm:t>
        <a:bodyPr/>
        <a:lstStyle/>
        <a:p>
          <a:endParaRPr lang="en-US"/>
        </a:p>
      </dgm:t>
    </dgm:pt>
    <dgm:pt modelId="{BAF1B22C-9139-43A3-8684-0F5EA09F67D7}">
      <dgm:prSet/>
      <dgm:spPr/>
      <dgm:t>
        <a:bodyPr/>
        <a:lstStyle/>
        <a:p>
          <a:r>
            <a:rPr lang="en-US"/>
            <a:t>Identify trends in market data to help young owners target ideal buying conditions.</a:t>
          </a:r>
        </a:p>
      </dgm:t>
    </dgm:pt>
    <dgm:pt modelId="{BEE608D2-7E3A-4CE6-BB2F-153BA7F4DFF5}" type="parTrans" cxnId="{E7ACF7B6-E6AA-4E86-9193-64FFA6CFD8F6}">
      <dgm:prSet/>
      <dgm:spPr/>
      <dgm:t>
        <a:bodyPr/>
        <a:lstStyle/>
        <a:p>
          <a:endParaRPr lang="en-US"/>
        </a:p>
      </dgm:t>
    </dgm:pt>
    <dgm:pt modelId="{C5F461A9-9792-4FE1-8E50-894CF4143A19}" type="sibTrans" cxnId="{E7ACF7B6-E6AA-4E86-9193-64FFA6CFD8F6}">
      <dgm:prSet/>
      <dgm:spPr/>
      <dgm:t>
        <a:bodyPr/>
        <a:lstStyle/>
        <a:p>
          <a:endParaRPr lang="en-US"/>
        </a:p>
      </dgm:t>
    </dgm:pt>
    <dgm:pt modelId="{CBA6C0F8-3ABA-4615-BD48-93B28DB433F1}" type="pres">
      <dgm:prSet presAssocID="{7AA85C3F-2E43-4FE4-A9C4-0BDA49EFD293}" presName="root" presStyleCnt="0">
        <dgm:presLayoutVars>
          <dgm:dir/>
          <dgm:resizeHandles val="exact"/>
        </dgm:presLayoutVars>
      </dgm:prSet>
      <dgm:spPr/>
    </dgm:pt>
    <dgm:pt modelId="{E35938FB-7F40-4249-A8EC-FC8B3B99E91E}" type="pres">
      <dgm:prSet presAssocID="{4EA7C6C6-5BCC-4D30-8940-8798DD380EB3}" presName="compNode" presStyleCnt="0"/>
      <dgm:spPr/>
    </dgm:pt>
    <dgm:pt modelId="{038F78C9-6ED3-4EBB-B629-33707C9B43BF}" type="pres">
      <dgm:prSet presAssocID="{4EA7C6C6-5BCC-4D30-8940-8798DD380EB3}" presName="bgRect" presStyleLbl="bgShp" presStyleIdx="0" presStyleCnt="2"/>
      <dgm:spPr/>
    </dgm:pt>
    <dgm:pt modelId="{B2249614-152C-4133-ACC9-1AB797D3D64A}" type="pres">
      <dgm:prSet presAssocID="{4EA7C6C6-5BCC-4D30-8940-8798DD380E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3F9DCC4-9F76-458D-8550-B4F775F75EB7}" type="pres">
      <dgm:prSet presAssocID="{4EA7C6C6-5BCC-4D30-8940-8798DD380EB3}" presName="spaceRect" presStyleCnt="0"/>
      <dgm:spPr/>
    </dgm:pt>
    <dgm:pt modelId="{4CD98793-4DB3-4DAF-81D6-7C6CA81C54E1}" type="pres">
      <dgm:prSet presAssocID="{4EA7C6C6-5BCC-4D30-8940-8798DD380EB3}" presName="parTx" presStyleLbl="revTx" presStyleIdx="0" presStyleCnt="2">
        <dgm:presLayoutVars>
          <dgm:chMax val="0"/>
          <dgm:chPref val="0"/>
        </dgm:presLayoutVars>
      </dgm:prSet>
      <dgm:spPr/>
    </dgm:pt>
    <dgm:pt modelId="{0AA8AE26-936E-4B77-A76C-CCD4739E2AF6}" type="pres">
      <dgm:prSet presAssocID="{A45C52E8-43D8-4549-9755-4BA8F78DD4BD}" presName="sibTrans" presStyleCnt="0"/>
      <dgm:spPr/>
    </dgm:pt>
    <dgm:pt modelId="{95961B8D-4BD5-4462-BCF5-28F15F413C60}" type="pres">
      <dgm:prSet presAssocID="{BAF1B22C-9139-43A3-8684-0F5EA09F67D7}" presName="compNode" presStyleCnt="0"/>
      <dgm:spPr/>
    </dgm:pt>
    <dgm:pt modelId="{54D5A8CA-85EA-4E3D-A474-EF1027F95040}" type="pres">
      <dgm:prSet presAssocID="{BAF1B22C-9139-43A3-8684-0F5EA09F67D7}" presName="bgRect" presStyleLbl="bgShp" presStyleIdx="1" presStyleCnt="2"/>
      <dgm:spPr/>
    </dgm:pt>
    <dgm:pt modelId="{C413EBA5-42B8-49F2-BD1B-5A64B60515F9}" type="pres">
      <dgm:prSet presAssocID="{BAF1B22C-9139-43A3-8684-0F5EA09F67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E9E4B18-A384-424F-BB93-53D2975BB4A6}" type="pres">
      <dgm:prSet presAssocID="{BAF1B22C-9139-43A3-8684-0F5EA09F67D7}" presName="spaceRect" presStyleCnt="0"/>
      <dgm:spPr/>
    </dgm:pt>
    <dgm:pt modelId="{2F990822-14EE-467B-8BFB-2FCC4A5762D7}" type="pres">
      <dgm:prSet presAssocID="{BAF1B22C-9139-43A3-8684-0F5EA09F67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4DFFD78-507E-4736-91CA-5BC13729CE21}" type="presOf" srcId="{BAF1B22C-9139-43A3-8684-0F5EA09F67D7}" destId="{2F990822-14EE-467B-8BFB-2FCC4A5762D7}" srcOrd="0" destOrd="0" presId="urn:microsoft.com/office/officeart/2018/2/layout/IconVerticalSolidList"/>
    <dgm:cxn modelId="{E7ACF7B6-E6AA-4E86-9193-64FFA6CFD8F6}" srcId="{7AA85C3F-2E43-4FE4-A9C4-0BDA49EFD293}" destId="{BAF1B22C-9139-43A3-8684-0F5EA09F67D7}" srcOrd="1" destOrd="0" parTransId="{BEE608D2-7E3A-4CE6-BB2F-153BA7F4DFF5}" sibTransId="{C5F461A9-9792-4FE1-8E50-894CF4143A19}"/>
    <dgm:cxn modelId="{3ADA2ADD-8915-48AB-85A7-61DD292C6269}" type="presOf" srcId="{4EA7C6C6-5BCC-4D30-8940-8798DD380EB3}" destId="{4CD98793-4DB3-4DAF-81D6-7C6CA81C54E1}" srcOrd="0" destOrd="0" presId="urn:microsoft.com/office/officeart/2018/2/layout/IconVerticalSolidList"/>
    <dgm:cxn modelId="{087633F1-C756-47D7-A00B-67AC3BEA6652}" srcId="{7AA85C3F-2E43-4FE4-A9C4-0BDA49EFD293}" destId="{4EA7C6C6-5BCC-4D30-8940-8798DD380EB3}" srcOrd="0" destOrd="0" parTransId="{C7BF8437-02D9-4699-87D9-DD7955233816}" sibTransId="{A45C52E8-43D8-4549-9755-4BA8F78DD4BD}"/>
    <dgm:cxn modelId="{752C15FA-13BA-4C2C-9219-D291F1118473}" type="presOf" srcId="{7AA85C3F-2E43-4FE4-A9C4-0BDA49EFD293}" destId="{CBA6C0F8-3ABA-4615-BD48-93B28DB433F1}" srcOrd="0" destOrd="0" presId="urn:microsoft.com/office/officeart/2018/2/layout/IconVerticalSolidList"/>
    <dgm:cxn modelId="{D3F9CA78-C0E7-478F-9D93-F136B066E02F}" type="presParOf" srcId="{CBA6C0F8-3ABA-4615-BD48-93B28DB433F1}" destId="{E35938FB-7F40-4249-A8EC-FC8B3B99E91E}" srcOrd="0" destOrd="0" presId="urn:microsoft.com/office/officeart/2018/2/layout/IconVerticalSolidList"/>
    <dgm:cxn modelId="{BD8812B3-369A-4FDD-9675-426E64419190}" type="presParOf" srcId="{E35938FB-7F40-4249-A8EC-FC8B3B99E91E}" destId="{038F78C9-6ED3-4EBB-B629-33707C9B43BF}" srcOrd="0" destOrd="0" presId="urn:microsoft.com/office/officeart/2018/2/layout/IconVerticalSolidList"/>
    <dgm:cxn modelId="{4B02A219-2C11-4157-849D-D4DBEA7EF0F0}" type="presParOf" srcId="{E35938FB-7F40-4249-A8EC-FC8B3B99E91E}" destId="{B2249614-152C-4133-ACC9-1AB797D3D64A}" srcOrd="1" destOrd="0" presId="urn:microsoft.com/office/officeart/2018/2/layout/IconVerticalSolidList"/>
    <dgm:cxn modelId="{C8D7F0A4-CF75-40D9-AE4C-8A8344AF11AB}" type="presParOf" srcId="{E35938FB-7F40-4249-A8EC-FC8B3B99E91E}" destId="{E3F9DCC4-9F76-458D-8550-B4F775F75EB7}" srcOrd="2" destOrd="0" presId="urn:microsoft.com/office/officeart/2018/2/layout/IconVerticalSolidList"/>
    <dgm:cxn modelId="{284E83FB-B4BF-44BF-99E2-49258B4868A8}" type="presParOf" srcId="{E35938FB-7F40-4249-A8EC-FC8B3B99E91E}" destId="{4CD98793-4DB3-4DAF-81D6-7C6CA81C54E1}" srcOrd="3" destOrd="0" presId="urn:microsoft.com/office/officeart/2018/2/layout/IconVerticalSolidList"/>
    <dgm:cxn modelId="{E4A02645-F18D-43CC-B88B-ECB7F45C62FC}" type="presParOf" srcId="{CBA6C0F8-3ABA-4615-BD48-93B28DB433F1}" destId="{0AA8AE26-936E-4B77-A76C-CCD4739E2AF6}" srcOrd="1" destOrd="0" presId="urn:microsoft.com/office/officeart/2018/2/layout/IconVerticalSolidList"/>
    <dgm:cxn modelId="{2E9DDE0D-3509-4746-8477-BB0E22365AF4}" type="presParOf" srcId="{CBA6C0F8-3ABA-4615-BD48-93B28DB433F1}" destId="{95961B8D-4BD5-4462-BCF5-28F15F413C60}" srcOrd="2" destOrd="0" presId="urn:microsoft.com/office/officeart/2018/2/layout/IconVerticalSolidList"/>
    <dgm:cxn modelId="{B45FCC69-8AA6-417D-B8FB-998432093415}" type="presParOf" srcId="{95961B8D-4BD5-4462-BCF5-28F15F413C60}" destId="{54D5A8CA-85EA-4E3D-A474-EF1027F95040}" srcOrd="0" destOrd="0" presId="urn:microsoft.com/office/officeart/2018/2/layout/IconVerticalSolidList"/>
    <dgm:cxn modelId="{6E4170EC-C047-420D-8AA1-5B0571E35FD3}" type="presParOf" srcId="{95961B8D-4BD5-4462-BCF5-28F15F413C60}" destId="{C413EBA5-42B8-49F2-BD1B-5A64B60515F9}" srcOrd="1" destOrd="0" presId="urn:microsoft.com/office/officeart/2018/2/layout/IconVerticalSolidList"/>
    <dgm:cxn modelId="{71712770-8F9D-450A-86E4-A1065D21E216}" type="presParOf" srcId="{95961B8D-4BD5-4462-BCF5-28F15F413C60}" destId="{2E9E4B18-A384-424F-BB93-53D2975BB4A6}" srcOrd="2" destOrd="0" presId="urn:microsoft.com/office/officeart/2018/2/layout/IconVerticalSolidList"/>
    <dgm:cxn modelId="{96096A2C-2EBC-4053-8E82-3C424BEEC988}" type="presParOf" srcId="{95961B8D-4BD5-4462-BCF5-28F15F413C60}" destId="{2F990822-14EE-467B-8BFB-2FCC4A5762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F78C9-6ED3-4EBB-B629-33707C9B43BF}">
      <dsp:nvSpPr>
        <dsp:cNvPr id="0" name=""/>
        <dsp:cNvSpPr/>
      </dsp:nvSpPr>
      <dsp:spPr>
        <a:xfrm>
          <a:off x="0" y="891540"/>
          <a:ext cx="6629400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49614-152C-4133-ACC9-1AB797D3D64A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98793-4DB3-4DAF-81D6-7C6CA81C54E1}">
      <dsp:nvSpPr>
        <dsp:cNvPr id="0" name=""/>
        <dsp:cNvSpPr/>
      </dsp:nvSpPr>
      <dsp:spPr>
        <a:xfrm>
          <a:off x="1901037" y="891540"/>
          <a:ext cx="4728362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Maximize profit opportunities for developers who are starting a new business and accelerate their growth.</a:t>
          </a:r>
        </a:p>
      </dsp:txBody>
      <dsp:txXfrm>
        <a:off x="1901037" y="891540"/>
        <a:ext cx="4728362" cy="1645920"/>
      </dsp:txXfrm>
    </dsp:sp>
    <dsp:sp modelId="{54D5A8CA-85EA-4E3D-A474-EF1027F95040}">
      <dsp:nvSpPr>
        <dsp:cNvPr id="0" name=""/>
        <dsp:cNvSpPr/>
      </dsp:nvSpPr>
      <dsp:spPr>
        <a:xfrm>
          <a:off x="0" y="2948940"/>
          <a:ext cx="6629400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3EBA5-42B8-49F2-BD1B-5A64B60515F9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0822-14EE-467B-8BFB-2FCC4A5762D7}">
      <dsp:nvSpPr>
        <dsp:cNvPr id="0" name=""/>
        <dsp:cNvSpPr/>
      </dsp:nvSpPr>
      <dsp:spPr>
        <a:xfrm>
          <a:off x="1901037" y="2948940"/>
          <a:ext cx="4728362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Identify trends in market data to help young owners target ideal buying conditions.</a:t>
          </a:r>
        </a:p>
      </dsp:txBody>
      <dsp:txXfrm>
        <a:off x="1901037" y="2948940"/>
        <a:ext cx="4728362" cy="164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4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2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2/4/21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83469-63B6-5342-A853-12A8FDEC0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10" b="-1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46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AFCA9-0E5A-D84B-A749-331941DD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Real Estate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A8407-8170-A749-8083-2678195B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A data driven approach to forecasting and predicting real estate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4524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88F-FA6F-544C-B35A-317592ED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5762-B1EC-5E48-A0A0-DB022052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future construction project into the model to predict how large-scale investments into an area can affect housing prices.</a:t>
            </a:r>
          </a:p>
          <a:p>
            <a:r>
              <a:rPr lang="en-US" dirty="0"/>
              <a:t>Current dataset does not include how the COVID-19 has impacted the market, extend dataset to more recent timeframes for analysis.</a:t>
            </a:r>
          </a:p>
          <a:p>
            <a:r>
              <a:rPr lang="en-US" dirty="0"/>
              <a:t>Adding additional external data to the model, </a:t>
            </a:r>
            <a:r>
              <a:rPr lang="en-US" dirty="0" err="1"/>
              <a:t>ie</a:t>
            </a:r>
            <a:r>
              <a:rPr lang="en-US" dirty="0"/>
              <a:t> number of permits issued by NYC </a:t>
            </a:r>
            <a:r>
              <a:rPr lang="en-US" dirty="0" err="1"/>
              <a:t>DoB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BBD9B97-B579-4743-B6B3-634E589B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14" y="4128083"/>
            <a:ext cx="5894172" cy="25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DADB9A0B-5BEE-4811-B9BE-434966B3D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855F2F-A38B-854C-A846-F7FC56701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619" r="-1" b="-1"/>
          <a:stretch/>
        </p:blipFill>
        <p:spPr>
          <a:xfrm>
            <a:off x="-29672" y="10"/>
            <a:ext cx="12221671" cy="6857989"/>
          </a:xfrm>
          <a:prstGeom prst="rect">
            <a:avLst/>
          </a:prstGeom>
        </p:spPr>
      </p:pic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86FAFD5A-982D-4A23-BE62-6332580A8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9673" y="-78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0">
            <a:extLst>
              <a:ext uri="{FF2B5EF4-FFF2-40B4-BE49-F238E27FC236}">
                <a16:creationId xmlns:a16="http://schemas.microsoft.com/office/drawing/2014/main" id="{5537EB9A-A190-4BBE-8731-EF4F640D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4346192"/>
            <a:ext cx="11582399" cy="2514603"/>
          </a:xfrm>
          <a:custGeom>
            <a:avLst/>
            <a:gdLst>
              <a:gd name="connsiteX0" fmla="*/ 3766723 w 11582399"/>
              <a:gd name="connsiteY0" fmla="*/ 0 h 2514603"/>
              <a:gd name="connsiteX1" fmla="*/ 11582399 w 11582399"/>
              <a:gd name="connsiteY1" fmla="*/ 0 h 2514603"/>
              <a:gd name="connsiteX2" fmla="*/ 11582399 w 11582399"/>
              <a:gd name="connsiteY2" fmla="*/ 2514602 h 2514603"/>
              <a:gd name="connsiteX3" fmla="*/ 8231814 w 11582399"/>
              <a:gd name="connsiteY3" fmla="*/ 2514602 h 2514603"/>
              <a:gd name="connsiteX4" fmla="*/ 8231814 w 11582399"/>
              <a:gd name="connsiteY4" fmla="*/ 2514603 h 2514603"/>
              <a:gd name="connsiteX5" fmla="*/ 0 w 11582399"/>
              <a:gd name="connsiteY5" fmla="*/ 2514603 h 2514603"/>
              <a:gd name="connsiteX6" fmla="*/ 0 w 11582399"/>
              <a:gd name="connsiteY6" fmla="*/ 2453759 h 2514603"/>
              <a:gd name="connsiteX7" fmla="*/ 0 w 11582399"/>
              <a:gd name="connsiteY7" fmla="*/ 2436722 h 2514603"/>
              <a:gd name="connsiteX8" fmla="*/ 861 w 11582399"/>
              <a:gd name="connsiteY8" fmla="*/ 2436722 h 2514603"/>
              <a:gd name="connsiteX9" fmla="*/ 12668 w 11582399"/>
              <a:gd name="connsiteY9" fmla="*/ 2202877 h 2514603"/>
              <a:gd name="connsiteX10" fmla="*/ 2453759 w 11582399"/>
              <a:gd name="connsiteY10" fmla="*/ 1 h 2514603"/>
              <a:gd name="connsiteX11" fmla="*/ 2564348 w 11582399"/>
              <a:gd name="connsiteY11" fmla="*/ 2797 h 2514603"/>
              <a:gd name="connsiteX12" fmla="*/ 3766723 w 11582399"/>
              <a:gd name="connsiteY12" fmla="*/ 2797 h 25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399" h="2514603">
                <a:moveTo>
                  <a:pt x="3766723" y="0"/>
                </a:moveTo>
                <a:lnTo>
                  <a:pt x="11582399" y="0"/>
                </a:lnTo>
                <a:lnTo>
                  <a:pt x="11582399" y="2514602"/>
                </a:lnTo>
                <a:lnTo>
                  <a:pt x="8231814" y="2514602"/>
                </a:lnTo>
                <a:lnTo>
                  <a:pt x="8231814" y="2514603"/>
                </a:lnTo>
                <a:lnTo>
                  <a:pt x="0" y="2514603"/>
                </a:lnTo>
                <a:lnTo>
                  <a:pt x="0" y="2453759"/>
                </a:lnTo>
                <a:lnTo>
                  <a:pt x="0" y="2436722"/>
                </a:lnTo>
                <a:lnTo>
                  <a:pt x="861" y="2436722"/>
                </a:lnTo>
                <a:lnTo>
                  <a:pt x="12668" y="2202877"/>
                </a:lnTo>
                <a:cubicBezTo>
                  <a:pt x="138326" y="965555"/>
                  <a:pt x="1183284" y="1"/>
                  <a:pt x="2453759" y="1"/>
                </a:cubicBezTo>
                <a:lnTo>
                  <a:pt x="2564348" y="2797"/>
                </a:lnTo>
                <a:lnTo>
                  <a:pt x="3766723" y="279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0FAB6-9835-4DB8-A338-23665E265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3394" y="0"/>
            <a:ext cx="4528607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D49EA-B9AB-CA4D-B30B-09D4696E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635" y="4626592"/>
            <a:ext cx="8600365" cy="1224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162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50669-C083-4D8C-BC61-0EE74F1CC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14C731-4700-4E5F-92C1-54F9C83FB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C8BA-11B0-B346-A2B8-D71E0C13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STATEMENT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6C151D7-1FA6-4D02-9CDD-5C3205DB2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F4DA-B197-F040-8099-D541CB8C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491163"/>
          </a:xfrm>
        </p:spPr>
        <p:txBody>
          <a:bodyPr anchor="ctr">
            <a:normAutofit/>
          </a:bodyPr>
          <a:lstStyle/>
          <a:p>
            <a:r>
              <a:rPr lang="en-US" dirty="0"/>
              <a:t>Real estate is a very complex, rapidly changing market which makes it difficult for newly starting developers or homeowners identify great opportunities to invest in.  </a:t>
            </a:r>
          </a:p>
        </p:txBody>
      </p:sp>
    </p:spTree>
    <p:extLst>
      <p:ext uri="{BB962C8B-B14F-4D97-AF65-F5344CB8AC3E}">
        <p14:creationId xmlns:p14="http://schemas.microsoft.com/office/powerpoint/2010/main" val="26468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0E4338-08DA-4872-90B0-8A5F96ADF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97896-00E1-4EAF-86AF-CAEE0E99F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0DE605-9FA9-43F7-9040-576E3AF4A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8614" y="-1255373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BDBF61-EA98-4376-AA6B-83854BD34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0663" y="-1255372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07B8F-747F-6443-B800-00213823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346824" cy="36576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8F8D00-E7F2-4F59-802F-A150C50D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126148"/>
              </p:ext>
            </p:extLst>
          </p:nvPr>
        </p:nvGraphicFramePr>
        <p:xfrm>
          <a:off x="4953000" y="685801"/>
          <a:ext cx="6629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28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B63FF7C-BCE4-419D-9C3F-41EC23EA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A860C7B-C231-4C73-B846-9641A2720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5D41E-EE33-524F-9FA4-A2A10741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798"/>
            <a:ext cx="4770783" cy="3217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20" name="Picture 4" descr="Graph on document with pen">
            <a:extLst>
              <a:ext uri="{FF2B5EF4-FFF2-40B4-BE49-F238E27FC236}">
                <a16:creationId xmlns:a16="http://schemas.microsoft.com/office/drawing/2014/main" id="{041D85FC-B654-4671-B809-F14B3C052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9" r="13286" b="-1"/>
          <a:stretch/>
        </p:blipFill>
        <p:spPr>
          <a:xfrm>
            <a:off x="6057901" y="10"/>
            <a:ext cx="6134099" cy="6857989"/>
          </a:xfrm>
          <a:custGeom>
            <a:avLst/>
            <a:gdLst/>
            <a:ahLst/>
            <a:cxnLst/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</p:spPr>
      </p:pic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90A57368-014F-41F3-B5AF-E1701430F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7620"/>
            <a:ext cx="11576868" cy="2500379"/>
          </a:xfrm>
          <a:custGeom>
            <a:avLst/>
            <a:gdLst>
              <a:gd name="connsiteX0" fmla="*/ 0 w 11576868"/>
              <a:gd name="connsiteY0" fmla="*/ 0 h 2500379"/>
              <a:gd name="connsiteX1" fmla="*/ 949598 w 11576868"/>
              <a:gd name="connsiteY1" fmla="*/ 0 h 2500379"/>
              <a:gd name="connsiteX2" fmla="*/ 2713710 w 11576868"/>
              <a:gd name="connsiteY2" fmla="*/ 0 h 2500379"/>
              <a:gd name="connsiteX3" fmla="*/ 3638550 w 11576868"/>
              <a:gd name="connsiteY3" fmla="*/ 0 h 2500379"/>
              <a:gd name="connsiteX4" fmla="*/ 4302399 w 11576868"/>
              <a:gd name="connsiteY4" fmla="*/ 0 h 2500379"/>
              <a:gd name="connsiteX5" fmla="*/ 8772860 w 11576868"/>
              <a:gd name="connsiteY5" fmla="*/ 0 h 2500379"/>
              <a:gd name="connsiteX6" fmla="*/ 8772860 w 11576868"/>
              <a:gd name="connsiteY6" fmla="*/ 1898 h 2500379"/>
              <a:gd name="connsiteX7" fmla="*/ 8847928 w 11576868"/>
              <a:gd name="connsiteY7" fmla="*/ 0 h 2500379"/>
              <a:gd name="connsiteX8" fmla="*/ 11574871 w 11576868"/>
              <a:gd name="connsiteY8" fmla="*/ 2460835 h 2500379"/>
              <a:gd name="connsiteX9" fmla="*/ 11576868 w 11576868"/>
              <a:gd name="connsiteY9" fmla="*/ 2500379 h 2500379"/>
              <a:gd name="connsiteX10" fmla="*/ 0 w 11576868"/>
              <a:gd name="connsiteY10" fmla="*/ 2500379 h 25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868" h="2500379">
                <a:moveTo>
                  <a:pt x="0" y="0"/>
                </a:moveTo>
                <a:lnTo>
                  <a:pt x="949598" y="0"/>
                </a:lnTo>
                <a:lnTo>
                  <a:pt x="2713710" y="0"/>
                </a:lnTo>
                <a:lnTo>
                  <a:pt x="3638550" y="0"/>
                </a:lnTo>
                <a:lnTo>
                  <a:pt x="4302399" y="0"/>
                </a:lnTo>
                <a:lnTo>
                  <a:pt x="8772860" y="0"/>
                </a:lnTo>
                <a:lnTo>
                  <a:pt x="8772860" y="1898"/>
                </a:lnTo>
                <a:lnTo>
                  <a:pt x="8847928" y="0"/>
                </a:lnTo>
                <a:cubicBezTo>
                  <a:pt x="10267176" y="0"/>
                  <a:pt x="11434500" y="1078620"/>
                  <a:pt x="11574871" y="2460835"/>
                </a:cubicBezTo>
                <a:lnTo>
                  <a:pt x="11576868" y="2500379"/>
                </a:lnTo>
                <a:lnTo>
                  <a:pt x="0" y="250037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C389-7B55-8546-B705-D4627D4D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30" y="4589057"/>
            <a:ext cx="6134100" cy="15176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300" dirty="0">
                <a:solidFill>
                  <a:srgbClr val="FFFFFF"/>
                </a:solidFill>
              </a:rPr>
              <a:t>Analysis of housing market data across the united states – Zillow data</a:t>
            </a:r>
          </a:p>
          <a:p>
            <a:pPr marL="0" indent="0">
              <a:buNone/>
            </a:pPr>
            <a:r>
              <a:rPr lang="en-US" sz="1600" b="1" cap="all" spc="300" dirty="0">
                <a:solidFill>
                  <a:srgbClr val="FFFFFF"/>
                </a:solidFill>
              </a:rPr>
              <a:t>Using timeseries analysis – </a:t>
            </a:r>
            <a:r>
              <a:rPr lang="en-US" sz="1600" b="1" cap="all" spc="300" dirty="0" err="1">
                <a:solidFill>
                  <a:srgbClr val="FFFFFF"/>
                </a:solidFill>
              </a:rPr>
              <a:t>arima</a:t>
            </a:r>
            <a:r>
              <a:rPr lang="en-US" sz="1600" b="1" cap="all" spc="300" dirty="0">
                <a:solidFill>
                  <a:srgbClr val="FFFFFF"/>
                </a:solidFill>
              </a:rPr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24454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A17C-E519-A741-A99C-30BD5B7E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 growth across the United States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1950FBE-3450-EC44-9355-B0B07D50F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726" y="2143007"/>
            <a:ext cx="6859917" cy="4124325"/>
          </a:xfrm>
        </p:spPr>
      </p:pic>
    </p:spTree>
    <p:extLst>
      <p:ext uri="{BB962C8B-B14F-4D97-AF65-F5344CB8AC3E}">
        <p14:creationId xmlns:p14="http://schemas.microsoft.com/office/powerpoint/2010/main" val="177211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8BC3-20EF-DD43-B496-E7A6010C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 growth for NYC – by borough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54CFA2B-41B4-9C4F-8CE3-BB554897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0" y="1930109"/>
            <a:ext cx="3809643" cy="3868822"/>
          </a:xfrm>
          <a:prstGeom prst="rect">
            <a:avLst/>
          </a:prstGeom>
        </p:spPr>
      </p:pic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25B45132-9240-824E-9AC8-F2B79703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899" y="1919288"/>
            <a:ext cx="6571845" cy="3868822"/>
          </a:xfrm>
        </p:spPr>
      </p:pic>
    </p:spTree>
    <p:extLst>
      <p:ext uri="{BB962C8B-B14F-4D97-AF65-F5344CB8AC3E}">
        <p14:creationId xmlns:p14="http://schemas.microsoft.com/office/powerpoint/2010/main" val="54349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49E1-52DF-AC43-AA96-E2F7E25D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 growth for NYC – by zip code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CCF5AFA-9800-9946-B483-701ADD168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56" y="1919672"/>
            <a:ext cx="3555700" cy="4124325"/>
          </a:xfrm>
        </p:spPr>
      </p:pic>
      <p:pic>
        <p:nvPicPr>
          <p:cNvPr id="7" name="Picture 6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AF8836F6-008B-044F-B81D-FCB9A419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11" y="1919672"/>
            <a:ext cx="6289589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5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1FE2-5872-F54A-AA79-ACD714DF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9716"/>
            <a:ext cx="3787253" cy="3551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5F4E08E-CF4F-9F40-B9FA-99E5D2A57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221" y="374819"/>
            <a:ext cx="3696963" cy="258787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568BC9F-AF23-C94F-9F57-6D37B631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22" y="3275856"/>
            <a:ext cx="5943599" cy="32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4F6DD5F-8937-4B3E-911F-EB7A7D39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A11144A-98D8-4F6D-AEFF-CFBAC766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EA62355F-6041-49B6-9ADE-ADA617C2A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FA36BA93-6E64-4A0E-B2C4-34541F17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4BA7-B767-994D-86E5-BA2991BD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1"/>
            <a:ext cx="3162299" cy="4314824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SUMMARY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CD91A47-7668-9B4F-9683-8BE4EA4E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414645"/>
            <a:ext cx="6985685" cy="38770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0F62-9C24-B848-8184-CC224B9D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490" y="4291701"/>
            <a:ext cx="6385661" cy="1885261"/>
          </a:xfrm>
        </p:spPr>
        <p:txBody>
          <a:bodyPr>
            <a:normAutofit/>
          </a:bodyPr>
          <a:lstStyle/>
          <a:p>
            <a:r>
              <a:rPr lang="en-US" dirty="0"/>
              <a:t>The forecasted results yield an 80% confidence shows an increasing property value over the course of the next 2 years.</a:t>
            </a:r>
          </a:p>
          <a:p>
            <a:r>
              <a:rPr lang="en-US" dirty="0"/>
              <a:t>Endorse investing in these targeted zip codes.</a:t>
            </a:r>
          </a:p>
        </p:txBody>
      </p:sp>
    </p:spTree>
    <p:extLst>
      <p:ext uri="{BB962C8B-B14F-4D97-AF65-F5344CB8AC3E}">
        <p14:creationId xmlns:p14="http://schemas.microsoft.com/office/powerpoint/2010/main" val="176140708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213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Nova Light</vt:lpstr>
      <vt:lpstr>Elephant</vt:lpstr>
      <vt:lpstr>ModOverlayVTI</vt:lpstr>
      <vt:lpstr>Real Estate Development</vt:lpstr>
      <vt:lpstr>PROBLEM STATEMENT</vt:lpstr>
      <vt:lpstr>Business value</vt:lpstr>
      <vt:lpstr>METHODOLOGY</vt:lpstr>
      <vt:lpstr>Property value growth across the United States</vt:lpstr>
      <vt:lpstr>Property value growth for NYC – by borough</vt:lpstr>
      <vt:lpstr>Property value growth for NYC – by zip code</vt:lpstr>
      <vt:lpstr>RESULTS</vt:lpstr>
      <vt:lpstr>SUMMARY</vt:lpstr>
      <vt:lpstr>FUTURE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Development</dc:title>
  <dc:creator>Nick Catalano</dc:creator>
  <cp:lastModifiedBy>Nick Catalano</cp:lastModifiedBy>
  <cp:revision>13</cp:revision>
  <dcterms:created xsi:type="dcterms:W3CDTF">2021-02-05T01:20:02Z</dcterms:created>
  <dcterms:modified xsi:type="dcterms:W3CDTF">2021-02-05T02:12:32Z</dcterms:modified>
</cp:coreProperties>
</file>