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79" r:id="rId6"/>
    <p:sldId id="263" r:id="rId7"/>
    <p:sldId id="281" r:id="rId8"/>
    <p:sldId id="283" r:id="rId9"/>
    <p:sldId id="284" r:id="rId10"/>
    <p:sldId id="259" r:id="rId11"/>
    <p:sldId id="285" r:id="rId12"/>
    <p:sldId id="286" r:id="rId13"/>
    <p:sldId id="288" r:id="rId14"/>
    <p:sldId id="287" r:id="rId15"/>
    <p:sldId id="289" r:id="rId16"/>
    <p:sldId id="290" r:id="rId17"/>
    <p:sldId id="292" r:id="rId18"/>
    <p:sldId id="264" r:id="rId19"/>
    <p:sldId id="266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志浩 昝" initials="志浩" lastIdx="1" clrIdx="0">
    <p:extLst>
      <p:ext uri="{19B8F6BF-5375-455C-9EA6-DF929625EA0E}">
        <p15:presenceInfo xmlns:p15="http://schemas.microsoft.com/office/powerpoint/2012/main" userId="59075c8ef0fc25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昝 志浩" userId="59075c8ef0fc25d3" providerId="LiveId" clId="{09472DC7-F167-4409-B175-60AC27FF7B0D}"/>
    <pc:docChg chg="modSld">
      <pc:chgData name="昝 志浩" userId="59075c8ef0fc25d3" providerId="LiveId" clId="{09472DC7-F167-4409-B175-60AC27FF7B0D}" dt="2019-04-28T06:52:04.024" v="2"/>
      <pc:docMkLst>
        <pc:docMk/>
      </pc:docMkLst>
      <pc:sldChg chg="delSp modSp">
        <pc:chgData name="昝 志浩" userId="59075c8ef0fc25d3" providerId="LiveId" clId="{09472DC7-F167-4409-B175-60AC27FF7B0D}" dt="2019-04-28T06:52:04.024" v="2"/>
        <pc:sldMkLst>
          <pc:docMk/>
          <pc:sldMk cId="4116934915" sldId="256"/>
        </pc:sldMkLst>
        <pc:spChg chg="del mod">
          <ac:chgData name="昝 志浩" userId="59075c8ef0fc25d3" providerId="LiveId" clId="{09472DC7-F167-4409-B175-60AC27FF7B0D}" dt="2019-04-28T06:52:04.024" v="2"/>
          <ac:spMkLst>
            <pc:docMk/>
            <pc:sldMk cId="4116934915" sldId="256"/>
            <ac:spMk id="26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5T16:50:10.4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5T16:50:10.4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5T16:50:10.40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5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9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19828" y="2588291"/>
            <a:ext cx="5116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GARCH-</a:t>
            </a:r>
            <a:r>
              <a:rPr lang="zh-CN" altLang="en-US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神经网络</a:t>
            </a:r>
            <a:endParaRPr lang="en-US" altLang="zh-CN" sz="4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期权定价模型</a:t>
            </a:r>
            <a:endParaRPr lang="en-US" altLang="zh-CN" sz="4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-GARCH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图片包含 屏幕截图&#10;&#10;自动生成的说明">
            <a:extLst>
              <a:ext uri="{FF2B5EF4-FFF2-40B4-BE49-F238E27FC236}">
                <a16:creationId xmlns:a16="http://schemas.microsoft.com/office/drawing/2014/main" id="{B76E2BBE-7596-450F-9ADA-0A35E307A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2" y="1761049"/>
            <a:ext cx="5353797" cy="3858163"/>
          </a:xfrm>
          <a:prstGeom prst="rect">
            <a:avLst/>
          </a:prstGeom>
        </p:spPr>
      </p:pic>
      <p:pic>
        <p:nvPicPr>
          <p:cNvPr id="5" name="图片 4" descr="图片包含 屏幕截图&#10;&#10;自动生成的说明">
            <a:extLst>
              <a:ext uri="{FF2B5EF4-FFF2-40B4-BE49-F238E27FC236}">
                <a16:creationId xmlns:a16="http://schemas.microsoft.com/office/drawing/2014/main" id="{A5486FB8-CBE7-419A-B175-8797EBE69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40" y="1665421"/>
            <a:ext cx="5353797" cy="39537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189228-E7EF-410C-9483-C90877F6F8E9}"/>
              </a:ext>
            </a:extLst>
          </p:cNvPr>
          <p:cNvSpPr txBox="1"/>
          <p:nvPr/>
        </p:nvSpPr>
        <p:spPr>
          <a:xfrm>
            <a:off x="1236511" y="5822462"/>
            <a:ext cx="906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Jarque.bera.test</a:t>
            </a:r>
            <a:r>
              <a:rPr lang="zh-CN" altLang="en-US" dirty="0"/>
              <a:t>结果显示拒绝正态分布假设</a:t>
            </a:r>
            <a:endParaRPr lang="en-US" altLang="zh-CN" dirty="0"/>
          </a:p>
          <a:p>
            <a:r>
              <a:rPr lang="zh-CN" altLang="en-US" dirty="0"/>
              <a:t>均值检验不显著，且存在自相关。需要建立均值方程。</a:t>
            </a:r>
          </a:p>
        </p:txBody>
      </p:sp>
    </p:spTree>
    <p:extLst>
      <p:ext uri="{BB962C8B-B14F-4D97-AF65-F5344CB8AC3E}">
        <p14:creationId xmlns:p14="http://schemas.microsoft.com/office/powerpoint/2010/main" val="405659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-GARCH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189228-E7EF-410C-9483-C90877F6F8E9}"/>
              </a:ext>
            </a:extLst>
          </p:cNvPr>
          <p:cNvSpPr txBox="1"/>
          <p:nvPr/>
        </p:nvSpPr>
        <p:spPr>
          <a:xfrm>
            <a:off x="2183459" y="2699472"/>
            <a:ext cx="9064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自动建立</a:t>
            </a:r>
            <a:r>
              <a:rPr lang="en-US" altLang="zh-CN" dirty="0"/>
              <a:t>AR(6)</a:t>
            </a:r>
            <a:r>
              <a:rPr lang="zh-CN" altLang="en-US" dirty="0"/>
              <a:t>均值模型。残差存在自相关</a:t>
            </a:r>
            <a:endParaRPr lang="en-US" altLang="zh-CN" dirty="0"/>
          </a:p>
          <a:p>
            <a:r>
              <a:rPr lang="en-US" altLang="zh-CN" dirty="0"/>
              <a:t>X-squared = 20.559, df = 10, p-value = 0.02439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343A66-6256-461F-B3E8-DA349845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67" y="1243154"/>
            <a:ext cx="8890745" cy="1386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4D9283-DE85-4B90-84E2-00486F4B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475" y="3622802"/>
            <a:ext cx="9026927" cy="22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5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-GARCH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ECA02F-8D28-4D10-947A-CEA5E642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77" y="1145517"/>
            <a:ext cx="7995471" cy="14979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7B4CC5-762F-4567-AE16-502AE6BA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67" y="3519019"/>
            <a:ext cx="8519821" cy="29259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7048D12-3F80-4948-B7FE-892EDC1EF4EB}"/>
              </a:ext>
            </a:extLst>
          </p:cNvPr>
          <p:cNvSpPr txBox="1"/>
          <p:nvPr/>
        </p:nvSpPr>
        <p:spPr>
          <a:xfrm>
            <a:off x="2391508" y="2719754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检验</a:t>
            </a:r>
            <a:r>
              <a:rPr lang="en-US" altLang="zh-CN" dirty="0"/>
              <a:t>GARCH</a:t>
            </a:r>
            <a:r>
              <a:rPr lang="zh-CN" altLang="en-US" dirty="0"/>
              <a:t>模型中残差已不存在</a:t>
            </a:r>
            <a:r>
              <a:rPr lang="en-US" altLang="zh-CN" dirty="0"/>
              <a:t>ARCH</a:t>
            </a:r>
            <a:r>
              <a:rPr lang="zh-CN" altLang="en-US" dirty="0"/>
              <a:t>效应</a:t>
            </a:r>
            <a:endParaRPr lang="en-US" altLang="zh-CN" dirty="0"/>
          </a:p>
          <a:p>
            <a:r>
              <a:rPr lang="en-US" altLang="zh-CN" dirty="0"/>
              <a:t>Box-Pierce test</a:t>
            </a:r>
          </a:p>
          <a:p>
            <a:r>
              <a:rPr lang="en-US" altLang="zh-CN" dirty="0"/>
              <a:t>X-squared = 8.965, df = 10, p-value = 0.5354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27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-GARCH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7F14DB5-A740-4EE3-B085-F5CB6CFF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75" y="1343012"/>
            <a:ext cx="8313374" cy="49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-GARCH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048D12-3F80-4948-B7FE-892EDC1EF4EB}"/>
              </a:ext>
            </a:extLst>
          </p:cNvPr>
          <p:cNvSpPr txBox="1"/>
          <p:nvPr/>
        </p:nvSpPr>
        <p:spPr>
          <a:xfrm>
            <a:off x="2250830" y="5274132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GARCH</a:t>
            </a:r>
            <a:r>
              <a:rPr lang="zh-CN" altLang="en-US" dirty="0"/>
              <a:t>模型参数拟合出的对数收益率置信区间</a:t>
            </a:r>
          </a:p>
        </p:txBody>
      </p:sp>
      <p:pic>
        <p:nvPicPr>
          <p:cNvPr id="6" name="图片 5" descr="图片包含 屏幕截图&#10;&#10;自动生成的说明">
            <a:extLst>
              <a:ext uri="{FF2B5EF4-FFF2-40B4-BE49-F238E27FC236}">
                <a16:creationId xmlns:a16="http://schemas.microsoft.com/office/drawing/2014/main" id="{79956C71-2142-4121-9B29-F8C2C2C4E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70" y="875146"/>
            <a:ext cx="9428510" cy="4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8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神经网络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46D753-EC43-4A7D-85B7-1D8C08631925}"/>
              </a:ext>
            </a:extLst>
          </p:cNvPr>
          <p:cNvSpPr txBox="1"/>
          <p:nvPr/>
        </p:nvSpPr>
        <p:spPr>
          <a:xfrm>
            <a:off x="2039815" y="1276084"/>
            <a:ext cx="6361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基于深度学习框架</a:t>
            </a:r>
            <a:r>
              <a:rPr lang="en-US" altLang="zh-CN" dirty="0" err="1"/>
              <a:t>Keras</a:t>
            </a:r>
            <a:r>
              <a:rPr lang="zh-CN" altLang="en-US" dirty="0"/>
              <a:t>的基本回归模型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BS</a:t>
            </a:r>
            <a:r>
              <a:rPr lang="zh-CN" altLang="en-US" dirty="0"/>
              <a:t>模型中的参数作为输入，其中因为所选期权和标的资产的价格为日数据，所以</a:t>
            </a:r>
            <a:r>
              <a:rPr lang="en-US" altLang="zh-CN" dirty="0"/>
              <a:t>T-t=1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搭建了一个有</a:t>
            </a:r>
            <a:r>
              <a:rPr lang="en-US" altLang="zh-CN" dirty="0"/>
              <a:t>6</a:t>
            </a:r>
            <a:r>
              <a:rPr lang="zh-CN" altLang="en-US" dirty="0"/>
              <a:t>层隐藏层，每层</a:t>
            </a:r>
            <a:r>
              <a:rPr lang="en-US" altLang="zh-CN" dirty="0"/>
              <a:t>30</a:t>
            </a:r>
            <a:r>
              <a:rPr lang="zh-CN" altLang="en-US" dirty="0"/>
              <a:t>个神经元的神经网络。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Adam</a:t>
            </a:r>
            <a:r>
              <a:rPr lang="zh-CN" altLang="en-US" dirty="0"/>
              <a:t>方法调参。并使用</a:t>
            </a:r>
            <a:r>
              <a:rPr lang="en-US" altLang="zh-CN" dirty="0"/>
              <a:t>MAPE</a:t>
            </a:r>
            <a:r>
              <a:rPr lang="zh-CN" altLang="en-US" dirty="0"/>
              <a:t>作为损失函数。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4D36FA-90A8-4294-8185-D89FDC75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3095259"/>
            <a:ext cx="3671914" cy="7953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05460A-4264-47B6-9B45-89A648FE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25" y="3019397"/>
            <a:ext cx="5153063" cy="38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神经网络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70CB2F-BDA4-4D6B-B655-715F90D6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612" y="824672"/>
            <a:ext cx="6869668" cy="27165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2E11BA-F4C1-4E01-90B1-CC2127196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700" y="3259336"/>
            <a:ext cx="5729329" cy="30432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A6A8447-2A77-4354-A735-E83B00B2D9FA}"/>
              </a:ext>
            </a:extLst>
          </p:cNvPr>
          <p:cNvSpPr txBox="1"/>
          <p:nvPr/>
        </p:nvSpPr>
        <p:spPr>
          <a:xfrm>
            <a:off x="616682" y="1757917"/>
            <a:ext cx="3590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验证集</a:t>
            </a:r>
            <a:r>
              <a:rPr lang="en-US" altLang="zh-CN" dirty="0"/>
              <a:t>MAPE</a:t>
            </a:r>
            <a:r>
              <a:rPr lang="zh-CN" altLang="en-US" dirty="0"/>
              <a:t>在</a:t>
            </a:r>
            <a:r>
              <a:rPr lang="en-US" altLang="zh-CN" dirty="0"/>
              <a:t>0.4</a:t>
            </a:r>
            <a:r>
              <a:rPr lang="zh-CN" altLang="en-US" dirty="0"/>
              <a:t>徘徊</a:t>
            </a:r>
            <a:endParaRPr lang="en-US" altLang="zh-CN" dirty="0"/>
          </a:p>
          <a:p>
            <a:r>
              <a:rPr lang="zh-CN" altLang="en-US" dirty="0"/>
              <a:t>训练集</a:t>
            </a:r>
            <a:r>
              <a:rPr lang="en-US" altLang="zh-CN" dirty="0"/>
              <a:t>MAPE</a:t>
            </a:r>
            <a:r>
              <a:rPr lang="zh-CN" altLang="en-US" dirty="0"/>
              <a:t>在</a:t>
            </a:r>
            <a:r>
              <a:rPr lang="en-US" altLang="zh-CN" dirty="0"/>
              <a:t>0.1</a:t>
            </a:r>
            <a:r>
              <a:rPr lang="zh-CN" altLang="en-US" dirty="0"/>
              <a:t>左右</a:t>
            </a:r>
            <a:endParaRPr lang="en-US" altLang="zh-CN" dirty="0"/>
          </a:p>
          <a:p>
            <a:r>
              <a:rPr lang="zh-CN" altLang="en-US" dirty="0"/>
              <a:t>尝试过早停策略，但效果不佳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最终测试集的</a:t>
            </a:r>
            <a:r>
              <a:rPr lang="en-US" altLang="zh-CN" dirty="0"/>
              <a:t>MAPE</a:t>
            </a:r>
            <a:r>
              <a:rPr lang="zh-CN" altLang="en-US" dirty="0"/>
              <a:t>为</a:t>
            </a:r>
            <a:r>
              <a:rPr lang="en-US" altLang="zh-CN" dirty="0"/>
              <a:t>0.21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右图为拟合效果图</a:t>
            </a:r>
            <a:endParaRPr lang="en-US" altLang="zh-CN" dirty="0"/>
          </a:p>
          <a:p>
            <a:r>
              <a:rPr lang="zh-CN" altLang="en-US" dirty="0"/>
              <a:t>黑色为期权实际价格</a:t>
            </a:r>
            <a:endParaRPr lang="en-US" altLang="zh-CN" dirty="0"/>
          </a:p>
          <a:p>
            <a:r>
              <a:rPr lang="zh-CN" altLang="en-US" dirty="0"/>
              <a:t>蓝色为期权预测价格</a:t>
            </a:r>
          </a:p>
        </p:txBody>
      </p:sp>
    </p:spTree>
    <p:extLst>
      <p:ext uri="{BB962C8B-B14F-4D97-AF65-F5344CB8AC3E}">
        <p14:creationId xmlns:p14="http://schemas.microsoft.com/office/powerpoint/2010/main" val="147669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模型的比较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图片包含 屏幕截图&#10;&#10;自动生成的说明">
            <a:extLst>
              <a:ext uri="{FF2B5EF4-FFF2-40B4-BE49-F238E27FC236}">
                <a16:creationId xmlns:a16="http://schemas.microsoft.com/office/drawing/2014/main" id="{4BC4F799-6FF6-4FF6-AC74-0BF919850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45" y="1127265"/>
            <a:ext cx="7177841" cy="38581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E56BFD-F27F-4C70-9920-87402DDC9B58}"/>
              </a:ext>
            </a:extLst>
          </p:cNvPr>
          <p:cNvSpPr txBox="1"/>
          <p:nvPr/>
        </p:nvSpPr>
        <p:spPr>
          <a:xfrm>
            <a:off x="2556340" y="5158535"/>
            <a:ext cx="7343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测试集的</a:t>
            </a:r>
            <a:r>
              <a:rPr lang="en-US" altLang="zh-CN" dirty="0"/>
              <a:t>MAPE</a:t>
            </a:r>
            <a:r>
              <a:rPr lang="zh-CN" altLang="en-US" dirty="0"/>
              <a:t>为</a:t>
            </a:r>
            <a:r>
              <a:rPr lang="en-US" altLang="zh-CN" dirty="0"/>
              <a:t>0.6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可视化显示部分数据拟合效果好，部分很差。</a:t>
            </a:r>
            <a:endParaRPr lang="en-US" altLang="zh-CN" dirty="0"/>
          </a:p>
          <a:p>
            <a:r>
              <a:rPr lang="zh-CN" altLang="en-US" dirty="0"/>
              <a:t>一方面可能是我们的数据或者模型应用上出了问题，</a:t>
            </a:r>
            <a:endParaRPr lang="en-US" altLang="zh-CN" dirty="0"/>
          </a:p>
          <a:p>
            <a:r>
              <a:rPr lang="zh-CN" altLang="en-US" dirty="0"/>
              <a:t>另一方面可能是存在着模型外的重要影响因素。</a:t>
            </a:r>
          </a:p>
        </p:txBody>
      </p:sp>
    </p:spTree>
    <p:extLst>
      <p:ext uri="{BB962C8B-B14F-4D97-AF65-F5344CB8AC3E}">
        <p14:creationId xmlns:p14="http://schemas.microsoft.com/office/powerpoint/2010/main" val="59163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501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5460090" y="2346059"/>
            <a:ext cx="1686957" cy="1800000"/>
            <a:chOff x="2922588" y="6135688"/>
            <a:chExt cx="615950" cy="657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315"/>
            <p:cNvSpPr>
              <a:spLocks/>
            </p:cNvSpPr>
            <p:nvPr/>
          </p:nvSpPr>
          <p:spPr bwMode="auto">
            <a:xfrm>
              <a:off x="3221038" y="6135688"/>
              <a:ext cx="34925" cy="92075"/>
            </a:xfrm>
            <a:custGeom>
              <a:avLst/>
              <a:gdLst>
                <a:gd name="T0" fmla="*/ 12 w 22"/>
                <a:gd name="T1" fmla="*/ 58 h 58"/>
                <a:gd name="T2" fmla="*/ 12 w 22"/>
                <a:gd name="T3" fmla="*/ 58 h 58"/>
                <a:gd name="T4" fmla="*/ 6 w 22"/>
                <a:gd name="T5" fmla="*/ 58 h 58"/>
                <a:gd name="T6" fmla="*/ 4 w 22"/>
                <a:gd name="T7" fmla="*/ 56 h 58"/>
                <a:gd name="T8" fmla="*/ 2 w 22"/>
                <a:gd name="T9" fmla="*/ 52 h 58"/>
                <a:gd name="T10" fmla="*/ 0 w 22"/>
                <a:gd name="T11" fmla="*/ 48 h 58"/>
                <a:gd name="T12" fmla="*/ 0 w 22"/>
                <a:gd name="T13" fmla="*/ 12 h 58"/>
                <a:gd name="T14" fmla="*/ 0 w 22"/>
                <a:gd name="T15" fmla="*/ 12 h 58"/>
                <a:gd name="T16" fmla="*/ 2 w 22"/>
                <a:gd name="T17" fmla="*/ 8 h 58"/>
                <a:gd name="T18" fmla="*/ 4 w 22"/>
                <a:gd name="T19" fmla="*/ 4 h 58"/>
                <a:gd name="T20" fmla="*/ 6 w 22"/>
                <a:gd name="T21" fmla="*/ 2 h 58"/>
                <a:gd name="T22" fmla="*/ 12 w 22"/>
                <a:gd name="T23" fmla="*/ 0 h 58"/>
                <a:gd name="T24" fmla="*/ 12 w 22"/>
                <a:gd name="T25" fmla="*/ 0 h 58"/>
                <a:gd name="T26" fmla="*/ 16 w 22"/>
                <a:gd name="T27" fmla="*/ 2 h 58"/>
                <a:gd name="T28" fmla="*/ 20 w 22"/>
                <a:gd name="T29" fmla="*/ 4 h 58"/>
                <a:gd name="T30" fmla="*/ 22 w 22"/>
                <a:gd name="T31" fmla="*/ 8 h 58"/>
                <a:gd name="T32" fmla="*/ 22 w 22"/>
                <a:gd name="T33" fmla="*/ 12 h 58"/>
                <a:gd name="T34" fmla="*/ 22 w 22"/>
                <a:gd name="T35" fmla="*/ 48 h 58"/>
                <a:gd name="T36" fmla="*/ 22 w 22"/>
                <a:gd name="T37" fmla="*/ 48 h 58"/>
                <a:gd name="T38" fmla="*/ 22 w 22"/>
                <a:gd name="T39" fmla="*/ 52 h 58"/>
                <a:gd name="T40" fmla="*/ 20 w 22"/>
                <a:gd name="T41" fmla="*/ 56 h 58"/>
                <a:gd name="T42" fmla="*/ 16 w 22"/>
                <a:gd name="T43" fmla="*/ 58 h 58"/>
                <a:gd name="T44" fmla="*/ 12 w 22"/>
                <a:gd name="T45" fmla="*/ 58 h 58"/>
                <a:gd name="T46" fmla="*/ 12 w 22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8">
                  <a:moveTo>
                    <a:pt x="12" y="58"/>
                  </a:moveTo>
                  <a:lnTo>
                    <a:pt x="12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2"/>
                  </a:lnTo>
                  <a:lnTo>
                    <a:pt x="20" y="56"/>
                  </a:lnTo>
                  <a:lnTo>
                    <a:pt x="16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16"/>
            <p:cNvSpPr>
              <a:spLocks/>
            </p:cNvSpPr>
            <p:nvPr/>
          </p:nvSpPr>
          <p:spPr bwMode="auto">
            <a:xfrm>
              <a:off x="3074988" y="6170613"/>
              <a:ext cx="63500" cy="85725"/>
            </a:xfrm>
            <a:custGeom>
              <a:avLst/>
              <a:gdLst>
                <a:gd name="T0" fmla="*/ 30 w 40"/>
                <a:gd name="T1" fmla="*/ 54 h 54"/>
                <a:gd name="T2" fmla="*/ 30 w 40"/>
                <a:gd name="T3" fmla="*/ 54 h 54"/>
                <a:gd name="T4" fmla="*/ 24 w 40"/>
                <a:gd name="T5" fmla="*/ 52 h 54"/>
                <a:gd name="T6" fmla="*/ 20 w 40"/>
                <a:gd name="T7" fmla="*/ 48 h 54"/>
                <a:gd name="T8" fmla="*/ 2 w 40"/>
                <a:gd name="T9" fmla="*/ 18 h 54"/>
                <a:gd name="T10" fmla="*/ 2 w 40"/>
                <a:gd name="T11" fmla="*/ 18 h 54"/>
                <a:gd name="T12" fmla="*/ 0 w 40"/>
                <a:gd name="T13" fmla="*/ 12 h 54"/>
                <a:gd name="T14" fmla="*/ 0 w 40"/>
                <a:gd name="T15" fmla="*/ 8 h 54"/>
                <a:gd name="T16" fmla="*/ 2 w 40"/>
                <a:gd name="T17" fmla="*/ 4 h 54"/>
                <a:gd name="T18" fmla="*/ 6 w 40"/>
                <a:gd name="T19" fmla="*/ 2 h 54"/>
                <a:gd name="T20" fmla="*/ 6 w 40"/>
                <a:gd name="T21" fmla="*/ 2 h 54"/>
                <a:gd name="T22" fmla="*/ 10 w 40"/>
                <a:gd name="T23" fmla="*/ 0 h 54"/>
                <a:gd name="T24" fmla="*/ 14 w 40"/>
                <a:gd name="T25" fmla="*/ 0 h 54"/>
                <a:gd name="T26" fmla="*/ 18 w 40"/>
                <a:gd name="T27" fmla="*/ 2 h 54"/>
                <a:gd name="T28" fmla="*/ 20 w 40"/>
                <a:gd name="T29" fmla="*/ 6 h 54"/>
                <a:gd name="T30" fmla="*/ 38 w 40"/>
                <a:gd name="T31" fmla="*/ 36 h 54"/>
                <a:gd name="T32" fmla="*/ 38 w 40"/>
                <a:gd name="T33" fmla="*/ 36 h 54"/>
                <a:gd name="T34" fmla="*/ 40 w 40"/>
                <a:gd name="T35" fmla="*/ 42 h 54"/>
                <a:gd name="T36" fmla="*/ 40 w 40"/>
                <a:gd name="T37" fmla="*/ 46 h 54"/>
                <a:gd name="T38" fmla="*/ 38 w 40"/>
                <a:gd name="T39" fmla="*/ 50 h 54"/>
                <a:gd name="T40" fmla="*/ 34 w 40"/>
                <a:gd name="T41" fmla="*/ 52 h 54"/>
                <a:gd name="T42" fmla="*/ 34 w 40"/>
                <a:gd name="T43" fmla="*/ 52 h 54"/>
                <a:gd name="T44" fmla="*/ 30 w 40"/>
                <a:gd name="T45" fmla="*/ 54 h 54"/>
                <a:gd name="T46" fmla="*/ 30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30" y="54"/>
                  </a:moveTo>
                  <a:lnTo>
                    <a:pt x="30" y="54"/>
                  </a:lnTo>
                  <a:lnTo>
                    <a:pt x="24" y="52"/>
                  </a:lnTo>
                  <a:lnTo>
                    <a:pt x="20" y="4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42"/>
                  </a:lnTo>
                  <a:lnTo>
                    <a:pt x="40" y="46"/>
                  </a:lnTo>
                  <a:lnTo>
                    <a:pt x="38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0" y="54"/>
                  </a:lnTo>
                  <a:lnTo>
                    <a:pt x="3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17"/>
            <p:cNvSpPr>
              <a:spLocks/>
            </p:cNvSpPr>
            <p:nvPr/>
          </p:nvSpPr>
          <p:spPr bwMode="auto">
            <a:xfrm>
              <a:off x="2967038" y="6275388"/>
              <a:ext cx="82550" cy="63500"/>
            </a:xfrm>
            <a:custGeom>
              <a:avLst/>
              <a:gdLst>
                <a:gd name="T0" fmla="*/ 42 w 52"/>
                <a:gd name="T1" fmla="*/ 40 h 40"/>
                <a:gd name="T2" fmla="*/ 42 w 52"/>
                <a:gd name="T3" fmla="*/ 40 h 40"/>
                <a:gd name="T4" fmla="*/ 36 w 52"/>
                <a:gd name="T5" fmla="*/ 38 h 40"/>
                <a:gd name="T6" fmla="*/ 4 w 52"/>
                <a:gd name="T7" fmla="*/ 20 h 40"/>
                <a:gd name="T8" fmla="*/ 4 w 52"/>
                <a:gd name="T9" fmla="*/ 20 h 40"/>
                <a:gd name="T10" fmla="*/ 2 w 52"/>
                <a:gd name="T11" fmla="*/ 16 h 40"/>
                <a:gd name="T12" fmla="*/ 0 w 52"/>
                <a:gd name="T13" fmla="*/ 14 h 40"/>
                <a:gd name="T14" fmla="*/ 0 w 52"/>
                <a:gd name="T15" fmla="*/ 8 h 40"/>
                <a:gd name="T16" fmla="*/ 0 w 52"/>
                <a:gd name="T17" fmla="*/ 4 h 40"/>
                <a:gd name="T18" fmla="*/ 0 w 52"/>
                <a:gd name="T19" fmla="*/ 4 h 40"/>
                <a:gd name="T20" fmla="*/ 4 w 52"/>
                <a:gd name="T21" fmla="*/ 2 h 40"/>
                <a:gd name="T22" fmla="*/ 8 w 52"/>
                <a:gd name="T23" fmla="*/ 0 h 40"/>
                <a:gd name="T24" fmla="*/ 12 w 52"/>
                <a:gd name="T25" fmla="*/ 0 h 40"/>
                <a:gd name="T26" fmla="*/ 16 w 52"/>
                <a:gd name="T27" fmla="*/ 0 h 40"/>
                <a:gd name="T28" fmla="*/ 46 w 52"/>
                <a:gd name="T29" fmla="*/ 18 h 40"/>
                <a:gd name="T30" fmla="*/ 46 w 52"/>
                <a:gd name="T31" fmla="*/ 18 h 40"/>
                <a:gd name="T32" fmla="*/ 50 w 52"/>
                <a:gd name="T33" fmla="*/ 22 h 40"/>
                <a:gd name="T34" fmla="*/ 52 w 52"/>
                <a:gd name="T35" fmla="*/ 26 h 40"/>
                <a:gd name="T36" fmla="*/ 52 w 52"/>
                <a:gd name="T37" fmla="*/ 30 h 40"/>
                <a:gd name="T38" fmla="*/ 50 w 52"/>
                <a:gd name="T39" fmla="*/ 34 h 40"/>
                <a:gd name="T40" fmla="*/ 50 w 52"/>
                <a:gd name="T41" fmla="*/ 34 h 40"/>
                <a:gd name="T42" fmla="*/ 46 w 52"/>
                <a:gd name="T43" fmla="*/ 38 h 40"/>
                <a:gd name="T44" fmla="*/ 42 w 52"/>
                <a:gd name="T45" fmla="*/ 40 h 40"/>
                <a:gd name="T46" fmla="*/ 42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42" y="40"/>
                  </a:moveTo>
                  <a:lnTo>
                    <a:pt x="42" y="40"/>
                  </a:lnTo>
                  <a:lnTo>
                    <a:pt x="36" y="3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0" y="22"/>
                  </a:lnTo>
                  <a:lnTo>
                    <a:pt x="52" y="26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18"/>
            <p:cNvSpPr>
              <a:spLocks/>
            </p:cNvSpPr>
            <p:nvPr/>
          </p:nvSpPr>
          <p:spPr bwMode="auto">
            <a:xfrm>
              <a:off x="2922588" y="641826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2 w 58"/>
                <a:gd name="T3" fmla="*/ 22 h 22"/>
                <a:gd name="T4" fmla="*/ 12 w 58"/>
                <a:gd name="T5" fmla="*/ 22 h 22"/>
                <a:gd name="T6" fmla="*/ 6 w 58"/>
                <a:gd name="T7" fmla="*/ 22 h 22"/>
                <a:gd name="T8" fmla="*/ 4 w 58"/>
                <a:gd name="T9" fmla="*/ 18 h 22"/>
                <a:gd name="T10" fmla="*/ 0 w 58"/>
                <a:gd name="T11" fmla="*/ 16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4 w 58"/>
                <a:gd name="T19" fmla="*/ 2 h 22"/>
                <a:gd name="T20" fmla="*/ 6 w 58"/>
                <a:gd name="T21" fmla="*/ 0 h 22"/>
                <a:gd name="T22" fmla="*/ 12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2 w 58"/>
                <a:gd name="T29" fmla="*/ 0 h 22"/>
                <a:gd name="T30" fmla="*/ 54 w 58"/>
                <a:gd name="T31" fmla="*/ 2 h 22"/>
                <a:gd name="T32" fmla="*/ 58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8 w 58"/>
                <a:gd name="T39" fmla="*/ 16 h 22"/>
                <a:gd name="T40" fmla="*/ 54 w 58"/>
                <a:gd name="T41" fmla="*/ 18 h 22"/>
                <a:gd name="T42" fmla="*/ 52 w 58"/>
                <a:gd name="T43" fmla="*/ 22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19"/>
            <p:cNvSpPr>
              <a:spLocks/>
            </p:cNvSpPr>
            <p:nvPr/>
          </p:nvSpPr>
          <p:spPr bwMode="auto">
            <a:xfrm>
              <a:off x="2957513" y="6535738"/>
              <a:ext cx="82550" cy="63500"/>
            </a:xfrm>
            <a:custGeom>
              <a:avLst/>
              <a:gdLst>
                <a:gd name="T0" fmla="*/ 10 w 52"/>
                <a:gd name="T1" fmla="*/ 40 h 40"/>
                <a:gd name="T2" fmla="*/ 10 w 52"/>
                <a:gd name="T3" fmla="*/ 40 h 40"/>
                <a:gd name="T4" fmla="*/ 6 w 52"/>
                <a:gd name="T5" fmla="*/ 38 h 40"/>
                <a:gd name="T6" fmla="*/ 2 w 52"/>
                <a:gd name="T7" fmla="*/ 34 h 40"/>
                <a:gd name="T8" fmla="*/ 2 w 52"/>
                <a:gd name="T9" fmla="*/ 34 h 40"/>
                <a:gd name="T10" fmla="*/ 0 w 52"/>
                <a:gd name="T11" fmla="*/ 30 h 40"/>
                <a:gd name="T12" fmla="*/ 0 w 52"/>
                <a:gd name="T13" fmla="*/ 26 h 40"/>
                <a:gd name="T14" fmla="*/ 2 w 52"/>
                <a:gd name="T15" fmla="*/ 22 h 40"/>
                <a:gd name="T16" fmla="*/ 6 w 52"/>
                <a:gd name="T17" fmla="*/ 20 h 40"/>
                <a:gd name="T18" fmla="*/ 36 w 52"/>
                <a:gd name="T19" fmla="*/ 2 h 40"/>
                <a:gd name="T20" fmla="*/ 36 w 52"/>
                <a:gd name="T21" fmla="*/ 2 h 40"/>
                <a:gd name="T22" fmla="*/ 40 w 52"/>
                <a:gd name="T23" fmla="*/ 0 h 40"/>
                <a:gd name="T24" fmla="*/ 44 w 52"/>
                <a:gd name="T25" fmla="*/ 0 h 40"/>
                <a:gd name="T26" fmla="*/ 48 w 52"/>
                <a:gd name="T27" fmla="*/ 2 h 40"/>
                <a:gd name="T28" fmla="*/ 52 w 52"/>
                <a:gd name="T29" fmla="*/ 6 h 40"/>
                <a:gd name="T30" fmla="*/ 52 w 52"/>
                <a:gd name="T31" fmla="*/ 6 h 40"/>
                <a:gd name="T32" fmla="*/ 52 w 52"/>
                <a:gd name="T33" fmla="*/ 10 h 40"/>
                <a:gd name="T34" fmla="*/ 52 w 52"/>
                <a:gd name="T35" fmla="*/ 14 h 40"/>
                <a:gd name="T36" fmla="*/ 50 w 52"/>
                <a:gd name="T37" fmla="*/ 18 h 40"/>
                <a:gd name="T38" fmla="*/ 48 w 52"/>
                <a:gd name="T39" fmla="*/ 20 h 40"/>
                <a:gd name="T40" fmla="*/ 16 w 52"/>
                <a:gd name="T41" fmla="*/ 38 h 40"/>
                <a:gd name="T42" fmla="*/ 16 w 52"/>
                <a:gd name="T43" fmla="*/ 38 h 40"/>
                <a:gd name="T44" fmla="*/ 10 w 52"/>
                <a:gd name="T45" fmla="*/ 40 h 40"/>
                <a:gd name="T46" fmla="*/ 10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10" y="40"/>
                  </a:moveTo>
                  <a:lnTo>
                    <a:pt x="10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20"/>
            <p:cNvSpPr>
              <a:spLocks/>
            </p:cNvSpPr>
            <p:nvPr/>
          </p:nvSpPr>
          <p:spPr bwMode="auto">
            <a:xfrm>
              <a:off x="3408363" y="6551613"/>
              <a:ext cx="85725" cy="63500"/>
            </a:xfrm>
            <a:custGeom>
              <a:avLst/>
              <a:gdLst>
                <a:gd name="T0" fmla="*/ 42 w 54"/>
                <a:gd name="T1" fmla="*/ 40 h 40"/>
                <a:gd name="T2" fmla="*/ 42 w 54"/>
                <a:gd name="T3" fmla="*/ 40 h 40"/>
                <a:gd name="T4" fmla="*/ 38 w 54"/>
                <a:gd name="T5" fmla="*/ 38 h 40"/>
                <a:gd name="T6" fmla="*/ 6 w 54"/>
                <a:gd name="T7" fmla="*/ 20 h 40"/>
                <a:gd name="T8" fmla="*/ 6 w 54"/>
                <a:gd name="T9" fmla="*/ 20 h 40"/>
                <a:gd name="T10" fmla="*/ 4 w 54"/>
                <a:gd name="T11" fmla="*/ 18 h 40"/>
                <a:gd name="T12" fmla="*/ 2 w 54"/>
                <a:gd name="T13" fmla="*/ 14 h 40"/>
                <a:gd name="T14" fmla="*/ 0 w 54"/>
                <a:gd name="T15" fmla="*/ 10 h 40"/>
                <a:gd name="T16" fmla="*/ 2 w 54"/>
                <a:gd name="T17" fmla="*/ 6 h 40"/>
                <a:gd name="T18" fmla="*/ 2 w 54"/>
                <a:gd name="T19" fmla="*/ 6 h 40"/>
                <a:gd name="T20" fmla="*/ 6 w 54"/>
                <a:gd name="T21" fmla="*/ 2 h 40"/>
                <a:gd name="T22" fmla="*/ 10 w 54"/>
                <a:gd name="T23" fmla="*/ 0 h 40"/>
                <a:gd name="T24" fmla="*/ 14 w 54"/>
                <a:gd name="T25" fmla="*/ 0 h 40"/>
                <a:gd name="T26" fmla="*/ 18 w 54"/>
                <a:gd name="T27" fmla="*/ 2 h 40"/>
                <a:gd name="T28" fmla="*/ 48 w 54"/>
                <a:gd name="T29" fmla="*/ 20 h 40"/>
                <a:gd name="T30" fmla="*/ 48 w 54"/>
                <a:gd name="T31" fmla="*/ 20 h 40"/>
                <a:gd name="T32" fmla="*/ 52 w 54"/>
                <a:gd name="T33" fmla="*/ 22 h 40"/>
                <a:gd name="T34" fmla="*/ 54 w 54"/>
                <a:gd name="T35" fmla="*/ 26 h 40"/>
                <a:gd name="T36" fmla="*/ 54 w 54"/>
                <a:gd name="T37" fmla="*/ 30 h 40"/>
                <a:gd name="T38" fmla="*/ 52 w 54"/>
                <a:gd name="T39" fmla="*/ 34 h 40"/>
                <a:gd name="T40" fmla="*/ 52 w 54"/>
                <a:gd name="T41" fmla="*/ 34 h 40"/>
                <a:gd name="T42" fmla="*/ 48 w 54"/>
                <a:gd name="T43" fmla="*/ 38 h 40"/>
                <a:gd name="T44" fmla="*/ 42 w 54"/>
                <a:gd name="T45" fmla="*/ 40 h 40"/>
                <a:gd name="T46" fmla="*/ 4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42" y="40"/>
                  </a:moveTo>
                  <a:lnTo>
                    <a:pt x="42" y="40"/>
                  </a:lnTo>
                  <a:lnTo>
                    <a:pt x="38" y="3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52" y="22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48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21"/>
            <p:cNvSpPr>
              <a:spLocks/>
            </p:cNvSpPr>
            <p:nvPr/>
          </p:nvSpPr>
          <p:spPr bwMode="auto">
            <a:xfrm>
              <a:off x="3446463" y="643731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0 w 58"/>
                <a:gd name="T3" fmla="*/ 22 h 22"/>
                <a:gd name="T4" fmla="*/ 10 w 58"/>
                <a:gd name="T5" fmla="*/ 22 h 22"/>
                <a:gd name="T6" fmla="*/ 6 w 58"/>
                <a:gd name="T7" fmla="*/ 20 h 22"/>
                <a:gd name="T8" fmla="*/ 2 w 58"/>
                <a:gd name="T9" fmla="*/ 18 h 22"/>
                <a:gd name="T10" fmla="*/ 0 w 58"/>
                <a:gd name="T11" fmla="*/ 14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2 w 58"/>
                <a:gd name="T19" fmla="*/ 2 h 22"/>
                <a:gd name="T20" fmla="*/ 6 w 58"/>
                <a:gd name="T21" fmla="*/ 0 h 22"/>
                <a:gd name="T22" fmla="*/ 10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0 w 58"/>
                <a:gd name="T29" fmla="*/ 0 h 22"/>
                <a:gd name="T30" fmla="*/ 54 w 58"/>
                <a:gd name="T31" fmla="*/ 2 h 22"/>
                <a:gd name="T32" fmla="*/ 56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6 w 58"/>
                <a:gd name="T39" fmla="*/ 14 h 22"/>
                <a:gd name="T40" fmla="*/ 54 w 58"/>
                <a:gd name="T41" fmla="*/ 18 h 22"/>
                <a:gd name="T42" fmla="*/ 50 w 58"/>
                <a:gd name="T43" fmla="*/ 20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22"/>
            <p:cNvSpPr>
              <a:spLocks/>
            </p:cNvSpPr>
            <p:nvPr/>
          </p:nvSpPr>
          <p:spPr bwMode="auto">
            <a:xfrm>
              <a:off x="3417888" y="6291263"/>
              <a:ext cx="85725" cy="63500"/>
            </a:xfrm>
            <a:custGeom>
              <a:avLst/>
              <a:gdLst>
                <a:gd name="T0" fmla="*/ 12 w 54"/>
                <a:gd name="T1" fmla="*/ 40 h 40"/>
                <a:gd name="T2" fmla="*/ 12 w 54"/>
                <a:gd name="T3" fmla="*/ 40 h 40"/>
                <a:gd name="T4" fmla="*/ 6 w 54"/>
                <a:gd name="T5" fmla="*/ 38 h 40"/>
                <a:gd name="T6" fmla="*/ 2 w 54"/>
                <a:gd name="T7" fmla="*/ 34 h 40"/>
                <a:gd name="T8" fmla="*/ 2 w 54"/>
                <a:gd name="T9" fmla="*/ 34 h 40"/>
                <a:gd name="T10" fmla="*/ 0 w 54"/>
                <a:gd name="T11" fmla="*/ 30 h 40"/>
                <a:gd name="T12" fmla="*/ 0 w 54"/>
                <a:gd name="T13" fmla="*/ 26 h 40"/>
                <a:gd name="T14" fmla="*/ 2 w 54"/>
                <a:gd name="T15" fmla="*/ 22 h 40"/>
                <a:gd name="T16" fmla="*/ 6 w 54"/>
                <a:gd name="T17" fmla="*/ 18 h 40"/>
                <a:gd name="T18" fmla="*/ 38 w 54"/>
                <a:gd name="T19" fmla="*/ 0 h 40"/>
                <a:gd name="T20" fmla="*/ 38 w 54"/>
                <a:gd name="T21" fmla="*/ 0 h 40"/>
                <a:gd name="T22" fmla="*/ 42 w 54"/>
                <a:gd name="T23" fmla="*/ 0 h 40"/>
                <a:gd name="T24" fmla="*/ 46 w 54"/>
                <a:gd name="T25" fmla="*/ 0 h 40"/>
                <a:gd name="T26" fmla="*/ 50 w 54"/>
                <a:gd name="T27" fmla="*/ 2 h 40"/>
                <a:gd name="T28" fmla="*/ 52 w 54"/>
                <a:gd name="T29" fmla="*/ 4 h 40"/>
                <a:gd name="T30" fmla="*/ 52 w 54"/>
                <a:gd name="T31" fmla="*/ 4 h 40"/>
                <a:gd name="T32" fmla="*/ 54 w 54"/>
                <a:gd name="T33" fmla="*/ 8 h 40"/>
                <a:gd name="T34" fmla="*/ 54 w 54"/>
                <a:gd name="T35" fmla="*/ 12 h 40"/>
                <a:gd name="T36" fmla="*/ 52 w 54"/>
                <a:gd name="T37" fmla="*/ 16 h 40"/>
                <a:gd name="T38" fmla="*/ 48 w 54"/>
                <a:gd name="T39" fmla="*/ 20 h 40"/>
                <a:gd name="T40" fmla="*/ 18 w 54"/>
                <a:gd name="T41" fmla="*/ 38 h 40"/>
                <a:gd name="T42" fmla="*/ 18 w 54"/>
                <a:gd name="T43" fmla="*/ 38 h 40"/>
                <a:gd name="T44" fmla="*/ 12 w 54"/>
                <a:gd name="T45" fmla="*/ 40 h 40"/>
                <a:gd name="T46" fmla="*/ 1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12" y="40"/>
                  </a:moveTo>
                  <a:lnTo>
                    <a:pt x="12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2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23"/>
            <p:cNvSpPr>
              <a:spLocks/>
            </p:cNvSpPr>
            <p:nvPr/>
          </p:nvSpPr>
          <p:spPr bwMode="auto">
            <a:xfrm>
              <a:off x="3335338" y="6180138"/>
              <a:ext cx="63500" cy="85725"/>
            </a:xfrm>
            <a:custGeom>
              <a:avLst/>
              <a:gdLst>
                <a:gd name="T0" fmla="*/ 12 w 40"/>
                <a:gd name="T1" fmla="*/ 54 h 54"/>
                <a:gd name="T2" fmla="*/ 12 w 40"/>
                <a:gd name="T3" fmla="*/ 54 h 54"/>
                <a:gd name="T4" fmla="*/ 6 w 40"/>
                <a:gd name="T5" fmla="*/ 52 h 54"/>
                <a:gd name="T6" fmla="*/ 6 w 40"/>
                <a:gd name="T7" fmla="*/ 52 h 54"/>
                <a:gd name="T8" fmla="*/ 4 w 40"/>
                <a:gd name="T9" fmla="*/ 48 h 54"/>
                <a:gd name="T10" fmla="*/ 2 w 40"/>
                <a:gd name="T11" fmla="*/ 46 h 54"/>
                <a:gd name="T12" fmla="*/ 0 w 40"/>
                <a:gd name="T13" fmla="*/ 40 h 54"/>
                <a:gd name="T14" fmla="*/ 2 w 40"/>
                <a:gd name="T15" fmla="*/ 36 h 54"/>
                <a:gd name="T16" fmla="*/ 20 w 40"/>
                <a:gd name="T17" fmla="*/ 6 h 54"/>
                <a:gd name="T18" fmla="*/ 20 w 40"/>
                <a:gd name="T19" fmla="*/ 6 h 54"/>
                <a:gd name="T20" fmla="*/ 24 w 40"/>
                <a:gd name="T21" fmla="*/ 2 h 54"/>
                <a:gd name="T22" fmla="*/ 26 w 40"/>
                <a:gd name="T23" fmla="*/ 0 h 54"/>
                <a:gd name="T24" fmla="*/ 32 w 40"/>
                <a:gd name="T25" fmla="*/ 0 h 54"/>
                <a:gd name="T26" fmla="*/ 36 w 40"/>
                <a:gd name="T27" fmla="*/ 2 h 54"/>
                <a:gd name="T28" fmla="*/ 36 w 40"/>
                <a:gd name="T29" fmla="*/ 2 h 54"/>
                <a:gd name="T30" fmla="*/ 38 w 40"/>
                <a:gd name="T31" fmla="*/ 4 h 54"/>
                <a:gd name="T32" fmla="*/ 40 w 40"/>
                <a:gd name="T33" fmla="*/ 8 h 54"/>
                <a:gd name="T34" fmla="*/ 40 w 40"/>
                <a:gd name="T35" fmla="*/ 12 h 54"/>
                <a:gd name="T36" fmla="*/ 40 w 40"/>
                <a:gd name="T37" fmla="*/ 16 h 54"/>
                <a:gd name="T38" fmla="*/ 22 w 40"/>
                <a:gd name="T39" fmla="*/ 48 h 54"/>
                <a:gd name="T40" fmla="*/ 22 w 40"/>
                <a:gd name="T41" fmla="*/ 48 h 54"/>
                <a:gd name="T42" fmla="*/ 18 w 40"/>
                <a:gd name="T43" fmla="*/ 52 h 54"/>
                <a:gd name="T44" fmla="*/ 12 w 40"/>
                <a:gd name="T45" fmla="*/ 54 h 54"/>
                <a:gd name="T46" fmla="*/ 12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12" y="54"/>
                  </a:moveTo>
                  <a:lnTo>
                    <a:pt x="12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8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4"/>
            <p:cNvSpPr>
              <a:spLocks noEditPoints="1"/>
            </p:cNvSpPr>
            <p:nvPr/>
          </p:nvSpPr>
          <p:spPr bwMode="auto">
            <a:xfrm>
              <a:off x="3065463" y="6281738"/>
              <a:ext cx="327025" cy="396875"/>
            </a:xfrm>
            <a:custGeom>
              <a:avLst/>
              <a:gdLst>
                <a:gd name="T0" fmla="*/ 198 w 206"/>
                <a:gd name="T1" fmla="*/ 64 h 250"/>
                <a:gd name="T2" fmla="*/ 144 w 206"/>
                <a:gd name="T3" fmla="*/ 8 h 250"/>
                <a:gd name="T4" fmla="*/ 82 w 206"/>
                <a:gd name="T5" fmla="*/ 2 h 250"/>
                <a:gd name="T6" fmla="*/ 18 w 206"/>
                <a:gd name="T7" fmla="*/ 46 h 250"/>
                <a:gd name="T8" fmla="*/ 0 w 206"/>
                <a:gd name="T9" fmla="*/ 104 h 250"/>
                <a:gd name="T10" fmla="*/ 6 w 206"/>
                <a:gd name="T11" fmla="*/ 142 h 250"/>
                <a:gd name="T12" fmla="*/ 42 w 206"/>
                <a:gd name="T13" fmla="*/ 206 h 250"/>
                <a:gd name="T14" fmla="*/ 48 w 206"/>
                <a:gd name="T15" fmla="*/ 234 h 250"/>
                <a:gd name="T16" fmla="*/ 96 w 206"/>
                <a:gd name="T17" fmla="*/ 250 h 250"/>
                <a:gd name="T18" fmla="*/ 158 w 206"/>
                <a:gd name="T19" fmla="*/ 250 h 250"/>
                <a:gd name="T20" fmla="*/ 164 w 206"/>
                <a:gd name="T21" fmla="*/ 206 h 250"/>
                <a:gd name="T22" fmla="*/ 196 w 206"/>
                <a:gd name="T23" fmla="*/ 154 h 250"/>
                <a:gd name="T24" fmla="*/ 206 w 206"/>
                <a:gd name="T25" fmla="*/ 114 h 250"/>
                <a:gd name="T26" fmla="*/ 90 w 206"/>
                <a:gd name="T27" fmla="*/ 184 h 250"/>
                <a:gd name="T28" fmla="*/ 70 w 206"/>
                <a:gd name="T29" fmla="*/ 142 h 250"/>
                <a:gd name="T30" fmla="*/ 84 w 206"/>
                <a:gd name="T31" fmla="*/ 136 h 250"/>
                <a:gd name="T32" fmla="*/ 100 w 206"/>
                <a:gd name="T33" fmla="*/ 142 h 250"/>
                <a:gd name="T34" fmla="*/ 114 w 206"/>
                <a:gd name="T35" fmla="*/ 136 h 250"/>
                <a:gd name="T36" fmla="*/ 124 w 206"/>
                <a:gd name="T37" fmla="*/ 144 h 250"/>
                <a:gd name="T38" fmla="*/ 110 w 206"/>
                <a:gd name="T39" fmla="*/ 180 h 250"/>
                <a:gd name="T40" fmla="*/ 90 w 206"/>
                <a:gd name="T41" fmla="*/ 234 h 250"/>
                <a:gd name="T42" fmla="*/ 86 w 206"/>
                <a:gd name="T43" fmla="*/ 112 h 250"/>
                <a:gd name="T44" fmla="*/ 88 w 206"/>
                <a:gd name="T45" fmla="*/ 114 h 250"/>
                <a:gd name="T46" fmla="*/ 84 w 206"/>
                <a:gd name="T47" fmla="*/ 124 h 250"/>
                <a:gd name="T48" fmla="*/ 114 w 206"/>
                <a:gd name="T49" fmla="*/ 110 h 250"/>
                <a:gd name="T50" fmla="*/ 116 w 206"/>
                <a:gd name="T51" fmla="*/ 108 h 250"/>
                <a:gd name="T52" fmla="*/ 118 w 206"/>
                <a:gd name="T53" fmla="*/ 114 h 250"/>
                <a:gd name="T54" fmla="*/ 114 w 206"/>
                <a:gd name="T55" fmla="*/ 110 h 250"/>
                <a:gd name="T56" fmla="*/ 188 w 206"/>
                <a:gd name="T57" fmla="*/ 120 h 250"/>
                <a:gd name="T58" fmla="*/ 168 w 206"/>
                <a:gd name="T59" fmla="*/ 170 h 250"/>
                <a:gd name="T60" fmla="*/ 142 w 206"/>
                <a:gd name="T61" fmla="*/ 214 h 250"/>
                <a:gd name="T62" fmla="*/ 122 w 206"/>
                <a:gd name="T63" fmla="*/ 186 h 250"/>
                <a:gd name="T64" fmla="*/ 142 w 206"/>
                <a:gd name="T65" fmla="*/ 130 h 250"/>
                <a:gd name="T66" fmla="*/ 134 w 206"/>
                <a:gd name="T67" fmla="*/ 134 h 250"/>
                <a:gd name="T68" fmla="*/ 122 w 206"/>
                <a:gd name="T69" fmla="*/ 136 h 250"/>
                <a:gd name="T70" fmla="*/ 116 w 206"/>
                <a:gd name="T71" fmla="*/ 130 h 250"/>
                <a:gd name="T72" fmla="*/ 124 w 206"/>
                <a:gd name="T73" fmla="*/ 112 h 250"/>
                <a:gd name="T74" fmla="*/ 116 w 206"/>
                <a:gd name="T75" fmla="*/ 102 h 250"/>
                <a:gd name="T76" fmla="*/ 108 w 206"/>
                <a:gd name="T77" fmla="*/ 108 h 250"/>
                <a:gd name="T78" fmla="*/ 102 w 206"/>
                <a:gd name="T79" fmla="*/ 134 h 250"/>
                <a:gd name="T80" fmla="*/ 92 w 206"/>
                <a:gd name="T81" fmla="*/ 134 h 250"/>
                <a:gd name="T82" fmla="*/ 94 w 206"/>
                <a:gd name="T83" fmla="*/ 114 h 250"/>
                <a:gd name="T84" fmla="*/ 88 w 206"/>
                <a:gd name="T85" fmla="*/ 106 h 250"/>
                <a:gd name="T86" fmla="*/ 78 w 206"/>
                <a:gd name="T87" fmla="*/ 112 h 250"/>
                <a:gd name="T88" fmla="*/ 80 w 206"/>
                <a:gd name="T89" fmla="*/ 130 h 250"/>
                <a:gd name="T90" fmla="*/ 68 w 206"/>
                <a:gd name="T91" fmla="*/ 136 h 250"/>
                <a:gd name="T92" fmla="*/ 60 w 206"/>
                <a:gd name="T93" fmla="*/ 130 h 250"/>
                <a:gd name="T94" fmla="*/ 58 w 206"/>
                <a:gd name="T95" fmla="*/ 130 h 250"/>
                <a:gd name="T96" fmla="*/ 58 w 206"/>
                <a:gd name="T97" fmla="*/ 132 h 250"/>
                <a:gd name="T98" fmla="*/ 54 w 206"/>
                <a:gd name="T99" fmla="*/ 136 h 250"/>
                <a:gd name="T100" fmla="*/ 66 w 206"/>
                <a:gd name="T101" fmla="*/ 234 h 250"/>
                <a:gd name="T102" fmla="*/ 60 w 206"/>
                <a:gd name="T103" fmla="*/ 204 h 250"/>
                <a:gd name="T104" fmla="*/ 28 w 206"/>
                <a:gd name="T105" fmla="*/ 148 h 250"/>
                <a:gd name="T106" fmla="*/ 18 w 206"/>
                <a:gd name="T107" fmla="*/ 108 h 250"/>
                <a:gd name="T108" fmla="*/ 20 w 206"/>
                <a:gd name="T109" fmla="*/ 86 h 250"/>
                <a:gd name="T110" fmla="*/ 56 w 206"/>
                <a:gd name="T111" fmla="*/ 34 h 250"/>
                <a:gd name="T112" fmla="*/ 104 w 206"/>
                <a:gd name="T113" fmla="*/ 18 h 250"/>
                <a:gd name="T114" fmla="*/ 164 w 206"/>
                <a:gd name="T115" fmla="*/ 44 h 250"/>
                <a:gd name="T116" fmla="*/ 188 w 206"/>
                <a:gd name="T117" fmla="*/ 10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50">
                  <a:moveTo>
                    <a:pt x="206" y="104"/>
                  </a:moveTo>
                  <a:lnTo>
                    <a:pt x="206" y="104"/>
                  </a:lnTo>
                  <a:lnTo>
                    <a:pt x="204" y="84"/>
                  </a:lnTo>
                  <a:lnTo>
                    <a:pt x="198" y="64"/>
                  </a:lnTo>
                  <a:lnTo>
                    <a:pt x="188" y="46"/>
                  </a:lnTo>
                  <a:lnTo>
                    <a:pt x="176" y="32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6" y="142"/>
                  </a:lnTo>
                  <a:lnTo>
                    <a:pt x="10" y="154"/>
                  </a:lnTo>
                  <a:lnTo>
                    <a:pt x="18" y="170"/>
                  </a:lnTo>
                  <a:lnTo>
                    <a:pt x="28" y="188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12"/>
                  </a:lnTo>
                  <a:lnTo>
                    <a:pt x="46" y="218"/>
                  </a:lnTo>
                  <a:lnTo>
                    <a:pt x="48" y="234"/>
                  </a:lnTo>
                  <a:lnTo>
                    <a:pt x="48" y="250"/>
                  </a:lnTo>
                  <a:lnTo>
                    <a:pt x="48" y="250"/>
                  </a:lnTo>
                  <a:lnTo>
                    <a:pt x="96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58" y="250"/>
                  </a:lnTo>
                  <a:lnTo>
                    <a:pt x="158" y="250"/>
                  </a:lnTo>
                  <a:lnTo>
                    <a:pt x="158" y="234"/>
                  </a:lnTo>
                  <a:lnTo>
                    <a:pt x="160" y="218"/>
                  </a:lnTo>
                  <a:lnTo>
                    <a:pt x="162" y="212"/>
                  </a:lnTo>
                  <a:lnTo>
                    <a:pt x="164" y="206"/>
                  </a:lnTo>
                  <a:lnTo>
                    <a:pt x="164" y="206"/>
                  </a:lnTo>
                  <a:lnTo>
                    <a:pt x="178" y="188"/>
                  </a:lnTo>
                  <a:lnTo>
                    <a:pt x="188" y="170"/>
                  </a:lnTo>
                  <a:lnTo>
                    <a:pt x="196" y="154"/>
                  </a:lnTo>
                  <a:lnTo>
                    <a:pt x="200" y="142"/>
                  </a:lnTo>
                  <a:lnTo>
                    <a:pt x="204" y="122"/>
                  </a:lnTo>
                  <a:lnTo>
                    <a:pt x="206" y="114"/>
                  </a:lnTo>
                  <a:lnTo>
                    <a:pt x="206" y="114"/>
                  </a:lnTo>
                  <a:lnTo>
                    <a:pt x="206" y="104"/>
                  </a:lnTo>
                  <a:lnTo>
                    <a:pt x="206" y="104"/>
                  </a:lnTo>
                  <a:close/>
                  <a:moveTo>
                    <a:pt x="90" y="234"/>
                  </a:moveTo>
                  <a:lnTo>
                    <a:pt x="90" y="184"/>
                  </a:lnTo>
                  <a:lnTo>
                    <a:pt x="90" y="184"/>
                  </a:lnTo>
                  <a:lnTo>
                    <a:pt x="90" y="18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8" y="140"/>
                  </a:lnTo>
                  <a:lnTo>
                    <a:pt x="94" y="142"/>
                  </a:lnTo>
                  <a:lnTo>
                    <a:pt x="94" y="142"/>
                  </a:lnTo>
                  <a:lnTo>
                    <a:pt x="100" y="142"/>
                  </a:lnTo>
                  <a:lnTo>
                    <a:pt x="104" y="140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18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0" y="142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110" y="184"/>
                  </a:lnTo>
                  <a:lnTo>
                    <a:pt x="110" y="234"/>
                  </a:lnTo>
                  <a:lnTo>
                    <a:pt x="90" y="234"/>
                  </a:lnTo>
                  <a:close/>
                  <a:moveTo>
                    <a:pt x="84" y="112"/>
                  </a:moveTo>
                  <a:lnTo>
                    <a:pt x="84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8" y="112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88" y="12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4" y="116"/>
                  </a:lnTo>
                  <a:lnTo>
                    <a:pt x="84" y="112"/>
                  </a:lnTo>
                  <a:lnTo>
                    <a:pt x="84" y="112"/>
                  </a:lnTo>
                  <a:close/>
                  <a:moveTo>
                    <a:pt x="114" y="110"/>
                  </a:moveTo>
                  <a:lnTo>
                    <a:pt x="114" y="110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4" y="122"/>
                  </a:lnTo>
                  <a:lnTo>
                    <a:pt x="114" y="122"/>
                  </a:lnTo>
                  <a:lnTo>
                    <a:pt x="114" y="116"/>
                  </a:lnTo>
                  <a:lnTo>
                    <a:pt x="114" y="110"/>
                  </a:lnTo>
                  <a:lnTo>
                    <a:pt x="114" y="110"/>
                  </a:lnTo>
                  <a:close/>
                  <a:moveTo>
                    <a:pt x="188" y="108"/>
                  </a:moveTo>
                  <a:lnTo>
                    <a:pt x="186" y="120"/>
                  </a:lnTo>
                  <a:lnTo>
                    <a:pt x="188" y="120"/>
                  </a:lnTo>
                  <a:lnTo>
                    <a:pt x="188" y="120"/>
                  </a:lnTo>
                  <a:lnTo>
                    <a:pt x="184" y="132"/>
                  </a:lnTo>
                  <a:lnTo>
                    <a:pt x="178" y="148"/>
                  </a:lnTo>
                  <a:lnTo>
                    <a:pt x="168" y="170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46" y="204"/>
                  </a:lnTo>
                  <a:lnTo>
                    <a:pt x="142" y="214"/>
                  </a:lnTo>
                  <a:lnTo>
                    <a:pt x="140" y="224"/>
                  </a:lnTo>
                  <a:lnTo>
                    <a:pt x="140" y="234"/>
                  </a:lnTo>
                  <a:lnTo>
                    <a:pt x="122" y="234"/>
                  </a:lnTo>
                  <a:lnTo>
                    <a:pt x="122" y="186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6" y="134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38" y="130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30" y="136"/>
                  </a:lnTo>
                  <a:lnTo>
                    <a:pt x="124" y="136"/>
                  </a:lnTo>
                  <a:lnTo>
                    <a:pt x="124" y="136"/>
                  </a:lnTo>
                  <a:lnTo>
                    <a:pt x="122" y="136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2" y="118"/>
                  </a:lnTo>
                  <a:lnTo>
                    <a:pt x="124" y="112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0" y="104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12" y="104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8" y="11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2" y="134"/>
                  </a:lnTo>
                  <a:lnTo>
                    <a:pt x="100" y="136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2" y="134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22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92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84" y="106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78" y="112"/>
                  </a:lnTo>
                  <a:lnTo>
                    <a:pt x="78" y="11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68" y="136"/>
                  </a:lnTo>
                  <a:lnTo>
                    <a:pt x="66" y="134"/>
                  </a:lnTo>
                  <a:lnTo>
                    <a:pt x="66" y="134"/>
                  </a:lnTo>
                  <a:lnTo>
                    <a:pt x="64" y="13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36"/>
                  </a:lnTo>
                  <a:lnTo>
                    <a:pt x="56" y="140"/>
                  </a:lnTo>
                  <a:lnTo>
                    <a:pt x="78" y="186"/>
                  </a:lnTo>
                  <a:lnTo>
                    <a:pt x="78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24"/>
                  </a:lnTo>
                  <a:lnTo>
                    <a:pt x="64" y="214"/>
                  </a:lnTo>
                  <a:lnTo>
                    <a:pt x="60" y="204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38" y="170"/>
                  </a:lnTo>
                  <a:lnTo>
                    <a:pt x="28" y="148"/>
                  </a:lnTo>
                  <a:lnTo>
                    <a:pt x="22" y="132"/>
                  </a:lnTo>
                  <a:lnTo>
                    <a:pt x="18" y="120"/>
                  </a:lnTo>
                  <a:lnTo>
                    <a:pt x="20" y="120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0" y="86"/>
                  </a:lnTo>
                  <a:lnTo>
                    <a:pt x="24" y="70"/>
                  </a:lnTo>
                  <a:lnTo>
                    <a:pt x="32" y="56"/>
                  </a:lnTo>
                  <a:lnTo>
                    <a:pt x="42" y="44"/>
                  </a:lnTo>
                  <a:lnTo>
                    <a:pt x="56" y="34"/>
                  </a:lnTo>
                  <a:lnTo>
                    <a:pt x="70" y="26"/>
                  </a:lnTo>
                  <a:lnTo>
                    <a:pt x="86" y="2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20"/>
                  </a:lnTo>
                  <a:lnTo>
                    <a:pt x="136" y="26"/>
                  </a:lnTo>
                  <a:lnTo>
                    <a:pt x="150" y="34"/>
                  </a:lnTo>
                  <a:lnTo>
                    <a:pt x="164" y="44"/>
                  </a:lnTo>
                  <a:lnTo>
                    <a:pt x="174" y="56"/>
                  </a:lnTo>
                  <a:lnTo>
                    <a:pt x="182" y="70"/>
                  </a:lnTo>
                  <a:lnTo>
                    <a:pt x="186" y="86"/>
                  </a:lnTo>
                  <a:lnTo>
                    <a:pt x="188" y="104"/>
                  </a:lnTo>
                  <a:lnTo>
                    <a:pt x="188" y="104"/>
                  </a:lnTo>
                  <a:lnTo>
                    <a:pt x="188" y="108"/>
                  </a:lnTo>
                  <a:lnTo>
                    <a:pt x="18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25"/>
            <p:cNvSpPr>
              <a:spLocks/>
            </p:cNvSpPr>
            <p:nvPr/>
          </p:nvSpPr>
          <p:spPr bwMode="auto">
            <a:xfrm>
              <a:off x="3141663" y="6694488"/>
              <a:ext cx="174625" cy="98425"/>
            </a:xfrm>
            <a:custGeom>
              <a:avLst/>
              <a:gdLst>
                <a:gd name="T0" fmla="*/ 0 w 110"/>
                <a:gd name="T1" fmla="*/ 8 h 62"/>
                <a:gd name="T2" fmla="*/ 6 w 110"/>
                <a:gd name="T3" fmla="*/ 8 h 62"/>
                <a:gd name="T4" fmla="*/ 6 w 110"/>
                <a:gd name="T5" fmla="*/ 16 h 62"/>
                <a:gd name="T6" fmla="*/ 0 w 110"/>
                <a:gd name="T7" fmla="*/ 16 h 62"/>
                <a:gd name="T8" fmla="*/ 0 w 110"/>
                <a:gd name="T9" fmla="*/ 24 h 62"/>
                <a:gd name="T10" fmla="*/ 6 w 110"/>
                <a:gd name="T11" fmla="*/ 24 h 62"/>
                <a:gd name="T12" fmla="*/ 6 w 110"/>
                <a:gd name="T13" fmla="*/ 32 h 62"/>
                <a:gd name="T14" fmla="*/ 0 w 110"/>
                <a:gd name="T15" fmla="*/ 32 h 62"/>
                <a:gd name="T16" fmla="*/ 0 w 110"/>
                <a:gd name="T17" fmla="*/ 32 h 62"/>
                <a:gd name="T18" fmla="*/ 2 w 110"/>
                <a:gd name="T19" fmla="*/ 40 h 62"/>
                <a:gd name="T20" fmla="*/ 8 w 110"/>
                <a:gd name="T21" fmla="*/ 46 h 62"/>
                <a:gd name="T22" fmla="*/ 16 w 110"/>
                <a:gd name="T23" fmla="*/ 50 h 62"/>
                <a:gd name="T24" fmla="*/ 24 w 110"/>
                <a:gd name="T25" fmla="*/ 52 h 62"/>
                <a:gd name="T26" fmla="*/ 24 w 110"/>
                <a:gd name="T27" fmla="*/ 52 h 62"/>
                <a:gd name="T28" fmla="*/ 26 w 110"/>
                <a:gd name="T29" fmla="*/ 56 h 62"/>
                <a:gd name="T30" fmla="*/ 30 w 110"/>
                <a:gd name="T31" fmla="*/ 58 h 62"/>
                <a:gd name="T32" fmla="*/ 34 w 110"/>
                <a:gd name="T33" fmla="*/ 60 h 62"/>
                <a:gd name="T34" fmla="*/ 38 w 110"/>
                <a:gd name="T35" fmla="*/ 62 h 62"/>
                <a:gd name="T36" fmla="*/ 72 w 110"/>
                <a:gd name="T37" fmla="*/ 62 h 62"/>
                <a:gd name="T38" fmla="*/ 72 w 110"/>
                <a:gd name="T39" fmla="*/ 62 h 62"/>
                <a:gd name="T40" fmla="*/ 76 w 110"/>
                <a:gd name="T41" fmla="*/ 60 h 62"/>
                <a:gd name="T42" fmla="*/ 80 w 110"/>
                <a:gd name="T43" fmla="*/ 58 h 62"/>
                <a:gd name="T44" fmla="*/ 84 w 110"/>
                <a:gd name="T45" fmla="*/ 56 h 62"/>
                <a:gd name="T46" fmla="*/ 86 w 110"/>
                <a:gd name="T47" fmla="*/ 52 h 62"/>
                <a:gd name="T48" fmla="*/ 86 w 110"/>
                <a:gd name="T49" fmla="*/ 52 h 62"/>
                <a:gd name="T50" fmla="*/ 94 w 110"/>
                <a:gd name="T51" fmla="*/ 50 h 62"/>
                <a:gd name="T52" fmla="*/ 102 w 110"/>
                <a:gd name="T53" fmla="*/ 46 h 62"/>
                <a:gd name="T54" fmla="*/ 108 w 110"/>
                <a:gd name="T55" fmla="*/ 40 h 62"/>
                <a:gd name="T56" fmla="*/ 110 w 110"/>
                <a:gd name="T57" fmla="*/ 32 h 62"/>
                <a:gd name="T58" fmla="*/ 106 w 110"/>
                <a:gd name="T59" fmla="*/ 32 h 62"/>
                <a:gd name="T60" fmla="*/ 106 w 110"/>
                <a:gd name="T61" fmla="*/ 24 h 62"/>
                <a:gd name="T62" fmla="*/ 110 w 110"/>
                <a:gd name="T63" fmla="*/ 24 h 62"/>
                <a:gd name="T64" fmla="*/ 110 w 110"/>
                <a:gd name="T65" fmla="*/ 16 h 62"/>
                <a:gd name="T66" fmla="*/ 106 w 110"/>
                <a:gd name="T67" fmla="*/ 16 h 62"/>
                <a:gd name="T68" fmla="*/ 106 w 110"/>
                <a:gd name="T69" fmla="*/ 8 h 62"/>
                <a:gd name="T70" fmla="*/ 110 w 110"/>
                <a:gd name="T71" fmla="*/ 8 h 62"/>
                <a:gd name="T72" fmla="*/ 110 w 110"/>
                <a:gd name="T73" fmla="*/ 0 h 62"/>
                <a:gd name="T74" fmla="*/ 0 w 110"/>
                <a:gd name="T75" fmla="*/ 0 h 62"/>
                <a:gd name="T76" fmla="*/ 0 w 110"/>
                <a:gd name="T7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" h="62">
                  <a:moveTo>
                    <a:pt x="0" y="8"/>
                  </a:moveTo>
                  <a:lnTo>
                    <a:pt x="6" y="8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8" y="46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30" y="58"/>
                  </a:lnTo>
                  <a:lnTo>
                    <a:pt x="34" y="60"/>
                  </a:lnTo>
                  <a:lnTo>
                    <a:pt x="38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4" y="5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6" y="32"/>
                  </a:lnTo>
                  <a:lnTo>
                    <a:pt x="106" y="24"/>
                  </a:lnTo>
                  <a:lnTo>
                    <a:pt x="110" y="24"/>
                  </a:lnTo>
                  <a:lnTo>
                    <a:pt x="110" y="16"/>
                  </a:lnTo>
                  <a:lnTo>
                    <a:pt x="106" y="16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217"/>
          <p:cNvSpPr>
            <a:spLocks noChangeAspect="1" noEditPoints="1"/>
          </p:cNvSpPr>
          <p:nvPr/>
        </p:nvSpPr>
        <p:spPr bwMode="auto">
          <a:xfrm>
            <a:off x="3577587" y="2235455"/>
            <a:ext cx="566929" cy="57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219"/>
          <p:cNvSpPr>
            <a:spLocks noChangeAspect="1" noEditPoints="1"/>
          </p:cNvSpPr>
          <p:nvPr/>
        </p:nvSpPr>
        <p:spPr bwMode="auto">
          <a:xfrm>
            <a:off x="8080012" y="2134431"/>
            <a:ext cx="449008" cy="57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868192" y="2971139"/>
            <a:ext cx="5139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收获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对处理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dataframe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有基本了解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对波动率建模有了初步认识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熟悉了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中搭建神经网络的基本框架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010895" y="2817353"/>
            <a:ext cx="401698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不足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数据可视化效果不够好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模型过于复杂，拟合效果不佳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未能使用处理时间序列数据更有优势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RNN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网络进行预测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3" name="直接连接符 92"/>
          <p:cNvCxnSpPr>
            <a:cxnSpLocks/>
          </p:cNvCxnSpPr>
          <p:nvPr/>
        </p:nvCxnSpPr>
        <p:spPr>
          <a:xfrm>
            <a:off x="4923416" y="3682173"/>
            <a:ext cx="780151" cy="17780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cxnSpLocks/>
          </p:cNvCxnSpPr>
          <p:nvPr/>
        </p:nvCxnSpPr>
        <p:spPr>
          <a:xfrm flipV="1">
            <a:off x="7023643" y="3590203"/>
            <a:ext cx="678634" cy="3067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8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6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8754" y="2013974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72319" y="1123776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40288" y="2305039"/>
            <a:ext cx="544059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23795" y="2678418"/>
            <a:ext cx="28431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项目概述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16379" y="406205"/>
            <a:ext cx="28431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60920" y="2967335"/>
            <a:ext cx="28431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17736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项目概述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98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项目概述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91D972-680C-4973-96A4-0D5CBEE38121}"/>
              </a:ext>
            </a:extLst>
          </p:cNvPr>
          <p:cNvSpPr txBox="1"/>
          <p:nvPr/>
        </p:nvSpPr>
        <p:spPr>
          <a:xfrm>
            <a:off x="2158566" y="1526631"/>
            <a:ext cx="88689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本文主要参考：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林焰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杨建辉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考虑投资者情绪的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GARCH-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改进神经网络期权定价模型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[J].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系统管理学报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,2018,27(05):863-871+880.</a:t>
            </a:r>
          </a:p>
          <a:p>
            <a:pPr marL="342900" indent="-342900"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蔡瑞胸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 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金融时间序列分析：基于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R》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keras.rstudio.com</a:t>
            </a:r>
          </a:p>
          <a:p>
            <a:pPr marL="342900" indent="-342900">
              <a:buAutoNum type="arabicPeriod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项目内容概述：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GARCH(1,1)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模型得到标的资产波动率，加上标的价格、期权敲定价格、无风险利率四个参数作为神经网络的输入。利用神经网络对期权价格进行预测。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数据来源：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使用上证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50ETF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作为研究对象。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标的价格、期权敲定价格、期权价格来源同花顺软件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无风险利率为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shibor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银行间同业拆借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月期利率，来自东方财富网。由自己构建的爬虫获取。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共计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3700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多个样本值。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79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项目概述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7FD4EF0-831D-4344-A479-CC9AD8BE83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4" b="90093" l="8836" r="89926">
                        <a14:foregroundMark x1="49628" y1="9133" x2="60776" y2="9443"/>
                        <a14:foregroundMark x1="9909" y1="46904" x2="8836" y2="55728"/>
                        <a14:foregroundMark x1="48968" y1="90093" x2="59042" y2="900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6352" y="1343012"/>
            <a:ext cx="9520314" cy="50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7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1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数据爬取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EFAC28-3B71-4BC5-9E86-C008B18D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03" y="1297270"/>
            <a:ext cx="9942291" cy="48262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FBD275-52E8-4D13-8F3B-EC51B0426060}"/>
              </a:ext>
            </a:extLst>
          </p:cNvPr>
          <p:cNvSpPr txBox="1"/>
          <p:nvPr/>
        </p:nvSpPr>
        <p:spPr>
          <a:xfrm>
            <a:off x="6715542" y="2753917"/>
            <a:ext cx="24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构造</a:t>
            </a:r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endParaRPr lang="zh-CN" altLang="en-US" dirty="0">
              <a:solidFill>
                <a:schemeClr val="bg1"/>
              </a:solidFill>
              <a:highlight>
                <a:srgbClr val="FF00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5C60A6-89D1-48D0-8C44-5E3B52BA1AB3}"/>
              </a:ext>
            </a:extLst>
          </p:cNvPr>
          <p:cNvSpPr txBox="1"/>
          <p:nvPr/>
        </p:nvSpPr>
        <p:spPr>
          <a:xfrm>
            <a:off x="7579142" y="3059668"/>
            <a:ext cx="24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页面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4528C24-12D1-47EB-8AB0-AB58E82CA1CE}"/>
              </a:ext>
            </a:extLst>
          </p:cNvPr>
          <p:cNvSpPr txBox="1"/>
          <p:nvPr/>
        </p:nvSpPr>
        <p:spPr>
          <a:xfrm>
            <a:off x="8223911" y="3437765"/>
            <a:ext cx="24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205554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数据清洗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201DD6-3356-4BAF-BF76-5352EAB50A3D}"/>
              </a:ext>
            </a:extLst>
          </p:cNvPr>
          <p:cNvSpPr txBox="1"/>
          <p:nvPr/>
        </p:nvSpPr>
        <p:spPr>
          <a:xfrm>
            <a:off x="2158567" y="1342093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读取数据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611850-46E0-4FAF-8303-C86F5F80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46" y="1843954"/>
            <a:ext cx="8619645" cy="164770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2666C89-3123-48BE-BAFF-65506D9D56B1}"/>
              </a:ext>
            </a:extLst>
          </p:cNvPr>
          <p:cNvSpPr txBox="1"/>
          <p:nvPr/>
        </p:nvSpPr>
        <p:spPr>
          <a:xfrm>
            <a:off x="6926556" y="2800810"/>
            <a:ext cx="482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确保</a:t>
            </a:r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数据不被转化为</a:t>
            </a:r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factor</a:t>
            </a:r>
            <a:endParaRPr lang="zh-CN" altLang="en-US" dirty="0">
              <a:solidFill>
                <a:schemeClr val="bg1"/>
              </a:solidFill>
              <a:highlight>
                <a:srgbClr val="FF00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E6A651-CB68-4B48-B56B-13C45925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846" y="3602956"/>
            <a:ext cx="8785514" cy="125039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7EB586CE-7F16-43AE-B738-BD418660E015}"/>
              </a:ext>
            </a:extLst>
          </p:cNvPr>
          <p:cNvSpPr txBox="1"/>
          <p:nvPr/>
        </p:nvSpPr>
        <p:spPr>
          <a:xfrm>
            <a:off x="6715542" y="3703489"/>
            <a:ext cx="482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已经转化了的就先转为</a:t>
            </a:r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str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再转为时间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196B99-2A05-4702-A66F-33F4A5D19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846" y="4983772"/>
            <a:ext cx="8131041" cy="154145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AD71025-3440-4495-9AFE-F47641365C0E}"/>
              </a:ext>
            </a:extLst>
          </p:cNvPr>
          <p:cNvSpPr txBox="1"/>
          <p:nvPr/>
        </p:nvSpPr>
        <p:spPr>
          <a:xfrm>
            <a:off x="6715542" y="4979731"/>
            <a:ext cx="482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str_sub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截取字符串</a:t>
            </a:r>
          </a:p>
        </p:txBody>
      </p:sp>
    </p:spTree>
    <p:extLst>
      <p:ext uri="{BB962C8B-B14F-4D97-AF65-F5344CB8AC3E}">
        <p14:creationId xmlns:p14="http://schemas.microsoft.com/office/powerpoint/2010/main" val="61584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 GARCH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0B573AB3-1AD1-46D2-A7F3-E2875B5D4381}"/>
              </a:ext>
            </a:extLst>
          </p:cNvPr>
          <p:cNvSpPr/>
          <p:nvPr/>
        </p:nvSpPr>
        <p:spPr>
          <a:xfrm>
            <a:off x="696146" y="2656799"/>
            <a:ext cx="2193653" cy="10472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均值显著不为</a:t>
            </a:r>
            <a:r>
              <a:rPr lang="en-US" altLang="zh-CN" dirty="0"/>
              <a:t>0</a:t>
            </a:r>
            <a:r>
              <a:rPr lang="zh-CN" altLang="en-US" dirty="0"/>
              <a:t>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50D58F-1B3B-4D6D-BDB4-269299B65E5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889799" y="3180428"/>
            <a:ext cx="10726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639CFE81-D19D-441B-8B7C-CEB7F89D2262}"/>
              </a:ext>
            </a:extLst>
          </p:cNvPr>
          <p:cNvSpPr/>
          <p:nvPr/>
        </p:nvSpPr>
        <p:spPr>
          <a:xfrm>
            <a:off x="3962400" y="2739294"/>
            <a:ext cx="2414954" cy="907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检验残差的</a:t>
            </a:r>
            <a:r>
              <a:rPr lang="en-US" altLang="zh-CN" dirty="0"/>
              <a:t>ARCH</a:t>
            </a:r>
            <a:r>
              <a:rPr lang="zh-CN" altLang="en-US" dirty="0"/>
              <a:t>效应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1632B75-CB38-4C8A-8AC4-E40D86C3C8DC}"/>
              </a:ext>
            </a:extLst>
          </p:cNvPr>
          <p:cNvCxnSpPr>
            <a:stCxn id="2" idx="3"/>
          </p:cNvCxnSpPr>
          <p:nvPr/>
        </p:nvCxnSpPr>
        <p:spPr>
          <a:xfrm>
            <a:off x="2889799" y="3180429"/>
            <a:ext cx="869401" cy="191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62E2B00-9942-49FB-A0B4-91D3A96FF11A}"/>
              </a:ext>
            </a:extLst>
          </p:cNvPr>
          <p:cNvSpPr/>
          <p:nvPr/>
        </p:nvSpPr>
        <p:spPr>
          <a:xfrm>
            <a:off x="3759200" y="4743938"/>
            <a:ext cx="2219569" cy="864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建立均值方程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D03178-7BFE-4C6F-A995-504D07CEA93C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4868985" y="3646310"/>
            <a:ext cx="300892" cy="1097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734778-6762-4FF7-9F78-81FB458CEBD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377354" y="3180428"/>
            <a:ext cx="758092" cy="12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497487D1-04F9-4351-8965-7F2BE09062BD}"/>
              </a:ext>
            </a:extLst>
          </p:cNvPr>
          <p:cNvSpPr/>
          <p:nvPr/>
        </p:nvSpPr>
        <p:spPr>
          <a:xfrm>
            <a:off x="7135446" y="2739296"/>
            <a:ext cx="1985108" cy="9070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 err="1"/>
              <a:t>garch</a:t>
            </a:r>
            <a:r>
              <a:rPr lang="zh-CN" altLang="en-US" dirty="0"/>
              <a:t>模型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516DA2C-5E8A-4D6A-8D34-A317559C45DB}"/>
              </a:ext>
            </a:extLst>
          </p:cNvPr>
          <p:cNvCxnSpPr>
            <a:stCxn id="23" idx="3"/>
          </p:cNvCxnSpPr>
          <p:nvPr/>
        </p:nvCxnSpPr>
        <p:spPr>
          <a:xfrm flipV="1">
            <a:off x="9120554" y="3192802"/>
            <a:ext cx="703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93E9A8D3-6707-4BD8-9CBA-D798202DC34D}"/>
              </a:ext>
            </a:extLst>
          </p:cNvPr>
          <p:cNvSpPr/>
          <p:nvPr/>
        </p:nvSpPr>
        <p:spPr>
          <a:xfrm>
            <a:off x="9808308" y="2739294"/>
            <a:ext cx="1891323" cy="9070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再检验</a:t>
            </a:r>
            <a:r>
              <a:rPr lang="en-US" altLang="zh-CN" dirty="0"/>
              <a:t>ARCH</a:t>
            </a:r>
            <a:r>
              <a:rPr lang="zh-CN" altLang="en-US" dirty="0"/>
              <a:t>效应</a:t>
            </a:r>
          </a:p>
        </p:txBody>
      </p:sp>
    </p:spTree>
    <p:extLst>
      <p:ext uri="{BB962C8B-B14F-4D97-AF65-F5344CB8AC3E}">
        <p14:creationId xmlns:p14="http://schemas.microsoft.com/office/powerpoint/2010/main" val="106200355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594</Words>
  <Application>Microsoft Office PowerPoint</Application>
  <PresentationFormat>宽屏</PresentationFormat>
  <Paragraphs>109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微软雅黑</vt:lpstr>
      <vt:lpstr>Arial</vt:lpstr>
      <vt:lpstr>Calibri</vt:lpstr>
      <vt:lpstr>Calibri Light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昝 志浩</cp:lastModifiedBy>
  <cp:revision>104</cp:revision>
  <dcterms:created xsi:type="dcterms:W3CDTF">2015-01-07T12:23:28Z</dcterms:created>
  <dcterms:modified xsi:type="dcterms:W3CDTF">2019-04-28T06:52:20Z</dcterms:modified>
</cp:coreProperties>
</file>