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Sifonn Outline" charset="1" panose="00000000000000000000"/>
      <p:regular r:id="rId40"/>
    </p:embeddedFont>
    <p:embeddedFont>
      <p:font typeface="Cosmic Octo Medium" charset="1" panose="00000600000000000000"/>
      <p:regular r:id="rId41"/>
    </p:embeddedFont>
    <p:embeddedFont>
      <p:font typeface="Baron" charset="1" panose="020B0000000000000000"/>
      <p:regular r:id="rId42"/>
    </p:embeddedFont>
    <p:embeddedFont>
      <p:font typeface="Agrandir" charset="1" panose="00000500000000000000"/>
      <p:regular r:id="rId43"/>
    </p:embeddedFont>
    <p:embeddedFont>
      <p:font typeface="Agrandir Bold" charset="1" panose="00000800000000000000"/>
      <p:regular r:id="rId44"/>
    </p:embeddedFont>
    <p:embeddedFont>
      <p:font typeface="Agrandir Bold Italics" charset="1" panose="0000080000000000000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0.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914400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38B6FF"/>
            </a:solidFill>
          </p:spPr>
        </p:sp>
        <p:sp>
          <p:nvSpPr>
            <p:cNvPr name="TextBox 5" id="5"/>
            <p:cNvSpPr txBox="true"/>
            <p:nvPr/>
          </p:nvSpPr>
          <p:spPr>
            <a:xfrm>
              <a:off x="0" y="-38100"/>
              <a:ext cx="2408296"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true" flipV="true" rot="0">
            <a:off x="9144000" y="1145973"/>
            <a:ext cx="9144000" cy="9141027"/>
          </a:xfrm>
          <a:custGeom>
            <a:avLst/>
            <a:gdLst/>
            <a:ahLst/>
            <a:cxnLst/>
            <a:rect r="r" b="b" t="t" l="l"/>
            <a:pathLst>
              <a:path h="9141027" w="9144000">
                <a:moveTo>
                  <a:pt x="9144000" y="9141027"/>
                </a:moveTo>
                <a:lnTo>
                  <a:pt x="0" y="9141027"/>
                </a:lnTo>
                <a:lnTo>
                  <a:pt x="0" y="0"/>
                </a:lnTo>
                <a:lnTo>
                  <a:pt x="9144000" y="0"/>
                </a:lnTo>
                <a:lnTo>
                  <a:pt x="9144000" y="914102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9144000" y="-10073"/>
            <a:ext cx="9144000" cy="9141027"/>
          </a:xfrm>
          <a:custGeom>
            <a:avLst/>
            <a:gdLst/>
            <a:ahLst/>
            <a:cxnLst/>
            <a:rect r="r" b="b" t="t" l="l"/>
            <a:pathLst>
              <a:path h="9141027" w="9144000">
                <a:moveTo>
                  <a:pt x="0" y="0"/>
                </a:moveTo>
                <a:lnTo>
                  <a:pt x="9144000" y="0"/>
                </a:lnTo>
                <a:lnTo>
                  <a:pt x="9144000" y="9141027"/>
                </a:lnTo>
                <a:lnTo>
                  <a:pt x="0" y="91410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063810" y="2072543"/>
            <a:ext cx="5304381" cy="6141915"/>
          </a:xfrm>
          <a:custGeom>
            <a:avLst/>
            <a:gdLst/>
            <a:ahLst/>
            <a:cxnLst/>
            <a:rect r="r" b="b" t="t" l="l"/>
            <a:pathLst>
              <a:path h="6141915" w="5304381">
                <a:moveTo>
                  <a:pt x="0" y="0"/>
                </a:moveTo>
                <a:lnTo>
                  <a:pt x="5304380" y="0"/>
                </a:lnTo>
                <a:lnTo>
                  <a:pt x="5304380" y="6141914"/>
                </a:lnTo>
                <a:lnTo>
                  <a:pt x="0" y="61419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9" id="9"/>
          <p:cNvSpPr/>
          <p:nvPr/>
        </p:nvSpPr>
        <p:spPr>
          <a:xfrm>
            <a:off x="10183470" y="5015251"/>
            <a:ext cx="7165403" cy="0"/>
          </a:xfrm>
          <a:prstGeom prst="line">
            <a:avLst/>
          </a:prstGeom>
          <a:ln cap="flat" w="38100">
            <a:solidFill>
              <a:srgbClr val="012062"/>
            </a:solidFill>
            <a:prstDash val="solid"/>
            <a:headEnd type="diamond" len="lg" w="lg"/>
            <a:tailEnd type="diamond" len="lg" w="lg"/>
          </a:ln>
        </p:spPr>
      </p:sp>
      <p:sp>
        <p:nvSpPr>
          <p:cNvPr name="TextBox 10" id="10"/>
          <p:cNvSpPr txBox="true"/>
          <p:nvPr/>
        </p:nvSpPr>
        <p:spPr>
          <a:xfrm rot="0">
            <a:off x="10083126" y="5324475"/>
            <a:ext cx="7265747" cy="1321241"/>
          </a:xfrm>
          <a:prstGeom prst="rect">
            <a:avLst/>
          </a:prstGeom>
        </p:spPr>
        <p:txBody>
          <a:bodyPr anchor="t" rtlCol="false" tIns="0" lIns="0" bIns="0" rIns="0">
            <a:spAutoFit/>
          </a:bodyPr>
          <a:lstStyle/>
          <a:p>
            <a:pPr algn="ctr">
              <a:lnSpc>
                <a:spcPts val="9870"/>
              </a:lnSpc>
            </a:pPr>
            <a:r>
              <a:rPr lang="en-US" sz="9870">
                <a:solidFill>
                  <a:srgbClr val="012062"/>
                </a:solidFill>
                <a:latin typeface="Sifonn Outline"/>
                <a:ea typeface="Sifonn Outline"/>
                <a:cs typeface="Sifonn Outline"/>
                <a:sym typeface="Sifonn Outline"/>
              </a:rPr>
              <a:t>CHATBOT</a:t>
            </a:r>
          </a:p>
        </p:txBody>
      </p:sp>
      <p:sp>
        <p:nvSpPr>
          <p:cNvPr name="TextBox 11" id="11"/>
          <p:cNvSpPr txBox="true"/>
          <p:nvPr/>
        </p:nvSpPr>
        <p:spPr>
          <a:xfrm rot="0">
            <a:off x="10757378" y="4561867"/>
            <a:ext cx="5917245" cy="329559"/>
          </a:xfrm>
          <a:prstGeom prst="rect">
            <a:avLst/>
          </a:prstGeom>
        </p:spPr>
        <p:txBody>
          <a:bodyPr anchor="t" rtlCol="false" tIns="0" lIns="0" bIns="0" rIns="0">
            <a:spAutoFit/>
          </a:bodyPr>
          <a:lstStyle/>
          <a:p>
            <a:pPr algn="ctr">
              <a:lnSpc>
                <a:spcPts val="2474"/>
              </a:lnSpc>
            </a:pPr>
            <a:r>
              <a:rPr lang="en-US" sz="2474" b="true">
                <a:solidFill>
                  <a:srgbClr val="012062"/>
                </a:solidFill>
                <a:latin typeface="Cosmic Octo Medium"/>
                <a:ea typeface="Cosmic Octo Medium"/>
                <a:cs typeface="Cosmic Octo Medium"/>
                <a:sym typeface="Cosmic Octo Medium"/>
              </a:rPr>
              <a:t>LSPU STUDENT </a:t>
            </a:r>
            <a:r>
              <a:rPr lang="en-US" b="true" sz="2474" u="sng">
                <a:solidFill>
                  <a:srgbClr val="012062"/>
                </a:solidFill>
                <a:latin typeface="Cosmic Octo Medium"/>
                <a:ea typeface="Cosmic Octo Medium"/>
                <a:cs typeface="Cosmic Octo Medium"/>
                <a:sym typeface="Cosmic Octo Medium"/>
              </a:rPr>
              <a:t>AI</a:t>
            </a:r>
            <a:r>
              <a:rPr lang="en-US" sz="2474" b="true">
                <a:solidFill>
                  <a:srgbClr val="012062"/>
                </a:solidFill>
                <a:latin typeface="Cosmic Octo Medium"/>
                <a:ea typeface="Cosmic Octo Medium"/>
                <a:cs typeface="Cosmic Octo Medium"/>
                <a:sym typeface="Cosmic Octo Medium"/>
              </a:rPr>
              <a:t>-DE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093082" y="2657416"/>
            <a:ext cx="7166218" cy="6145032"/>
          </a:xfrm>
          <a:custGeom>
            <a:avLst/>
            <a:gdLst/>
            <a:ahLst/>
            <a:cxnLst/>
            <a:rect r="r" b="b" t="t" l="l"/>
            <a:pathLst>
              <a:path h="6145032" w="7166218">
                <a:moveTo>
                  <a:pt x="0" y="0"/>
                </a:moveTo>
                <a:lnTo>
                  <a:pt x="7166218" y="0"/>
                </a:lnTo>
                <a:lnTo>
                  <a:pt x="7166218" y="6145031"/>
                </a:lnTo>
                <a:lnTo>
                  <a:pt x="0" y="6145031"/>
                </a:lnTo>
                <a:lnTo>
                  <a:pt x="0" y="0"/>
                </a:lnTo>
                <a:close/>
              </a:path>
            </a:pathLst>
          </a:custGeom>
          <a:blipFill>
            <a:blip r:embed="rId5"/>
            <a:stretch>
              <a:fillRect l="0" t="0" r="0" b="0"/>
            </a:stretch>
          </a:blipFill>
        </p:spPr>
      </p:sp>
      <p:sp>
        <p:nvSpPr>
          <p:cNvPr name="TextBox 9" id="9"/>
          <p:cNvSpPr txBox="true"/>
          <p:nvPr/>
        </p:nvSpPr>
        <p:spPr>
          <a:xfrm rot="0">
            <a:off x="2526446" y="473414"/>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data preparation</a:t>
            </a:r>
          </a:p>
        </p:txBody>
      </p:sp>
      <p:sp>
        <p:nvSpPr>
          <p:cNvPr name="TextBox 10" id="10"/>
          <p:cNvSpPr txBox="true"/>
          <p:nvPr/>
        </p:nvSpPr>
        <p:spPr>
          <a:xfrm rot="0">
            <a:off x="679213" y="3152833"/>
            <a:ext cx="8686276" cy="6737687"/>
          </a:xfrm>
          <a:prstGeom prst="rect">
            <a:avLst/>
          </a:prstGeom>
        </p:spPr>
        <p:txBody>
          <a:bodyPr anchor="t" rtlCol="false" tIns="0" lIns="0" bIns="0" rIns="0">
            <a:spAutoFit/>
          </a:bodyPr>
          <a:lstStyle/>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Load Data: </a:t>
            </a:r>
            <a:r>
              <a:rPr lang="en-US" sz="2111">
                <a:solidFill>
                  <a:srgbClr val="FFFFFF"/>
                </a:solidFill>
                <a:latin typeface="Agrandir"/>
                <a:ea typeface="Agrandir"/>
                <a:cs typeface="Agrandir"/>
                <a:sym typeface="Agrandir"/>
              </a:rPr>
              <a:t>The load_and_preprocess_data function opens and reads a JSON file containing question-answer pairs.</a:t>
            </a:r>
          </a:p>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Iterate Through Data: </a:t>
            </a:r>
            <a:r>
              <a:rPr lang="en-US" sz="2111">
                <a:solidFill>
                  <a:srgbClr val="FFFFFF"/>
                </a:solidFill>
                <a:latin typeface="Agrandir"/>
                <a:ea typeface="Agrandir"/>
                <a:cs typeface="Agrandir"/>
                <a:sym typeface="Agrandir"/>
              </a:rPr>
              <a:t>For each item in the loaded data</a:t>
            </a:r>
          </a:p>
          <a:p>
            <a:pPr algn="just" marL="911848" indent="-303949" lvl="2">
              <a:lnSpc>
                <a:spcPts val="2956"/>
              </a:lnSpc>
              <a:buFont typeface="Arial"/>
              <a:buChar char="⚬"/>
            </a:pPr>
            <a:r>
              <a:rPr lang="en-US" sz="2111">
                <a:solidFill>
                  <a:srgbClr val="FFFFFF"/>
                </a:solidFill>
                <a:latin typeface="Agrandir"/>
                <a:ea typeface="Agrandir"/>
                <a:cs typeface="Agrandir"/>
                <a:sym typeface="Agrandir"/>
              </a:rPr>
              <a:t>Append the original question-answer pair to augmented_data.</a:t>
            </a:r>
          </a:p>
          <a:p>
            <a:pPr algn="just" marL="911848" indent="-303949" lvl="2">
              <a:lnSpc>
                <a:spcPts val="2956"/>
              </a:lnSpc>
              <a:buFont typeface="Arial"/>
              <a:buChar char="⚬"/>
            </a:pPr>
            <a:r>
              <a:rPr lang="en-US" sz="2111">
                <a:solidFill>
                  <a:srgbClr val="FFFFFF"/>
                </a:solidFill>
                <a:latin typeface="Agrandir"/>
                <a:ea typeface="Agrandir"/>
                <a:cs typeface="Agrandir"/>
                <a:sym typeface="Agrandir"/>
              </a:rPr>
              <a:t>Extract the question and answer from the current item.</a:t>
            </a:r>
          </a:p>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Return Augmented Data:</a:t>
            </a:r>
            <a:r>
              <a:rPr lang="en-US" sz="2111">
                <a:solidFill>
                  <a:srgbClr val="FFFFFF"/>
                </a:solidFill>
                <a:latin typeface="Agrandir"/>
                <a:ea typeface="Agrandir"/>
                <a:cs typeface="Agrandir"/>
                <a:sym typeface="Agrandir"/>
              </a:rPr>
              <a:t> The function returns the list of augmented question-answer pairs.</a:t>
            </a:r>
          </a:p>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Create Dataset: </a:t>
            </a:r>
            <a:r>
              <a:rPr lang="en-US" sz="2111">
                <a:solidFill>
                  <a:srgbClr val="FFFFFF"/>
                </a:solidFill>
                <a:latin typeface="Agrandir"/>
                <a:ea typeface="Agrandir"/>
                <a:cs typeface="Agrandir"/>
                <a:sym typeface="Agrandir"/>
              </a:rPr>
              <a:t>The create_dataset function takes the augmented data as input. Extracts questions and answers into separate lists.</a:t>
            </a:r>
          </a:p>
          <a:p>
            <a:pPr algn="just" marL="911848" indent="-303949" lvl="2">
              <a:lnSpc>
                <a:spcPts val="2956"/>
              </a:lnSpc>
              <a:buFont typeface="Arial"/>
              <a:buChar char="⚬"/>
            </a:pPr>
            <a:r>
              <a:rPr lang="en-US" sz="2111">
                <a:solidFill>
                  <a:srgbClr val="FFFFFF"/>
                </a:solidFill>
                <a:latin typeface="Agrandir"/>
                <a:ea typeface="Agrandir"/>
                <a:cs typeface="Agrandir"/>
                <a:sym typeface="Agrandir"/>
              </a:rPr>
              <a:t>Splits the data into training, validation, and test sets using train_test_split from scikit-learn, ensuring that 80% of the data is for training and 20% is split evenly for validation and testing.</a:t>
            </a:r>
          </a:p>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Return Structured Datasets:</a:t>
            </a:r>
            <a:r>
              <a:rPr lang="en-US" sz="2111">
                <a:solidFill>
                  <a:srgbClr val="FFFFFF"/>
                </a:solidFill>
                <a:latin typeface="Agrandir"/>
                <a:ea typeface="Agrandir"/>
                <a:cs typeface="Agrandir"/>
                <a:sym typeface="Agrandir"/>
              </a:rPr>
              <a:t> The function returns a dictionary containing three datasets (train, validation, test) formatted for use in model training.</a:t>
            </a:r>
          </a:p>
        </p:txBody>
      </p:sp>
      <p:sp>
        <p:nvSpPr>
          <p:cNvPr name="AutoShape 11" id="11"/>
          <p:cNvSpPr/>
          <p:nvPr/>
        </p:nvSpPr>
        <p:spPr>
          <a:xfrm>
            <a:off x="1776231" y="2899398"/>
            <a:ext cx="6492240" cy="0"/>
          </a:xfrm>
          <a:prstGeom prst="line">
            <a:avLst/>
          </a:prstGeom>
          <a:ln cap="flat" w="38100">
            <a:solidFill>
              <a:srgbClr val="FFFFFF"/>
            </a:solidFill>
            <a:prstDash val="solid"/>
            <a:headEnd type="diamond" len="lg" w="lg"/>
            <a:tailEnd type="diamond" len="lg" w="lg"/>
          </a:ln>
        </p:spPr>
      </p:sp>
      <p:sp>
        <p:nvSpPr>
          <p:cNvPr name="TextBox 12" id="12"/>
          <p:cNvSpPr txBox="true"/>
          <p:nvPr/>
        </p:nvSpPr>
        <p:spPr>
          <a:xfrm rot="0">
            <a:off x="74440" y="2281490"/>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PREPROCESSING STEPS</a:t>
            </a:r>
          </a:p>
        </p:txBody>
      </p:sp>
    </p:spTree>
  </p:cSld>
  <p:clrMapOvr>
    <a:masterClrMapping/>
  </p:clrMapOvr>
  <p:transition spd="fast">
    <p:cover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587417" y="5640602"/>
            <a:ext cx="8861738" cy="4331175"/>
          </a:xfrm>
          <a:custGeom>
            <a:avLst/>
            <a:gdLst/>
            <a:ahLst/>
            <a:cxnLst/>
            <a:rect r="r" b="b" t="t" l="l"/>
            <a:pathLst>
              <a:path h="4331175" w="8861738">
                <a:moveTo>
                  <a:pt x="0" y="0"/>
                </a:moveTo>
                <a:lnTo>
                  <a:pt x="8861738" y="0"/>
                </a:lnTo>
                <a:lnTo>
                  <a:pt x="8861738" y="4331175"/>
                </a:lnTo>
                <a:lnTo>
                  <a:pt x="0" y="4331175"/>
                </a:lnTo>
                <a:lnTo>
                  <a:pt x="0" y="0"/>
                </a:lnTo>
                <a:close/>
              </a:path>
            </a:pathLst>
          </a:custGeom>
          <a:blipFill>
            <a:blip r:embed="rId5"/>
            <a:stretch>
              <a:fillRect l="0" t="0" r="0" b="0"/>
            </a:stretch>
          </a:blipFill>
        </p:spPr>
      </p:sp>
      <p:sp>
        <p:nvSpPr>
          <p:cNvPr name="TextBox 9" id="9"/>
          <p:cNvSpPr txBox="true"/>
          <p:nvPr/>
        </p:nvSpPr>
        <p:spPr>
          <a:xfrm rot="0">
            <a:off x="2526446" y="473414"/>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data preparation</a:t>
            </a:r>
          </a:p>
        </p:txBody>
      </p:sp>
      <p:sp>
        <p:nvSpPr>
          <p:cNvPr name="TextBox 10" id="10"/>
          <p:cNvSpPr txBox="true"/>
          <p:nvPr/>
        </p:nvSpPr>
        <p:spPr>
          <a:xfrm rot="0">
            <a:off x="785206" y="1891205"/>
            <a:ext cx="16466161" cy="3394412"/>
          </a:xfrm>
          <a:prstGeom prst="rect">
            <a:avLst/>
          </a:prstGeom>
        </p:spPr>
        <p:txBody>
          <a:bodyPr anchor="t" rtlCol="false" tIns="0" lIns="0" bIns="0" rIns="0">
            <a:spAutoFit/>
          </a:bodyPr>
          <a:lstStyle/>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Tokenization:</a:t>
            </a:r>
            <a:r>
              <a:rPr lang="en-US" sz="2111">
                <a:solidFill>
                  <a:srgbClr val="FFFFFF"/>
                </a:solidFill>
                <a:latin typeface="Agrandir"/>
                <a:ea typeface="Agrandir"/>
                <a:cs typeface="Agrandir"/>
                <a:sym typeface="Agrandir"/>
              </a:rPr>
              <a:t> The preprocess_function tokenizes the questions and answers using the T5 tokenizer.  It converts questions into a format suitable for the T5 model by adding "answer question:" as a prefix.</a:t>
            </a:r>
          </a:p>
          <a:p>
            <a:pPr algn="just">
              <a:lnSpc>
                <a:spcPts val="2956"/>
              </a:lnSpc>
            </a:pPr>
          </a:p>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Numerical Conversion: </a:t>
            </a:r>
            <a:r>
              <a:rPr lang="en-US" sz="2111">
                <a:solidFill>
                  <a:srgbClr val="FFFFFF"/>
                </a:solidFill>
                <a:latin typeface="Agrandir"/>
                <a:ea typeface="Agrandir"/>
                <a:cs typeface="Agrandir"/>
                <a:sym typeface="Agrandir"/>
              </a:rPr>
              <a:t>The tokenizer converts text into numerical IDs that the model can understand, pads sequences to a fixed length, and truncates longer sequences. </a:t>
            </a:r>
          </a:p>
          <a:p>
            <a:pPr algn="just">
              <a:lnSpc>
                <a:spcPts val="2956"/>
              </a:lnSpc>
            </a:pPr>
          </a:p>
          <a:p>
            <a:pPr algn="just" marL="455924" indent="-227962" lvl="1">
              <a:lnSpc>
                <a:spcPts val="2956"/>
              </a:lnSpc>
              <a:buFont typeface="Arial"/>
              <a:buChar char="•"/>
            </a:pPr>
            <a:r>
              <a:rPr lang="en-US" b="true" sz="2111">
                <a:solidFill>
                  <a:srgbClr val="FFFFFF"/>
                </a:solidFill>
                <a:latin typeface="Agrandir Bold"/>
                <a:ea typeface="Agrandir Bold"/>
                <a:cs typeface="Agrandir Bold"/>
                <a:sym typeface="Agrandir Bold"/>
              </a:rPr>
              <a:t>Input and Label Preparation:</a:t>
            </a:r>
            <a:r>
              <a:rPr lang="en-US" sz="2111">
                <a:solidFill>
                  <a:srgbClr val="FFFFFF"/>
                </a:solidFill>
                <a:latin typeface="Agrandir"/>
                <a:ea typeface="Agrandir"/>
                <a:cs typeface="Agrandir"/>
                <a:sym typeface="Agrandir"/>
              </a:rPr>
              <a:t> Finally, the function prepares the inputs and labels for the model by associating each input question with its corresponding target answer. This involves adding the labels (target answers) to the model inputs, ensuring that both inputs and outputs are correctly formatted for training.</a:t>
            </a:r>
          </a:p>
        </p:txBody>
      </p:sp>
    </p:spTree>
  </p:cSld>
  <p:clrMapOvr>
    <a:masterClrMapping/>
  </p:clrMapOvr>
  <p:transition spd="fast">
    <p:cover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81686" y="4684821"/>
            <a:ext cx="16124628" cy="1060232"/>
          </a:xfrm>
          <a:prstGeom prst="rect">
            <a:avLst/>
          </a:prstGeom>
        </p:spPr>
        <p:txBody>
          <a:bodyPr anchor="t" rtlCol="false" tIns="0" lIns="0" bIns="0" rIns="0">
            <a:spAutoFit/>
          </a:bodyPr>
          <a:lstStyle/>
          <a:p>
            <a:pPr algn="ctr">
              <a:lnSpc>
                <a:spcPts val="7927"/>
              </a:lnSpc>
            </a:pPr>
            <a:r>
              <a:rPr lang="en-US" sz="7927" b="true">
                <a:solidFill>
                  <a:srgbClr val="FFFFFF"/>
                </a:solidFill>
                <a:latin typeface="Cosmic Octo Medium"/>
                <a:ea typeface="Cosmic Octo Medium"/>
                <a:cs typeface="Cosmic Octo Medium"/>
                <a:sym typeface="Cosmic Octo Medium"/>
              </a:rPr>
              <a:t>model implementation</a:t>
            </a:r>
          </a:p>
        </p:txBody>
      </p:sp>
    </p:spTree>
  </p:cSld>
  <p:clrMapOvr>
    <a:masterClrMapping/>
  </p:clrMapOvr>
  <p:transition spd="fast">
    <p:cover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a:off x="3166582" y="2990569"/>
            <a:ext cx="6492240" cy="0"/>
          </a:xfrm>
          <a:prstGeom prst="line">
            <a:avLst/>
          </a:prstGeom>
          <a:ln cap="flat" w="38100">
            <a:solidFill>
              <a:srgbClr val="FFFFFF"/>
            </a:solidFill>
            <a:prstDash val="solid"/>
            <a:headEnd type="diamond" len="lg" w="lg"/>
            <a:tailEnd type="diamond" len="lg" w="lg"/>
          </a:ln>
        </p:spPr>
      </p:sp>
      <p:sp>
        <p:nvSpPr>
          <p:cNvPr name="TextBox 9" id="9"/>
          <p:cNvSpPr txBox="true"/>
          <p:nvPr/>
        </p:nvSpPr>
        <p:spPr>
          <a:xfrm rot="0">
            <a:off x="1028700" y="3152047"/>
            <a:ext cx="10768003" cy="6722447"/>
          </a:xfrm>
          <a:prstGeom prst="rect">
            <a:avLst/>
          </a:prstGeom>
        </p:spPr>
        <p:txBody>
          <a:bodyPr anchor="t" rtlCol="false" tIns="0" lIns="0" bIns="0" rIns="0">
            <a:spAutoFit/>
          </a:bodyPr>
          <a:lstStyle/>
          <a:p>
            <a:pPr algn="just">
              <a:lnSpc>
                <a:spcPts val="3796"/>
              </a:lnSpc>
            </a:pPr>
            <a:r>
              <a:rPr lang="en-US" sz="2711">
                <a:solidFill>
                  <a:srgbClr val="FFFFFF"/>
                </a:solidFill>
                <a:latin typeface="Agrandir"/>
                <a:ea typeface="Agrandir"/>
                <a:cs typeface="Agrandir"/>
                <a:sym typeface="Agrandir"/>
              </a:rPr>
              <a:t>The reasoning technique is primarily instruction-based reasoning through the application of T5-base (Text-to-Text Transfer Transformer) model. This approach involves treating all natural language processing tasks as text-to-text problems, which means it can create responses based on what you input. </a:t>
            </a:r>
          </a:p>
          <a:p>
            <a:pPr algn="just">
              <a:lnSpc>
                <a:spcPts val="3796"/>
              </a:lnSpc>
            </a:pPr>
          </a:p>
          <a:p>
            <a:pPr algn="just">
              <a:lnSpc>
                <a:spcPts val="3796"/>
              </a:lnSpc>
            </a:pPr>
            <a:r>
              <a:rPr lang="en-US" sz="2711">
                <a:solidFill>
                  <a:srgbClr val="FFFFFF"/>
                </a:solidFill>
                <a:latin typeface="Agrandir"/>
                <a:ea typeface="Agrandir"/>
                <a:cs typeface="Agrandir"/>
                <a:sym typeface="Agrandir"/>
              </a:rPr>
              <a:t>The use of T5-base as opposed to T5-small (aside from T5-large which Google Colab could not handle) is it has a larger number of parameters, which allows it to capture more complex patterns and nuances in the data. This extra capacity generally results in better understanding and generating responses, especially for tasks that need contextual awareness and intricate language processing.</a:t>
            </a:r>
          </a:p>
          <a:p>
            <a:pPr algn="just">
              <a:lnSpc>
                <a:spcPts val="3796"/>
              </a:lnSpc>
            </a:pPr>
          </a:p>
        </p:txBody>
      </p:sp>
      <p:sp>
        <p:nvSpPr>
          <p:cNvPr name="Freeform 10" id="10"/>
          <p:cNvSpPr/>
          <p:nvPr/>
        </p:nvSpPr>
        <p:spPr>
          <a:xfrm flipH="false" flipV="false" rot="0">
            <a:off x="13164261" y="3679213"/>
            <a:ext cx="4095039" cy="4095039"/>
          </a:xfrm>
          <a:custGeom>
            <a:avLst/>
            <a:gdLst/>
            <a:ahLst/>
            <a:cxnLst/>
            <a:rect r="r" b="b" t="t" l="l"/>
            <a:pathLst>
              <a:path h="4095039" w="4095039">
                <a:moveTo>
                  <a:pt x="0" y="0"/>
                </a:moveTo>
                <a:lnTo>
                  <a:pt x="4095039" y="0"/>
                </a:lnTo>
                <a:lnTo>
                  <a:pt x="4095039" y="4095040"/>
                </a:lnTo>
                <a:lnTo>
                  <a:pt x="0" y="4095040"/>
                </a:lnTo>
                <a:lnTo>
                  <a:pt x="0" y="0"/>
                </a:lnTo>
                <a:close/>
              </a:path>
            </a:pathLst>
          </a:custGeom>
          <a:blipFill>
            <a:blip r:embed="rId5"/>
            <a:stretch>
              <a:fillRect l="0" t="0" r="0" b="0"/>
            </a:stretch>
          </a:blipFill>
        </p:spPr>
      </p:sp>
      <p:sp>
        <p:nvSpPr>
          <p:cNvPr name="TextBox 11" id="11"/>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model implementation</a:t>
            </a:r>
          </a:p>
        </p:txBody>
      </p:sp>
      <p:sp>
        <p:nvSpPr>
          <p:cNvPr name="TextBox 12" id="12"/>
          <p:cNvSpPr txBox="true"/>
          <p:nvPr/>
        </p:nvSpPr>
        <p:spPr>
          <a:xfrm rot="0">
            <a:off x="1464790" y="2372660"/>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REASONING TECHNIQUE</a:t>
            </a:r>
          </a:p>
        </p:txBody>
      </p:sp>
    </p:spTree>
  </p:cSld>
  <p:clrMapOvr>
    <a:masterClrMapping/>
  </p:clrMapOvr>
  <p:transition spd="fast">
    <p:cover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3732347"/>
            <a:ext cx="10768003" cy="3864947"/>
          </a:xfrm>
          <a:prstGeom prst="rect">
            <a:avLst/>
          </a:prstGeom>
        </p:spPr>
        <p:txBody>
          <a:bodyPr anchor="t" rtlCol="false" tIns="0" lIns="0" bIns="0" rIns="0">
            <a:spAutoFit/>
          </a:bodyPr>
          <a:lstStyle/>
          <a:p>
            <a:pPr algn="just">
              <a:lnSpc>
                <a:spcPts val="3796"/>
              </a:lnSpc>
            </a:pPr>
            <a:r>
              <a:rPr lang="en-US" sz="2711">
                <a:solidFill>
                  <a:srgbClr val="FFFFFF"/>
                </a:solidFill>
                <a:latin typeface="Agrandir"/>
                <a:ea typeface="Agrandir"/>
                <a:cs typeface="Agrandir"/>
                <a:sym typeface="Agrandir"/>
              </a:rPr>
              <a:t>The core of the chatbot lies in the Chatbot class, which handles: </a:t>
            </a:r>
          </a:p>
          <a:p>
            <a:pPr algn="just" marL="585461" indent="-292730" lvl="1">
              <a:lnSpc>
                <a:spcPts val="3796"/>
              </a:lnSpc>
              <a:buFont typeface="Arial"/>
              <a:buChar char="•"/>
            </a:pPr>
            <a:r>
              <a:rPr lang="en-US" sz="2711">
                <a:solidFill>
                  <a:srgbClr val="FFFFFF"/>
                </a:solidFill>
                <a:latin typeface="Agrandir"/>
                <a:ea typeface="Agrandir"/>
                <a:cs typeface="Agrandir"/>
                <a:sym typeface="Agrandir"/>
              </a:rPr>
              <a:t>Model Initialization: Loading the pre-trained T5 model and tokenizer. </a:t>
            </a:r>
          </a:p>
          <a:p>
            <a:pPr algn="just" marL="585461" indent="-292730" lvl="1">
              <a:lnSpc>
                <a:spcPts val="3796"/>
              </a:lnSpc>
              <a:buFont typeface="Arial"/>
              <a:buChar char="•"/>
            </a:pPr>
            <a:r>
              <a:rPr lang="en-US" sz="2711">
                <a:solidFill>
                  <a:srgbClr val="FFFFFF"/>
                </a:solidFill>
                <a:latin typeface="Agrandir"/>
                <a:ea typeface="Agrandir"/>
                <a:cs typeface="Agrandir"/>
                <a:sym typeface="Agrandir"/>
              </a:rPr>
              <a:t>Question Preprocessing: Cleaning and formatting the user's question.</a:t>
            </a:r>
          </a:p>
          <a:p>
            <a:pPr algn="just" marL="585461" indent="-292730" lvl="1">
              <a:lnSpc>
                <a:spcPts val="3796"/>
              </a:lnSpc>
              <a:buFont typeface="Arial"/>
              <a:buChar char="•"/>
            </a:pPr>
            <a:r>
              <a:rPr lang="en-US" sz="2711">
                <a:solidFill>
                  <a:srgbClr val="FFFFFF"/>
                </a:solidFill>
                <a:latin typeface="Agrandir"/>
                <a:ea typeface="Agrandir"/>
                <a:cs typeface="Agrandir"/>
                <a:sym typeface="Agrandir"/>
              </a:rPr>
              <a:t>Response Generation: Encoding the question, generating responses using the T5 model, and evaluating confidence scores.</a:t>
            </a:r>
          </a:p>
        </p:txBody>
      </p:sp>
      <p:sp>
        <p:nvSpPr>
          <p:cNvPr name="Freeform 9" id="9"/>
          <p:cNvSpPr/>
          <p:nvPr/>
        </p:nvSpPr>
        <p:spPr>
          <a:xfrm flipH="false" flipV="false" rot="0">
            <a:off x="13164261" y="3679213"/>
            <a:ext cx="4095039" cy="4095039"/>
          </a:xfrm>
          <a:custGeom>
            <a:avLst/>
            <a:gdLst/>
            <a:ahLst/>
            <a:cxnLst/>
            <a:rect r="r" b="b" t="t" l="l"/>
            <a:pathLst>
              <a:path h="4095039" w="4095039">
                <a:moveTo>
                  <a:pt x="0" y="0"/>
                </a:moveTo>
                <a:lnTo>
                  <a:pt x="4095039" y="0"/>
                </a:lnTo>
                <a:lnTo>
                  <a:pt x="4095039" y="4095040"/>
                </a:lnTo>
                <a:lnTo>
                  <a:pt x="0" y="4095040"/>
                </a:lnTo>
                <a:lnTo>
                  <a:pt x="0" y="0"/>
                </a:lnTo>
                <a:close/>
              </a:path>
            </a:pathLst>
          </a:custGeom>
          <a:blipFill>
            <a:blip r:embed="rId5"/>
            <a:stretch>
              <a:fillRect l="0" t="0" r="0" b="0"/>
            </a:stretch>
          </a:blipFill>
        </p:spPr>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model implementation</a:t>
            </a:r>
          </a:p>
        </p:txBody>
      </p:sp>
    </p:spTree>
  </p:cSld>
  <p:clrMapOvr>
    <a:masterClrMapping/>
  </p:clrMapOvr>
  <p:transition spd="fast">
    <p:cover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493371" y="5384498"/>
            <a:ext cx="11301259" cy="3559897"/>
          </a:xfrm>
          <a:custGeom>
            <a:avLst/>
            <a:gdLst/>
            <a:ahLst/>
            <a:cxnLst/>
            <a:rect r="r" b="b" t="t" l="l"/>
            <a:pathLst>
              <a:path h="3559897" w="11301259">
                <a:moveTo>
                  <a:pt x="0" y="0"/>
                </a:moveTo>
                <a:lnTo>
                  <a:pt x="11301258" y="0"/>
                </a:lnTo>
                <a:lnTo>
                  <a:pt x="11301258" y="3559897"/>
                </a:lnTo>
                <a:lnTo>
                  <a:pt x="0" y="3559897"/>
                </a:lnTo>
                <a:lnTo>
                  <a:pt x="0" y="0"/>
                </a:lnTo>
                <a:close/>
              </a:path>
            </a:pathLst>
          </a:custGeom>
          <a:blipFill>
            <a:blip r:embed="rId5"/>
            <a:stretch>
              <a:fillRect l="0" t="0" r="0" b="0"/>
            </a:stretch>
          </a:blipFill>
        </p:spPr>
      </p:sp>
      <p:sp>
        <p:nvSpPr>
          <p:cNvPr name="TextBox 9" id="9"/>
          <p:cNvSpPr txBox="true"/>
          <p:nvPr/>
        </p:nvSpPr>
        <p:spPr>
          <a:xfrm rot="0">
            <a:off x="2037826" y="2877992"/>
            <a:ext cx="14212347" cy="1886287"/>
          </a:xfrm>
          <a:prstGeom prst="rect">
            <a:avLst/>
          </a:prstGeom>
        </p:spPr>
        <p:txBody>
          <a:bodyPr anchor="t" rtlCol="false" tIns="0" lIns="0" bIns="0" rIns="0">
            <a:spAutoFit/>
          </a:bodyPr>
          <a:lstStyle/>
          <a:p>
            <a:pPr algn="just" marL="563871" indent="-281936" lvl="1">
              <a:lnSpc>
                <a:spcPts val="3656"/>
              </a:lnSpc>
              <a:buFont typeface="Arial"/>
              <a:buChar char="•"/>
            </a:pPr>
            <a:r>
              <a:rPr lang="en-US" b="true" sz="2611">
                <a:solidFill>
                  <a:srgbClr val="FFFFFF"/>
                </a:solidFill>
                <a:latin typeface="Agrandir Bold"/>
                <a:ea typeface="Agrandir Bold"/>
                <a:cs typeface="Agrandir Bold"/>
                <a:sym typeface="Agrandir Bold"/>
              </a:rPr>
              <a:t>Model Initialization: </a:t>
            </a:r>
            <a:r>
              <a:rPr lang="en-US" sz="2611">
                <a:solidFill>
                  <a:srgbClr val="FFFFFF"/>
                </a:solidFill>
                <a:latin typeface="Agrandir"/>
                <a:ea typeface="Agrandir"/>
                <a:cs typeface="Agrandir"/>
                <a:sym typeface="Agrandir"/>
              </a:rPr>
              <a:t>The Chatbot class initializes the chatbot by loading the trained model and tokenizer. It sets the device for computation (GPU if available, else CPU) and sets the model to evaluation mode. It defines a fallback response for when the model's confidence is low and includes predefined responses for common greetings. </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model implementation</a:t>
            </a:r>
          </a:p>
        </p:txBody>
      </p:sp>
    </p:spTree>
  </p:cSld>
  <p:clrMapOvr>
    <a:masterClrMapping/>
  </p:clrMapOvr>
  <p:transition spd="fast">
    <p:cover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595171" y="5830726"/>
            <a:ext cx="11097659" cy="2424319"/>
          </a:xfrm>
          <a:custGeom>
            <a:avLst/>
            <a:gdLst/>
            <a:ahLst/>
            <a:cxnLst/>
            <a:rect r="r" b="b" t="t" l="l"/>
            <a:pathLst>
              <a:path h="2424319" w="11097659">
                <a:moveTo>
                  <a:pt x="0" y="0"/>
                </a:moveTo>
                <a:lnTo>
                  <a:pt x="11097658" y="0"/>
                </a:lnTo>
                <a:lnTo>
                  <a:pt x="11097658" y="2424319"/>
                </a:lnTo>
                <a:lnTo>
                  <a:pt x="0" y="2424319"/>
                </a:lnTo>
                <a:lnTo>
                  <a:pt x="0" y="0"/>
                </a:lnTo>
                <a:close/>
              </a:path>
            </a:pathLst>
          </a:custGeom>
          <a:blipFill>
            <a:blip r:embed="rId5"/>
            <a:stretch>
              <a:fillRect l="0" t="0" r="0" b="0"/>
            </a:stretch>
          </a:blipFill>
        </p:spPr>
      </p:sp>
      <p:sp>
        <p:nvSpPr>
          <p:cNvPr name="TextBox 9" id="9"/>
          <p:cNvSpPr txBox="true"/>
          <p:nvPr/>
        </p:nvSpPr>
        <p:spPr>
          <a:xfrm rot="0">
            <a:off x="2037826" y="3136308"/>
            <a:ext cx="14212347" cy="1886287"/>
          </a:xfrm>
          <a:prstGeom prst="rect">
            <a:avLst/>
          </a:prstGeom>
        </p:spPr>
        <p:txBody>
          <a:bodyPr anchor="t" rtlCol="false" tIns="0" lIns="0" bIns="0" rIns="0">
            <a:spAutoFit/>
          </a:bodyPr>
          <a:lstStyle/>
          <a:p>
            <a:pPr algn="just" marL="563871" indent="-281936" lvl="1">
              <a:lnSpc>
                <a:spcPts val="3656"/>
              </a:lnSpc>
              <a:buFont typeface="Arial"/>
              <a:buChar char="•"/>
            </a:pPr>
            <a:r>
              <a:rPr lang="en-US" b="true" sz="2611">
                <a:solidFill>
                  <a:srgbClr val="FFFFFF"/>
                </a:solidFill>
                <a:latin typeface="Agrandir Bold"/>
                <a:ea typeface="Agrandir Bold"/>
                <a:cs typeface="Agrandir Bold"/>
                <a:sym typeface="Agrandir Bold"/>
              </a:rPr>
              <a:t>Question Preprocessing: </a:t>
            </a:r>
            <a:r>
              <a:rPr lang="en-US" sz="2611">
                <a:solidFill>
                  <a:srgbClr val="FFFFFF"/>
                </a:solidFill>
                <a:latin typeface="Agrandir"/>
                <a:ea typeface="Agrandir"/>
                <a:cs typeface="Agrandir"/>
                <a:sym typeface="Agrandir"/>
              </a:rPr>
              <a:t>This function converts the input question to lowercase, removes unwanted characters using regular expressions, and ensures it ends with a question mark. This preprocessing helps standardize user input for better model understanding.</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model implementation</a:t>
            </a:r>
          </a:p>
        </p:txBody>
      </p:sp>
    </p:spTree>
  </p:cSld>
  <p:clrMapOvr>
    <a:masterClrMapping/>
  </p:clrMapOvr>
  <p:transition spd="fast">
    <p:cover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725231" y="2847342"/>
            <a:ext cx="7718789" cy="6020655"/>
          </a:xfrm>
          <a:custGeom>
            <a:avLst/>
            <a:gdLst/>
            <a:ahLst/>
            <a:cxnLst/>
            <a:rect r="r" b="b" t="t" l="l"/>
            <a:pathLst>
              <a:path h="6020655" w="7718789">
                <a:moveTo>
                  <a:pt x="0" y="0"/>
                </a:moveTo>
                <a:lnTo>
                  <a:pt x="7718788" y="0"/>
                </a:lnTo>
                <a:lnTo>
                  <a:pt x="7718788" y="6020655"/>
                </a:lnTo>
                <a:lnTo>
                  <a:pt x="0" y="6020655"/>
                </a:lnTo>
                <a:lnTo>
                  <a:pt x="0" y="0"/>
                </a:lnTo>
                <a:close/>
              </a:path>
            </a:pathLst>
          </a:custGeom>
          <a:blipFill>
            <a:blip r:embed="rId5"/>
            <a:stretch>
              <a:fillRect l="0" t="0" r="0" b="0"/>
            </a:stretch>
          </a:blipFill>
        </p:spPr>
      </p:sp>
      <p:sp>
        <p:nvSpPr>
          <p:cNvPr name="TextBox 9" id="9"/>
          <p:cNvSpPr txBox="true"/>
          <p:nvPr/>
        </p:nvSpPr>
        <p:spPr>
          <a:xfrm rot="0">
            <a:off x="933712" y="4061205"/>
            <a:ext cx="8210288" cy="3715087"/>
          </a:xfrm>
          <a:prstGeom prst="rect">
            <a:avLst/>
          </a:prstGeom>
        </p:spPr>
        <p:txBody>
          <a:bodyPr anchor="t" rtlCol="false" tIns="0" lIns="0" bIns="0" rIns="0">
            <a:spAutoFit/>
          </a:bodyPr>
          <a:lstStyle/>
          <a:p>
            <a:pPr algn="just" marL="563871" indent="-281936" lvl="1">
              <a:lnSpc>
                <a:spcPts val="3656"/>
              </a:lnSpc>
              <a:buFont typeface="Arial"/>
              <a:buChar char="•"/>
            </a:pPr>
            <a:r>
              <a:rPr lang="en-US" b="true" sz="2611">
                <a:solidFill>
                  <a:srgbClr val="FFFFFF"/>
                </a:solidFill>
                <a:latin typeface="Agrandir Bold"/>
                <a:ea typeface="Agrandir Bold"/>
                <a:cs typeface="Agrandir Bold"/>
                <a:sym typeface="Agrandir Bold"/>
              </a:rPr>
              <a:t>Response Generation: </a:t>
            </a:r>
            <a:r>
              <a:rPr lang="en-US" sz="2611">
                <a:solidFill>
                  <a:srgbClr val="FFFFFF"/>
                </a:solidFill>
                <a:latin typeface="Agrandir"/>
                <a:ea typeface="Agrandir"/>
                <a:cs typeface="Agrandir"/>
                <a:sym typeface="Agrandir"/>
              </a:rPr>
              <a:t>This function generates a response based on the user's question. It first checks for predefined responses. If not found, it preprocesses the question, encodes it using the tokenizer, and generates a response using the model. The confidence score is calculated, and if it's below the threshold, the fallback response is returned.</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model implementation</a:t>
            </a:r>
          </a:p>
        </p:txBody>
      </p:sp>
    </p:spTree>
  </p:cSld>
  <p:clrMapOvr>
    <a:masterClrMapping/>
  </p:clrMapOvr>
  <p:transition spd="fast">
    <p:cover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81686" y="4684821"/>
            <a:ext cx="16124628" cy="1060232"/>
          </a:xfrm>
          <a:prstGeom prst="rect">
            <a:avLst/>
          </a:prstGeom>
        </p:spPr>
        <p:txBody>
          <a:bodyPr anchor="t" rtlCol="false" tIns="0" lIns="0" bIns="0" rIns="0">
            <a:spAutoFit/>
          </a:bodyPr>
          <a:lstStyle/>
          <a:p>
            <a:pPr algn="ctr">
              <a:lnSpc>
                <a:spcPts val="7927"/>
              </a:lnSpc>
            </a:pPr>
            <a:r>
              <a:rPr lang="en-US" sz="7927" b="true">
                <a:solidFill>
                  <a:srgbClr val="FFFFFF"/>
                </a:solidFill>
                <a:latin typeface="Cosmic Octo Medium"/>
                <a:ea typeface="Cosmic Octo Medium"/>
                <a:cs typeface="Cosmic Octo Medium"/>
                <a:sym typeface="Cosmic Octo Medium"/>
              </a:rPr>
              <a:t>training the model</a:t>
            </a:r>
          </a:p>
        </p:txBody>
      </p:sp>
    </p:spTree>
  </p:cSld>
  <p:clrMapOvr>
    <a:masterClrMapping/>
  </p:clrMapOvr>
  <p:transition spd="fast">
    <p:cover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493371" y="5143500"/>
            <a:ext cx="11301259" cy="3107846"/>
          </a:xfrm>
          <a:custGeom>
            <a:avLst/>
            <a:gdLst/>
            <a:ahLst/>
            <a:cxnLst/>
            <a:rect r="r" b="b" t="t" l="l"/>
            <a:pathLst>
              <a:path h="3107846" w="11301259">
                <a:moveTo>
                  <a:pt x="0" y="0"/>
                </a:moveTo>
                <a:lnTo>
                  <a:pt x="11301258" y="0"/>
                </a:lnTo>
                <a:lnTo>
                  <a:pt x="11301258" y="3107846"/>
                </a:lnTo>
                <a:lnTo>
                  <a:pt x="0" y="3107846"/>
                </a:lnTo>
                <a:lnTo>
                  <a:pt x="0" y="0"/>
                </a:lnTo>
                <a:close/>
              </a:path>
            </a:pathLst>
          </a:custGeom>
          <a:blipFill>
            <a:blip r:embed="rId5"/>
            <a:stretch>
              <a:fillRect l="0" t="0" r="0" b="0"/>
            </a:stretch>
          </a:blipFill>
        </p:spPr>
      </p:sp>
      <p:sp>
        <p:nvSpPr>
          <p:cNvPr name="TextBox 9" id="9"/>
          <p:cNvSpPr txBox="true"/>
          <p:nvPr/>
        </p:nvSpPr>
        <p:spPr>
          <a:xfrm rot="0">
            <a:off x="2886281" y="2859986"/>
            <a:ext cx="12515438" cy="1483697"/>
          </a:xfrm>
          <a:prstGeom prst="rect">
            <a:avLst/>
          </a:prstGeom>
        </p:spPr>
        <p:txBody>
          <a:bodyPr anchor="t" rtlCol="false" tIns="0" lIns="0" bIns="0" rIns="0">
            <a:spAutoFit/>
          </a:bodyPr>
          <a:lstStyle/>
          <a:p>
            <a:pPr algn="just">
              <a:lnSpc>
                <a:spcPts val="3796"/>
              </a:lnSpc>
            </a:pPr>
            <a:r>
              <a:rPr lang="en-US" sz="2711">
                <a:solidFill>
                  <a:srgbClr val="FFFFFF"/>
                </a:solidFill>
                <a:latin typeface="Agrandir"/>
                <a:ea typeface="Agrandir"/>
                <a:cs typeface="Agrandir"/>
                <a:sym typeface="Agrandir"/>
              </a:rPr>
              <a:t>The </a:t>
            </a:r>
            <a:r>
              <a:rPr lang="en-US" b="true" sz="2711" i="true">
                <a:solidFill>
                  <a:srgbClr val="FFFFFF"/>
                </a:solidFill>
                <a:latin typeface="Agrandir Bold Italics"/>
                <a:ea typeface="Agrandir Bold Italics"/>
                <a:cs typeface="Agrandir Bold Italics"/>
                <a:sym typeface="Agrandir Bold Italics"/>
              </a:rPr>
              <a:t>train_model</a:t>
            </a:r>
            <a:r>
              <a:rPr lang="en-US" sz="2711">
                <a:solidFill>
                  <a:srgbClr val="FFFFFF"/>
                </a:solidFill>
                <a:latin typeface="Agrandir"/>
                <a:ea typeface="Agrandir"/>
                <a:cs typeface="Agrandir"/>
                <a:sym typeface="Agrandir"/>
              </a:rPr>
              <a:t> function loads the pre-trained T5 tokenizer and model. It then preprocesses the datasets using the defined </a:t>
            </a:r>
            <a:r>
              <a:rPr lang="en-US" b="true" sz="2711" i="true">
                <a:solidFill>
                  <a:srgbClr val="FFFFFF"/>
                </a:solidFill>
                <a:latin typeface="Agrandir Bold Italics"/>
                <a:ea typeface="Agrandir Bold Italics"/>
                <a:cs typeface="Agrandir Bold Italics"/>
                <a:sym typeface="Agrandir Bold Italics"/>
              </a:rPr>
              <a:t>preprocess_function</a:t>
            </a:r>
            <a:r>
              <a:rPr lang="en-US" sz="2711">
                <a:solidFill>
                  <a:srgbClr val="FFFFFF"/>
                </a:solidFill>
                <a:latin typeface="Agrandir"/>
                <a:ea typeface="Agrandir"/>
                <a:cs typeface="Agrandir"/>
                <a:sym typeface="Agrandir"/>
              </a:rPr>
              <a:t> and tokenizes them. </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training the model</a:t>
            </a:r>
          </a:p>
        </p:txBody>
      </p:sp>
    </p:spTree>
  </p:cSld>
  <p:clrMapOvr>
    <a:masterClrMapping/>
  </p:clrMapOvr>
  <p:transition spd="fast">
    <p:cover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612802" y="3390836"/>
            <a:ext cx="3613072" cy="4204301"/>
            <a:chOff x="0" y="0"/>
            <a:chExt cx="698500" cy="812800"/>
          </a:xfrm>
        </p:grpSpPr>
        <p:sp>
          <p:nvSpPr>
            <p:cNvPr name="Freeform 7" id="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8B6FF"/>
            </a:solidFill>
          </p:spPr>
        </p:sp>
        <p:sp>
          <p:nvSpPr>
            <p:cNvPr name="TextBox 8" id="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839249" y="3656108"/>
            <a:ext cx="3157136" cy="3673758"/>
            <a:chOff x="0" y="0"/>
            <a:chExt cx="698500" cy="812800"/>
          </a:xfrm>
        </p:grpSpPr>
        <p:sp>
          <p:nvSpPr>
            <p:cNvPr name="Freeform 10" id="1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blipFill>
              <a:blip r:embed="rId3"/>
              <a:stretch>
                <a:fillRect l="-8181" t="0" r="-8181" b="0"/>
              </a:stretch>
            </a:blipFill>
          </p:spPr>
        </p:sp>
      </p:grpSp>
      <p:grpSp>
        <p:nvGrpSpPr>
          <p:cNvPr name="Group 11" id="11"/>
          <p:cNvGrpSpPr/>
          <p:nvPr/>
        </p:nvGrpSpPr>
        <p:grpSpPr>
          <a:xfrm rot="0">
            <a:off x="7310960" y="3390836"/>
            <a:ext cx="3613072" cy="4204301"/>
            <a:chOff x="0" y="0"/>
            <a:chExt cx="698500" cy="812800"/>
          </a:xfrm>
        </p:grpSpPr>
        <p:sp>
          <p:nvSpPr>
            <p:cNvPr name="Freeform 12" id="1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8B6FF"/>
            </a:solidFill>
          </p:spPr>
        </p:sp>
        <p:sp>
          <p:nvSpPr>
            <p:cNvPr name="TextBox 13" id="1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538928" y="3656108"/>
            <a:ext cx="3157136" cy="3673758"/>
            <a:chOff x="0" y="0"/>
            <a:chExt cx="698500" cy="812800"/>
          </a:xfrm>
        </p:grpSpPr>
        <p:sp>
          <p:nvSpPr>
            <p:cNvPr name="Freeform 15" id="1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6256" t="0" r="-10106" b="0"/>
              </a:stretch>
            </a:blipFill>
          </p:spPr>
        </p:sp>
      </p:grpSp>
      <p:grpSp>
        <p:nvGrpSpPr>
          <p:cNvPr name="Group 16" id="16"/>
          <p:cNvGrpSpPr/>
          <p:nvPr/>
        </p:nvGrpSpPr>
        <p:grpSpPr>
          <a:xfrm rot="0">
            <a:off x="13238606" y="3390836"/>
            <a:ext cx="3613072" cy="4204301"/>
            <a:chOff x="0" y="0"/>
            <a:chExt cx="698500" cy="812800"/>
          </a:xfrm>
        </p:grpSpPr>
        <p:sp>
          <p:nvSpPr>
            <p:cNvPr name="Freeform 17" id="17"/>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38B6FF"/>
            </a:solidFill>
          </p:spPr>
        </p:sp>
        <p:sp>
          <p:nvSpPr>
            <p:cNvPr name="TextBox 18" id="18"/>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3466574" y="3656108"/>
            <a:ext cx="3157136" cy="3673758"/>
            <a:chOff x="0" y="0"/>
            <a:chExt cx="698500" cy="812800"/>
          </a:xfrm>
        </p:grpSpPr>
        <p:sp>
          <p:nvSpPr>
            <p:cNvPr name="Freeform 20" id="20"/>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blipFill>
              <a:blip r:embed="rId5"/>
              <a:stretch>
                <a:fillRect l="0" t="-775" r="0" b="-775"/>
              </a:stretch>
            </a:blipFill>
          </p:spPr>
        </p:sp>
      </p:grpSp>
      <p:sp>
        <p:nvSpPr>
          <p:cNvPr name="Freeform 21" id="21"/>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members</a:t>
            </a:r>
          </a:p>
        </p:txBody>
      </p:sp>
      <p:sp>
        <p:nvSpPr>
          <p:cNvPr name="TextBox 23" id="23"/>
          <p:cNvSpPr txBox="true"/>
          <p:nvPr/>
        </p:nvSpPr>
        <p:spPr>
          <a:xfrm rot="0">
            <a:off x="1028700" y="7992256"/>
            <a:ext cx="4781276" cy="432269"/>
          </a:xfrm>
          <a:prstGeom prst="rect">
            <a:avLst/>
          </a:prstGeom>
        </p:spPr>
        <p:txBody>
          <a:bodyPr anchor="t" rtlCol="false" tIns="0" lIns="0" bIns="0" rIns="0">
            <a:spAutoFit/>
          </a:bodyPr>
          <a:lstStyle/>
          <a:p>
            <a:pPr algn="ctr">
              <a:lnSpc>
                <a:spcPts val="3231"/>
              </a:lnSpc>
            </a:pPr>
            <a:r>
              <a:rPr lang="en-US" sz="3231">
                <a:solidFill>
                  <a:srgbClr val="FFFFFF"/>
                </a:solidFill>
                <a:latin typeface="Baron"/>
                <a:ea typeface="Baron"/>
                <a:cs typeface="Baron"/>
                <a:sym typeface="Baron"/>
              </a:rPr>
              <a:t>ANGELES, KHATRINA</a:t>
            </a:r>
          </a:p>
        </p:txBody>
      </p:sp>
      <p:sp>
        <p:nvSpPr>
          <p:cNvPr name="TextBox 24" id="24"/>
          <p:cNvSpPr txBox="true"/>
          <p:nvPr/>
        </p:nvSpPr>
        <p:spPr>
          <a:xfrm rot="0">
            <a:off x="6726858" y="7992256"/>
            <a:ext cx="4781276" cy="432269"/>
          </a:xfrm>
          <a:prstGeom prst="rect">
            <a:avLst/>
          </a:prstGeom>
        </p:spPr>
        <p:txBody>
          <a:bodyPr anchor="t" rtlCol="false" tIns="0" lIns="0" bIns="0" rIns="0">
            <a:spAutoFit/>
          </a:bodyPr>
          <a:lstStyle/>
          <a:p>
            <a:pPr algn="ctr">
              <a:lnSpc>
                <a:spcPts val="3231"/>
              </a:lnSpc>
            </a:pPr>
            <a:r>
              <a:rPr lang="en-US" sz="3231">
                <a:solidFill>
                  <a:srgbClr val="FFFFFF"/>
                </a:solidFill>
                <a:latin typeface="Baron"/>
                <a:ea typeface="Baron"/>
                <a:cs typeface="Baron"/>
                <a:sym typeface="Baron"/>
              </a:rPr>
              <a:t>CORONADO, NIXON</a:t>
            </a:r>
          </a:p>
        </p:txBody>
      </p:sp>
      <p:sp>
        <p:nvSpPr>
          <p:cNvPr name="TextBox 25" id="25"/>
          <p:cNvSpPr txBox="true"/>
          <p:nvPr/>
        </p:nvSpPr>
        <p:spPr>
          <a:xfrm rot="0">
            <a:off x="12654504" y="7992256"/>
            <a:ext cx="4781276" cy="432269"/>
          </a:xfrm>
          <a:prstGeom prst="rect">
            <a:avLst/>
          </a:prstGeom>
        </p:spPr>
        <p:txBody>
          <a:bodyPr anchor="t" rtlCol="false" tIns="0" lIns="0" bIns="0" rIns="0">
            <a:spAutoFit/>
          </a:bodyPr>
          <a:lstStyle/>
          <a:p>
            <a:pPr algn="ctr">
              <a:lnSpc>
                <a:spcPts val="3231"/>
              </a:lnSpc>
            </a:pPr>
            <a:r>
              <a:rPr lang="en-US" sz="3231">
                <a:solidFill>
                  <a:srgbClr val="FFFFFF"/>
                </a:solidFill>
                <a:latin typeface="Baron"/>
                <a:ea typeface="Baron"/>
                <a:cs typeface="Baron"/>
                <a:sym typeface="Baron"/>
              </a:rPr>
              <a:t>SOFER, ERL TEODEMAR</a:t>
            </a:r>
          </a:p>
        </p:txBody>
      </p:sp>
      <p:sp>
        <p:nvSpPr>
          <p:cNvPr name="Freeform 26" id="26"/>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fast">
    <p:cover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564373" y="3154397"/>
            <a:ext cx="6871048" cy="5771226"/>
          </a:xfrm>
          <a:custGeom>
            <a:avLst/>
            <a:gdLst/>
            <a:ahLst/>
            <a:cxnLst/>
            <a:rect r="r" b="b" t="t" l="l"/>
            <a:pathLst>
              <a:path h="5771226" w="6871048">
                <a:moveTo>
                  <a:pt x="0" y="0"/>
                </a:moveTo>
                <a:lnTo>
                  <a:pt x="6871048" y="0"/>
                </a:lnTo>
                <a:lnTo>
                  <a:pt x="6871048" y="5771226"/>
                </a:lnTo>
                <a:lnTo>
                  <a:pt x="0" y="5771226"/>
                </a:lnTo>
                <a:lnTo>
                  <a:pt x="0" y="0"/>
                </a:lnTo>
                <a:close/>
              </a:path>
            </a:pathLst>
          </a:custGeom>
          <a:blipFill>
            <a:blip r:embed="rId5"/>
            <a:stretch>
              <a:fillRect l="0" t="0" r="0" b="0"/>
            </a:stretch>
          </a:blipFill>
        </p:spPr>
      </p:sp>
      <p:sp>
        <p:nvSpPr>
          <p:cNvPr name="TextBox 9" id="9"/>
          <p:cNvSpPr txBox="true"/>
          <p:nvPr/>
        </p:nvSpPr>
        <p:spPr>
          <a:xfrm rot="0">
            <a:off x="755188" y="2064107"/>
            <a:ext cx="9157324" cy="7837507"/>
          </a:xfrm>
          <a:prstGeom prst="rect">
            <a:avLst/>
          </a:prstGeom>
        </p:spPr>
        <p:txBody>
          <a:bodyPr anchor="t" rtlCol="false" tIns="0" lIns="0" bIns="0" rIns="0">
            <a:spAutoFit/>
          </a:bodyPr>
          <a:lstStyle/>
          <a:p>
            <a:pPr algn="just">
              <a:lnSpc>
                <a:spcPts val="3236"/>
              </a:lnSpc>
            </a:pPr>
            <a:r>
              <a:rPr lang="en-US" sz="2311">
                <a:solidFill>
                  <a:srgbClr val="FFFFFF"/>
                </a:solidFill>
                <a:latin typeface="Agrandir"/>
                <a:ea typeface="Agrandir"/>
                <a:cs typeface="Agrandir"/>
                <a:sym typeface="Agrandir"/>
              </a:rPr>
              <a:t>The </a:t>
            </a:r>
            <a:r>
              <a:rPr lang="en-US" b="true" sz="2311" i="true">
                <a:solidFill>
                  <a:srgbClr val="FFFFFF"/>
                </a:solidFill>
                <a:latin typeface="Agrandir Bold Italics"/>
                <a:ea typeface="Agrandir Bold Italics"/>
                <a:cs typeface="Agrandir Bold Italics"/>
                <a:sym typeface="Agrandir Bold Italics"/>
              </a:rPr>
              <a:t>TrainingArguments</a:t>
            </a:r>
            <a:r>
              <a:rPr lang="en-US" sz="2311">
                <a:solidFill>
                  <a:srgbClr val="FFFFFF"/>
                </a:solidFill>
                <a:latin typeface="Agrandir"/>
                <a:ea typeface="Agrandir"/>
                <a:cs typeface="Agrandir"/>
                <a:sym typeface="Agrandir"/>
              </a:rPr>
              <a:t> class sets up the training parameters, such as the output directory, learning rate, batch size, and number of epochs. </a:t>
            </a:r>
          </a:p>
          <a:p>
            <a:pPr algn="just">
              <a:lnSpc>
                <a:spcPts val="3236"/>
              </a:lnSpc>
            </a:pPr>
          </a:p>
          <a:p>
            <a:pPr algn="just">
              <a:lnSpc>
                <a:spcPts val="3236"/>
              </a:lnSpc>
            </a:pPr>
            <a:r>
              <a:rPr lang="en-US" sz="2311">
                <a:solidFill>
                  <a:srgbClr val="FFFFFF"/>
                </a:solidFill>
                <a:latin typeface="Agrandir"/>
                <a:ea typeface="Agrandir"/>
                <a:cs typeface="Agrandir"/>
                <a:sym typeface="Agrandir"/>
              </a:rPr>
              <a:t>The learning rate is like a speed limit for how fast the model learns. It decides how much to change the model after each mistake. We set it at 5e-5 because it’s balanced in terms of speed and accuracy. We initially used 1e-5, but it was too slow, and the results were inaccurate.</a:t>
            </a:r>
          </a:p>
          <a:p>
            <a:pPr algn="just">
              <a:lnSpc>
                <a:spcPts val="3236"/>
              </a:lnSpc>
            </a:pPr>
          </a:p>
          <a:p>
            <a:pPr algn="just">
              <a:lnSpc>
                <a:spcPts val="3236"/>
              </a:lnSpc>
            </a:pPr>
            <a:r>
              <a:rPr lang="en-US" sz="2311">
                <a:solidFill>
                  <a:srgbClr val="FFFFFF"/>
                </a:solidFill>
                <a:latin typeface="Agrandir"/>
                <a:ea typeface="Agrandir"/>
                <a:cs typeface="Agrandir"/>
                <a:sym typeface="Agrandir"/>
              </a:rPr>
              <a:t>The batch size is how many examples the model looks at before updating its settings. A batch size of 6 for the training and evaluation batch was also the limit we could do in Google Colab.</a:t>
            </a:r>
          </a:p>
          <a:p>
            <a:pPr algn="just">
              <a:lnSpc>
                <a:spcPts val="3236"/>
              </a:lnSpc>
            </a:pPr>
          </a:p>
          <a:p>
            <a:pPr algn="just">
              <a:lnSpc>
                <a:spcPts val="3236"/>
              </a:lnSpc>
            </a:pPr>
            <a:r>
              <a:rPr lang="en-US" sz="2311">
                <a:solidFill>
                  <a:srgbClr val="FFFFFF"/>
                </a:solidFill>
                <a:latin typeface="Agrandir"/>
                <a:ea typeface="Agrandir"/>
                <a:cs typeface="Agrandir"/>
                <a:sym typeface="Agrandir"/>
              </a:rPr>
              <a:t>An epoch is one complete run through the entire training dataset. In each epoch, the model learns from every question and answer, helping it improve. 17 epochs was around the limit we could do in Google Colab.</a:t>
            </a:r>
          </a:p>
          <a:p>
            <a:pPr algn="just">
              <a:lnSpc>
                <a:spcPts val="3236"/>
              </a:lnSpc>
            </a:pP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training the model</a:t>
            </a:r>
          </a:p>
        </p:txBody>
      </p:sp>
    </p:spTree>
  </p:cSld>
  <p:clrMapOvr>
    <a:masterClrMapping/>
  </p:clrMapOvr>
  <p:transition spd="fast">
    <p:cover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442765" y="6643835"/>
            <a:ext cx="7590076" cy="1992395"/>
          </a:xfrm>
          <a:custGeom>
            <a:avLst/>
            <a:gdLst/>
            <a:ahLst/>
            <a:cxnLst/>
            <a:rect r="r" b="b" t="t" l="l"/>
            <a:pathLst>
              <a:path h="1992395" w="7590076">
                <a:moveTo>
                  <a:pt x="0" y="0"/>
                </a:moveTo>
                <a:lnTo>
                  <a:pt x="7590076" y="0"/>
                </a:lnTo>
                <a:lnTo>
                  <a:pt x="7590076" y="1992395"/>
                </a:lnTo>
                <a:lnTo>
                  <a:pt x="0" y="1992395"/>
                </a:lnTo>
                <a:lnTo>
                  <a:pt x="0" y="0"/>
                </a:lnTo>
                <a:close/>
              </a:path>
            </a:pathLst>
          </a:custGeom>
          <a:blipFill>
            <a:blip r:embed="rId5"/>
            <a:stretch>
              <a:fillRect l="0" t="0" r="0" b="0"/>
            </a:stretch>
          </a:blipFill>
        </p:spPr>
      </p:sp>
      <p:sp>
        <p:nvSpPr>
          <p:cNvPr name="Freeform 9" id="9"/>
          <p:cNvSpPr/>
          <p:nvPr/>
        </p:nvSpPr>
        <p:spPr>
          <a:xfrm flipH="false" flipV="false" rot="0">
            <a:off x="9442765" y="3357939"/>
            <a:ext cx="7590076" cy="2722940"/>
          </a:xfrm>
          <a:custGeom>
            <a:avLst/>
            <a:gdLst/>
            <a:ahLst/>
            <a:cxnLst/>
            <a:rect r="r" b="b" t="t" l="l"/>
            <a:pathLst>
              <a:path h="2722940" w="7590076">
                <a:moveTo>
                  <a:pt x="0" y="0"/>
                </a:moveTo>
                <a:lnTo>
                  <a:pt x="7590076" y="0"/>
                </a:lnTo>
                <a:lnTo>
                  <a:pt x="7590076" y="2722939"/>
                </a:lnTo>
                <a:lnTo>
                  <a:pt x="0" y="2722939"/>
                </a:lnTo>
                <a:lnTo>
                  <a:pt x="0" y="0"/>
                </a:lnTo>
                <a:close/>
              </a:path>
            </a:pathLst>
          </a:custGeom>
          <a:blipFill>
            <a:blip r:embed="rId6"/>
            <a:stretch>
              <a:fillRect l="0" t="0" r="0" b="0"/>
            </a:stretch>
          </a:blipFill>
        </p:spPr>
      </p:sp>
      <p:sp>
        <p:nvSpPr>
          <p:cNvPr name="TextBox 10" id="10"/>
          <p:cNvSpPr txBox="true"/>
          <p:nvPr/>
        </p:nvSpPr>
        <p:spPr>
          <a:xfrm rot="0">
            <a:off x="754065" y="4482870"/>
            <a:ext cx="8389935" cy="2513032"/>
          </a:xfrm>
          <a:prstGeom prst="rect">
            <a:avLst/>
          </a:prstGeom>
        </p:spPr>
        <p:txBody>
          <a:bodyPr anchor="t" rtlCol="false" tIns="0" lIns="0" bIns="0" rIns="0">
            <a:spAutoFit/>
          </a:bodyPr>
          <a:lstStyle/>
          <a:p>
            <a:pPr algn="just">
              <a:lnSpc>
                <a:spcPts val="3236"/>
              </a:lnSpc>
            </a:pPr>
            <a:r>
              <a:rPr lang="en-US" sz="2311">
                <a:solidFill>
                  <a:srgbClr val="FFFFFF"/>
                </a:solidFill>
                <a:latin typeface="Agrandir"/>
                <a:ea typeface="Agrandir"/>
                <a:cs typeface="Agrandir"/>
                <a:sym typeface="Agrandir"/>
              </a:rPr>
              <a:t>The custom trainer is initialized with the model, training arguments, datasets, and tokenizer. </a:t>
            </a:r>
          </a:p>
          <a:p>
            <a:pPr algn="just">
              <a:lnSpc>
                <a:spcPts val="3236"/>
              </a:lnSpc>
            </a:pPr>
          </a:p>
          <a:p>
            <a:pPr algn="just">
              <a:lnSpc>
                <a:spcPts val="3236"/>
              </a:lnSpc>
            </a:pPr>
            <a:r>
              <a:rPr lang="en-US" sz="2311">
                <a:solidFill>
                  <a:srgbClr val="FFFFFF"/>
                </a:solidFill>
                <a:latin typeface="Agrandir"/>
                <a:ea typeface="Agrandir"/>
                <a:cs typeface="Agrandir"/>
                <a:sym typeface="Agrandir"/>
              </a:rPr>
              <a:t>This trainer is configured with the model, training arguments, tokenized datasets for training and evaluation, and an early stopping callback to prevent overfitting.</a:t>
            </a:r>
          </a:p>
        </p:txBody>
      </p:sp>
      <p:sp>
        <p:nvSpPr>
          <p:cNvPr name="TextBox 11" id="11"/>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training the model</a:t>
            </a:r>
          </a:p>
        </p:txBody>
      </p:sp>
    </p:spTree>
  </p:cSld>
  <p:clrMapOvr>
    <a:masterClrMapping/>
  </p:clrMapOvr>
  <p:transition spd="fast">
    <p:cover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837063" y="5929923"/>
            <a:ext cx="10340363" cy="1739683"/>
          </a:xfrm>
          <a:custGeom>
            <a:avLst/>
            <a:gdLst/>
            <a:ahLst/>
            <a:cxnLst/>
            <a:rect r="r" b="b" t="t" l="l"/>
            <a:pathLst>
              <a:path h="1739683" w="10340363">
                <a:moveTo>
                  <a:pt x="0" y="0"/>
                </a:moveTo>
                <a:lnTo>
                  <a:pt x="10340363" y="0"/>
                </a:lnTo>
                <a:lnTo>
                  <a:pt x="10340363" y="1739683"/>
                </a:lnTo>
                <a:lnTo>
                  <a:pt x="0" y="1739683"/>
                </a:lnTo>
                <a:lnTo>
                  <a:pt x="0" y="0"/>
                </a:lnTo>
                <a:close/>
              </a:path>
            </a:pathLst>
          </a:custGeom>
          <a:blipFill>
            <a:blip r:embed="rId5"/>
            <a:stretch>
              <a:fillRect l="0" t="0" r="0" b="0"/>
            </a:stretch>
          </a:blipFill>
        </p:spPr>
      </p:sp>
      <p:sp>
        <p:nvSpPr>
          <p:cNvPr name="TextBox 9" id="9"/>
          <p:cNvSpPr txBox="true"/>
          <p:nvPr/>
        </p:nvSpPr>
        <p:spPr>
          <a:xfrm rot="0">
            <a:off x="3837063" y="3414956"/>
            <a:ext cx="10550885" cy="1519362"/>
          </a:xfrm>
          <a:prstGeom prst="rect">
            <a:avLst/>
          </a:prstGeom>
        </p:spPr>
        <p:txBody>
          <a:bodyPr anchor="t" rtlCol="false" tIns="0" lIns="0" bIns="0" rIns="0">
            <a:spAutoFit/>
          </a:bodyPr>
          <a:lstStyle/>
          <a:p>
            <a:pPr algn="just">
              <a:lnSpc>
                <a:spcPts val="3833"/>
              </a:lnSpc>
            </a:pPr>
            <a:r>
              <a:rPr lang="en-US" sz="2738">
                <a:solidFill>
                  <a:srgbClr val="FFFFFF"/>
                </a:solidFill>
                <a:latin typeface="Agrandir"/>
                <a:ea typeface="Agrandir"/>
                <a:cs typeface="Agrandir"/>
                <a:sym typeface="Agrandir"/>
              </a:rPr>
              <a:t>The trainer's train method is called to start the training process. he function returns the trained model, tokenizer, and trainer instance for further use or evaluation. </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training the model</a:t>
            </a:r>
          </a:p>
        </p:txBody>
      </p:sp>
    </p:spTree>
  </p:cSld>
  <p:clrMapOvr>
    <a:masterClrMapping/>
  </p:clrMapOvr>
  <p:transition spd="fast">
    <p:cover dir="l"/>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327252" y="2025801"/>
            <a:ext cx="4121392" cy="7757915"/>
          </a:xfrm>
          <a:custGeom>
            <a:avLst/>
            <a:gdLst/>
            <a:ahLst/>
            <a:cxnLst/>
            <a:rect r="r" b="b" t="t" l="l"/>
            <a:pathLst>
              <a:path h="7757915" w="4121392">
                <a:moveTo>
                  <a:pt x="0" y="0"/>
                </a:moveTo>
                <a:lnTo>
                  <a:pt x="4121392" y="0"/>
                </a:lnTo>
                <a:lnTo>
                  <a:pt x="4121392" y="7757915"/>
                </a:lnTo>
                <a:lnTo>
                  <a:pt x="0" y="7757915"/>
                </a:lnTo>
                <a:lnTo>
                  <a:pt x="0" y="0"/>
                </a:lnTo>
                <a:close/>
              </a:path>
            </a:pathLst>
          </a:custGeom>
          <a:blipFill>
            <a:blip r:embed="rId5"/>
            <a:stretch>
              <a:fillRect l="0" t="0" r="0" b="0"/>
            </a:stretch>
          </a:blipFill>
        </p:spPr>
      </p:sp>
      <p:sp>
        <p:nvSpPr>
          <p:cNvPr name="TextBox 9" id="9"/>
          <p:cNvSpPr txBox="true"/>
          <p:nvPr/>
        </p:nvSpPr>
        <p:spPr>
          <a:xfrm rot="0">
            <a:off x="1028700" y="3137642"/>
            <a:ext cx="10550885" cy="5400883"/>
          </a:xfrm>
          <a:prstGeom prst="rect">
            <a:avLst/>
          </a:prstGeom>
        </p:spPr>
        <p:txBody>
          <a:bodyPr anchor="t" rtlCol="false" tIns="0" lIns="0" bIns="0" rIns="0">
            <a:spAutoFit/>
          </a:bodyPr>
          <a:lstStyle/>
          <a:p>
            <a:pPr algn="just">
              <a:lnSpc>
                <a:spcPts val="3833"/>
              </a:lnSpc>
            </a:pPr>
            <a:r>
              <a:rPr lang="en-US" sz="2738">
                <a:solidFill>
                  <a:srgbClr val="FFFFFF"/>
                </a:solidFill>
                <a:latin typeface="Agrandir"/>
                <a:ea typeface="Agrandir"/>
                <a:cs typeface="Agrandir"/>
                <a:sym typeface="Agrandir"/>
              </a:rPr>
              <a:t>The training loss measures the model's fit to the training data. If the value is decreasing, then the model is learning effectively. As we can see here in the training output, it starts at 7.092300 at Step 50, but continually drops down more or less to 0.29500 at Step 2000.</a:t>
            </a:r>
          </a:p>
          <a:p>
            <a:pPr algn="just">
              <a:lnSpc>
                <a:spcPts val="3833"/>
              </a:lnSpc>
            </a:pPr>
          </a:p>
          <a:p>
            <a:pPr algn="just">
              <a:lnSpc>
                <a:spcPts val="3833"/>
              </a:lnSpc>
            </a:pPr>
            <a:r>
              <a:rPr lang="en-US" sz="2738">
                <a:solidFill>
                  <a:srgbClr val="FFFFFF"/>
                </a:solidFill>
                <a:latin typeface="Agrandir"/>
                <a:ea typeface="Agrandir"/>
                <a:cs typeface="Agrandir"/>
                <a:sym typeface="Agrandir"/>
              </a:rPr>
              <a:t>The validation loss reflects how well the model performs on new unseen data. It’s also under the logic of when it decreases, it’s generalizing, not overfitting. We can also see that it performed effectively as it started at a value of 0.56465 and ended at around 141067.</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training the model</a:t>
            </a:r>
          </a:p>
        </p:txBody>
      </p:sp>
    </p:spTree>
  </p:cSld>
  <p:clrMapOvr>
    <a:masterClrMapping/>
  </p:clrMapOvr>
  <p:transition spd="fast">
    <p:cover dir="l"/>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81686" y="4684821"/>
            <a:ext cx="16124628" cy="1060232"/>
          </a:xfrm>
          <a:prstGeom prst="rect">
            <a:avLst/>
          </a:prstGeom>
        </p:spPr>
        <p:txBody>
          <a:bodyPr anchor="t" rtlCol="false" tIns="0" lIns="0" bIns="0" rIns="0">
            <a:spAutoFit/>
          </a:bodyPr>
          <a:lstStyle/>
          <a:p>
            <a:pPr algn="ctr">
              <a:lnSpc>
                <a:spcPts val="7927"/>
              </a:lnSpc>
            </a:pPr>
            <a:r>
              <a:rPr lang="en-US" sz="7927" b="true">
                <a:solidFill>
                  <a:srgbClr val="FFFFFF"/>
                </a:solidFill>
                <a:latin typeface="Cosmic Octo Medium"/>
                <a:ea typeface="Cosmic Octo Medium"/>
                <a:cs typeface="Cosmic Octo Medium"/>
                <a:sym typeface="Cosmic Octo Medium"/>
              </a:rPr>
              <a:t>testing and evaluation</a:t>
            </a:r>
          </a:p>
        </p:txBody>
      </p:sp>
    </p:spTree>
  </p:cSld>
  <p:clrMapOvr>
    <a:masterClrMapping/>
  </p:clrMapOvr>
  <p:transition spd="fast">
    <p:cover dir="l"/>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59273" y="2910252"/>
            <a:ext cx="17169454" cy="5816153"/>
          </a:xfrm>
          <a:custGeom>
            <a:avLst/>
            <a:gdLst/>
            <a:ahLst/>
            <a:cxnLst/>
            <a:rect r="r" b="b" t="t" l="l"/>
            <a:pathLst>
              <a:path h="5816153" w="17169454">
                <a:moveTo>
                  <a:pt x="0" y="0"/>
                </a:moveTo>
                <a:lnTo>
                  <a:pt x="17169454" y="0"/>
                </a:lnTo>
                <a:lnTo>
                  <a:pt x="17169454" y="5816153"/>
                </a:lnTo>
                <a:lnTo>
                  <a:pt x="0" y="5816153"/>
                </a:lnTo>
                <a:lnTo>
                  <a:pt x="0" y="0"/>
                </a:lnTo>
                <a:close/>
              </a:path>
            </a:pathLst>
          </a:custGeom>
          <a:blipFill>
            <a:blip r:embed="rId5"/>
            <a:stretch>
              <a:fillRect l="0" t="0" r="0" b="0"/>
            </a:stretch>
          </a:blipFill>
        </p:spPr>
      </p:sp>
      <p:sp>
        <p:nvSpPr>
          <p:cNvPr name="TextBox 9" id="9"/>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testing and evaluation</a:t>
            </a:r>
          </a:p>
        </p:txBody>
      </p:sp>
      <p:sp>
        <p:nvSpPr>
          <p:cNvPr name="AutoShape 10" id="10"/>
          <p:cNvSpPr/>
          <p:nvPr/>
        </p:nvSpPr>
        <p:spPr>
          <a:xfrm>
            <a:off x="5897880" y="2613153"/>
            <a:ext cx="6492240" cy="0"/>
          </a:xfrm>
          <a:prstGeom prst="line">
            <a:avLst/>
          </a:prstGeom>
          <a:ln cap="flat" w="38100">
            <a:solidFill>
              <a:srgbClr val="FFFFFF"/>
            </a:solidFill>
            <a:prstDash val="solid"/>
            <a:headEnd type="diamond" len="lg" w="lg"/>
            <a:tailEnd type="diamond" len="lg" w="lg"/>
          </a:ln>
        </p:spPr>
      </p:sp>
      <p:sp>
        <p:nvSpPr>
          <p:cNvPr name="TextBox 11" id="11"/>
          <p:cNvSpPr txBox="true"/>
          <p:nvPr/>
        </p:nvSpPr>
        <p:spPr>
          <a:xfrm rot="0">
            <a:off x="4196089" y="1995245"/>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CHATBOT EXECUTION</a:t>
            </a:r>
          </a:p>
        </p:txBody>
      </p:sp>
    </p:spTree>
  </p:cSld>
  <p:clrMapOvr>
    <a:masterClrMapping/>
  </p:clrMapOvr>
  <p:transition spd="fast">
    <p:cover dir="l"/>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795857" y="3015410"/>
            <a:ext cx="16696287" cy="4967145"/>
          </a:xfrm>
          <a:custGeom>
            <a:avLst/>
            <a:gdLst/>
            <a:ahLst/>
            <a:cxnLst/>
            <a:rect r="r" b="b" t="t" l="l"/>
            <a:pathLst>
              <a:path h="4967145" w="16696287">
                <a:moveTo>
                  <a:pt x="0" y="0"/>
                </a:moveTo>
                <a:lnTo>
                  <a:pt x="16696286" y="0"/>
                </a:lnTo>
                <a:lnTo>
                  <a:pt x="16696286" y="4967146"/>
                </a:lnTo>
                <a:lnTo>
                  <a:pt x="0" y="4967146"/>
                </a:lnTo>
                <a:lnTo>
                  <a:pt x="0" y="0"/>
                </a:lnTo>
                <a:close/>
              </a:path>
            </a:pathLst>
          </a:custGeom>
          <a:blipFill>
            <a:blip r:embed="rId5"/>
            <a:stretch>
              <a:fillRect l="0" t="0" r="0" b="0"/>
            </a:stretch>
          </a:blipFill>
        </p:spPr>
      </p:sp>
      <p:sp>
        <p:nvSpPr>
          <p:cNvPr name="TextBox 9" id="9"/>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testing and evaluation</a:t>
            </a:r>
          </a:p>
        </p:txBody>
      </p:sp>
      <p:sp>
        <p:nvSpPr>
          <p:cNvPr name="AutoShape 10" id="10"/>
          <p:cNvSpPr/>
          <p:nvPr/>
        </p:nvSpPr>
        <p:spPr>
          <a:xfrm>
            <a:off x="5897880" y="2613153"/>
            <a:ext cx="6492240" cy="0"/>
          </a:xfrm>
          <a:prstGeom prst="line">
            <a:avLst/>
          </a:prstGeom>
          <a:ln cap="flat" w="38100">
            <a:solidFill>
              <a:srgbClr val="FFFFFF"/>
            </a:solidFill>
            <a:prstDash val="solid"/>
            <a:headEnd type="diamond" len="lg" w="lg"/>
            <a:tailEnd type="diamond" len="lg" w="lg"/>
          </a:ln>
        </p:spPr>
      </p:sp>
      <p:sp>
        <p:nvSpPr>
          <p:cNvPr name="TextBox 11" id="11"/>
          <p:cNvSpPr txBox="true"/>
          <p:nvPr/>
        </p:nvSpPr>
        <p:spPr>
          <a:xfrm rot="0">
            <a:off x="4196089" y="1995245"/>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CHATBOT EXECUTION</a:t>
            </a:r>
          </a:p>
        </p:txBody>
      </p:sp>
    </p:spTree>
  </p:cSld>
  <p:clrMapOvr>
    <a:masterClrMapping/>
  </p:clrMapOvr>
  <p:transition spd="fast">
    <p:cover dir="l"/>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835576" y="4536568"/>
            <a:ext cx="6055107" cy="2180394"/>
          </a:xfrm>
          <a:custGeom>
            <a:avLst/>
            <a:gdLst/>
            <a:ahLst/>
            <a:cxnLst/>
            <a:rect r="r" b="b" t="t" l="l"/>
            <a:pathLst>
              <a:path h="2180394" w="6055107">
                <a:moveTo>
                  <a:pt x="0" y="0"/>
                </a:moveTo>
                <a:lnTo>
                  <a:pt x="6055107" y="0"/>
                </a:lnTo>
                <a:lnTo>
                  <a:pt x="6055107" y="2180394"/>
                </a:lnTo>
                <a:lnTo>
                  <a:pt x="0" y="2180394"/>
                </a:lnTo>
                <a:lnTo>
                  <a:pt x="0" y="0"/>
                </a:lnTo>
                <a:close/>
              </a:path>
            </a:pathLst>
          </a:custGeom>
          <a:blipFill>
            <a:blip r:embed="rId5"/>
            <a:stretch>
              <a:fillRect l="0" t="0" r="0" b="0"/>
            </a:stretch>
          </a:blipFill>
        </p:spPr>
      </p:sp>
      <p:sp>
        <p:nvSpPr>
          <p:cNvPr name="TextBox 9" id="9"/>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testing and evaluation</a:t>
            </a:r>
          </a:p>
        </p:txBody>
      </p:sp>
      <p:sp>
        <p:nvSpPr>
          <p:cNvPr name="AutoShape 10" id="10"/>
          <p:cNvSpPr/>
          <p:nvPr/>
        </p:nvSpPr>
        <p:spPr>
          <a:xfrm>
            <a:off x="5897880" y="2613153"/>
            <a:ext cx="6492240" cy="0"/>
          </a:xfrm>
          <a:prstGeom prst="line">
            <a:avLst/>
          </a:prstGeom>
          <a:ln cap="flat" w="38100">
            <a:solidFill>
              <a:srgbClr val="FFFFFF"/>
            </a:solidFill>
            <a:prstDash val="solid"/>
            <a:headEnd type="diamond" len="lg" w="lg"/>
            <a:tailEnd type="diamond" len="lg" w="lg"/>
          </a:ln>
        </p:spPr>
      </p:sp>
      <p:sp>
        <p:nvSpPr>
          <p:cNvPr name="TextBox 11" id="11"/>
          <p:cNvSpPr txBox="true"/>
          <p:nvPr/>
        </p:nvSpPr>
        <p:spPr>
          <a:xfrm rot="0">
            <a:off x="4196089" y="1995245"/>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EVALUATION</a:t>
            </a:r>
          </a:p>
        </p:txBody>
      </p:sp>
      <p:sp>
        <p:nvSpPr>
          <p:cNvPr name="TextBox 12" id="12"/>
          <p:cNvSpPr txBox="true"/>
          <p:nvPr/>
        </p:nvSpPr>
        <p:spPr>
          <a:xfrm rot="0">
            <a:off x="817464" y="3213022"/>
            <a:ext cx="10550885" cy="4969801"/>
          </a:xfrm>
          <a:prstGeom prst="rect">
            <a:avLst/>
          </a:prstGeom>
        </p:spPr>
        <p:txBody>
          <a:bodyPr anchor="t" rtlCol="false" tIns="0" lIns="0" bIns="0" rIns="0">
            <a:spAutoFit/>
          </a:bodyPr>
          <a:lstStyle/>
          <a:p>
            <a:pPr algn="just">
              <a:lnSpc>
                <a:spcPts val="3273"/>
              </a:lnSpc>
            </a:pPr>
            <a:r>
              <a:rPr lang="en-US" sz="2338">
                <a:solidFill>
                  <a:srgbClr val="FFFFFF"/>
                </a:solidFill>
                <a:latin typeface="Agrandir"/>
                <a:ea typeface="Agrandir"/>
                <a:cs typeface="Agrandir"/>
                <a:sym typeface="Agrandir"/>
              </a:rPr>
              <a:t>As you can see, the model performed not as well as we expected it to be.</a:t>
            </a:r>
          </a:p>
          <a:p>
            <a:pPr algn="just">
              <a:lnSpc>
                <a:spcPts val="3273"/>
              </a:lnSpc>
            </a:pPr>
          </a:p>
          <a:p>
            <a:pPr algn="just" marL="504889" indent="-252444" lvl="1">
              <a:lnSpc>
                <a:spcPts val="3273"/>
              </a:lnSpc>
              <a:buFont typeface="Arial"/>
              <a:buChar char="•"/>
            </a:pPr>
            <a:r>
              <a:rPr lang="en-US" b="true" sz="2338">
                <a:solidFill>
                  <a:srgbClr val="FFFFFF"/>
                </a:solidFill>
                <a:latin typeface="Agrandir Bold"/>
                <a:ea typeface="Agrandir Bold"/>
                <a:cs typeface="Agrandir Bold"/>
                <a:sym typeface="Agrandir Bold"/>
              </a:rPr>
              <a:t>Accuracy: </a:t>
            </a:r>
            <a:r>
              <a:rPr lang="en-US" sz="2338">
                <a:solidFill>
                  <a:srgbClr val="FFFFFF"/>
                </a:solidFill>
                <a:latin typeface="Agrandir"/>
                <a:ea typeface="Agrandir"/>
                <a:cs typeface="Agrandir"/>
                <a:sym typeface="Agrandir"/>
              </a:rPr>
              <a:t>Only 3.35% of the predictions were correct which the model is struggling to provide the correct output consistently.</a:t>
            </a:r>
          </a:p>
          <a:p>
            <a:pPr algn="just" marL="504889" indent="-252444" lvl="1">
              <a:lnSpc>
                <a:spcPts val="3273"/>
              </a:lnSpc>
              <a:buFont typeface="Arial"/>
              <a:buChar char="•"/>
            </a:pPr>
            <a:r>
              <a:rPr lang="en-US" b="true" sz="2338">
                <a:solidFill>
                  <a:srgbClr val="FFFFFF"/>
                </a:solidFill>
                <a:latin typeface="Agrandir Bold"/>
                <a:ea typeface="Agrandir Bold"/>
                <a:cs typeface="Agrandir Bold"/>
                <a:sym typeface="Agrandir Bold"/>
              </a:rPr>
              <a:t>Recall: </a:t>
            </a:r>
            <a:r>
              <a:rPr lang="en-US" sz="2338">
                <a:solidFill>
                  <a:srgbClr val="FFFFFF"/>
                </a:solidFill>
                <a:latin typeface="Agrandir"/>
                <a:ea typeface="Agrandir"/>
                <a:cs typeface="Agrandir"/>
                <a:sym typeface="Agrandir"/>
              </a:rPr>
              <a:t>The model identifies only 3.35% of the true positives, meaning it’s missing a significant portion of correct answers.</a:t>
            </a:r>
          </a:p>
          <a:p>
            <a:pPr algn="just" marL="504889" indent="-252444" lvl="1">
              <a:lnSpc>
                <a:spcPts val="3273"/>
              </a:lnSpc>
              <a:buFont typeface="Arial"/>
              <a:buChar char="•"/>
            </a:pPr>
            <a:r>
              <a:rPr lang="en-US" b="true" sz="2338">
                <a:solidFill>
                  <a:srgbClr val="FFFFFF"/>
                </a:solidFill>
                <a:latin typeface="Agrandir Bold"/>
                <a:ea typeface="Agrandir Bold"/>
                <a:cs typeface="Agrandir Bold"/>
                <a:sym typeface="Agrandir Bold"/>
              </a:rPr>
              <a:t>Precision: </a:t>
            </a:r>
            <a:r>
              <a:rPr lang="en-US" sz="2338">
                <a:solidFill>
                  <a:srgbClr val="FFFFFF"/>
                </a:solidFill>
                <a:latin typeface="Agrandir"/>
                <a:ea typeface="Agrandir"/>
                <a:cs typeface="Agrandir"/>
                <a:sym typeface="Agrandir"/>
              </a:rPr>
              <a:t>Precision is perfect, meaning every prediction the model made as "correct" was right. Though this is the reason why you can’t just rely on one performance metric.</a:t>
            </a:r>
          </a:p>
          <a:p>
            <a:pPr algn="just" marL="504889" indent="-252444" lvl="1">
              <a:lnSpc>
                <a:spcPts val="3273"/>
              </a:lnSpc>
              <a:buFont typeface="Arial"/>
              <a:buChar char="•"/>
            </a:pPr>
            <a:r>
              <a:rPr lang="en-US" b="true" sz="2338">
                <a:solidFill>
                  <a:srgbClr val="FFFFFF"/>
                </a:solidFill>
                <a:latin typeface="Agrandir Bold"/>
                <a:ea typeface="Agrandir Bold"/>
                <a:cs typeface="Agrandir Bold"/>
                <a:sym typeface="Agrandir Bold"/>
              </a:rPr>
              <a:t>F1 Score:</a:t>
            </a:r>
            <a:r>
              <a:rPr lang="en-US" sz="2338">
                <a:solidFill>
                  <a:srgbClr val="FFFFFF"/>
                </a:solidFill>
                <a:latin typeface="Agrandir"/>
                <a:ea typeface="Agrandir"/>
                <a:cs typeface="Agrandir"/>
                <a:sym typeface="Agrandir"/>
              </a:rPr>
              <a:t> This combines precision and recall, and the low value is a clear imbalance between them. A perfect precision but very low recall drags the F1 score down.</a:t>
            </a:r>
          </a:p>
        </p:txBody>
      </p:sp>
    </p:spTree>
  </p:cSld>
  <p:clrMapOvr>
    <a:masterClrMapping/>
  </p:clrMapOvr>
  <p:transition spd="fast">
    <p:cover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a:off x="5897880" y="2613153"/>
            <a:ext cx="6492240" cy="0"/>
          </a:xfrm>
          <a:prstGeom prst="line">
            <a:avLst/>
          </a:prstGeom>
          <a:ln cap="flat" w="38100">
            <a:solidFill>
              <a:srgbClr val="FFFFFF"/>
            </a:solidFill>
            <a:prstDash val="solid"/>
            <a:headEnd type="diamond" len="lg" w="lg"/>
            <a:tailEnd type="diamond" len="lg" w="lg"/>
          </a:ln>
        </p:spPr>
      </p:sp>
      <p:sp>
        <p:nvSpPr>
          <p:cNvPr name="Freeform 9" id="9"/>
          <p:cNvSpPr/>
          <p:nvPr/>
        </p:nvSpPr>
        <p:spPr>
          <a:xfrm flipH="false" flipV="false" rot="0">
            <a:off x="1022691" y="3899883"/>
            <a:ext cx="16236609" cy="3429984"/>
          </a:xfrm>
          <a:custGeom>
            <a:avLst/>
            <a:gdLst/>
            <a:ahLst/>
            <a:cxnLst/>
            <a:rect r="r" b="b" t="t" l="l"/>
            <a:pathLst>
              <a:path h="3429984" w="16236609">
                <a:moveTo>
                  <a:pt x="0" y="0"/>
                </a:moveTo>
                <a:lnTo>
                  <a:pt x="16236609" y="0"/>
                </a:lnTo>
                <a:lnTo>
                  <a:pt x="16236609" y="3429983"/>
                </a:lnTo>
                <a:lnTo>
                  <a:pt x="0" y="3429983"/>
                </a:lnTo>
                <a:lnTo>
                  <a:pt x="0" y="0"/>
                </a:lnTo>
                <a:close/>
              </a:path>
            </a:pathLst>
          </a:custGeom>
          <a:blipFill>
            <a:blip r:embed="rId5"/>
            <a:stretch>
              <a:fillRect l="0" t="0" r="0" b="0"/>
            </a:stretch>
          </a:blipFill>
        </p:spPr>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testing and evaluation</a:t>
            </a:r>
          </a:p>
        </p:txBody>
      </p:sp>
      <p:sp>
        <p:nvSpPr>
          <p:cNvPr name="TextBox 11" id="11"/>
          <p:cNvSpPr txBox="true"/>
          <p:nvPr/>
        </p:nvSpPr>
        <p:spPr>
          <a:xfrm rot="0">
            <a:off x="4196089" y="1995245"/>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EVALUATION</a:t>
            </a:r>
          </a:p>
        </p:txBody>
      </p:sp>
      <p:sp>
        <p:nvSpPr>
          <p:cNvPr name="TextBox 12" id="12"/>
          <p:cNvSpPr txBox="true"/>
          <p:nvPr/>
        </p:nvSpPr>
        <p:spPr>
          <a:xfrm rot="0">
            <a:off x="1028700" y="2959156"/>
            <a:ext cx="16230600" cy="464476"/>
          </a:xfrm>
          <a:prstGeom prst="rect">
            <a:avLst/>
          </a:prstGeom>
        </p:spPr>
        <p:txBody>
          <a:bodyPr anchor="t" rtlCol="false" tIns="0" lIns="0" bIns="0" rIns="0">
            <a:spAutoFit/>
          </a:bodyPr>
          <a:lstStyle/>
          <a:p>
            <a:pPr algn="just">
              <a:lnSpc>
                <a:spcPts val="3273"/>
              </a:lnSpc>
            </a:pPr>
            <a:r>
              <a:rPr lang="en-US" sz="2338">
                <a:solidFill>
                  <a:srgbClr val="FFFFFF"/>
                </a:solidFill>
                <a:latin typeface="Agrandir"/>
                <a:ea typeface="Agrandir"/>
                <a:cs typeface="Agrandir"/>
                <a:sym typeface="Agrandir"/>
              </a:rPr>
              <a:t>The poor performance can actually be seen during testing, as it would give out nonsensical and funny answers.</a:t>
            </a:r>
          </a:p>
        </p:txBody>
      </p:sp>
      <p:sp>
        <p:nvSpPr>
          <p:cNvPr name="TextBox 13" id="13"/>
          <p:cNvSpPr txBox="true"/>
          <p:nvPr/>
        </p:nvSpPr>
        <p:spPr>
          <a:xfrm rot="0">
            <a:off x="1022691" y="7973984"/>
            <a:ext cx="16230600" cy="464476"/>
          </a:xfrm>
          <a:prstGeom prst="rect">
            <a:avLst/>
          </a:prstGeom>
        </p:spPr>
        <p:txBody>
          <a:bodyPr anchor="t" rtlCol="false" tIns="0" lIns="0" bIns="0" rIns="0">
            <a:spAutoFit/>
          </a:bodyPr>
          <a:lstStyle/>
          <a:p>
            <a:pPr algn="just">
              <a:lnSpc>
                <a:spcPts val="3273"/>
              </a:lnSpc>
            </a:pPr>
            <a:r>
              <a:rPr lang="en-US" sz="2338">
                <a:solidFill>
                  <a:srgbClr val="FFFFFF"/>
                </a:solidFill>
                <a:latin typeface="Agrandir"/>
                <a:ea typeface="Agrandir"/>
                <a:cs typeface="Agrandir"/>
                <a:sym typeface="Agrandir"/>
              </a:rPr>
              <a:t>On the bright side, it manages to give coherent answers and not gibberish.</a:t>
            </a:r>
          </a:p>
        </p:txBody>
      </p:sp>
    </p:spTree>
  </p:cSld>
  <p:clrMapOvr>
    <a:masterClrMapping/>
  </p:clrMapOvr>
  <p:transition spd="fast">
    <p:cover dir="l"/>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81686" y="4684821"/>
            <a:ext cx="16124628" cy="1060232"/>
          </a:xfrm>
          <a:prstGeom prst="rect">
            <a:avLst/>
          </a:prstGeom>
        </p:spPr>
        <p:txBody>
          <a:bodyPr anchor="t" rtlCol="false" tIns="0" lIns="0" bIns="0" rIns="0">
            <a:spAutoFit/>
          </a:bodyPr>
          <a:lstStyle/>
          <a:p>
            <a:pPr algn="ctr">
              <a:lnSpc>
                <a:spcPts val="7927"/>
              </a:lnSpc>
            </a:pPr>
            <a:r>
              <a:rPr lang="en-US" sz="7927" b="true">
                <a:solidFill>
                  <a:srgbClr val="FFFFFF"/>
                </a:solidFill>
                <a:latin typeface="Cosmic Octo Medium"/>
                <a:ea typeface="Cosmic Octo Medium"/>
                <a:cs typeface="Cosmic Octo Medium"/>
                <a:sym typeface="Cosmic Octo Medium"/>
              </a:rPr>
              <a:t>challenges</a:t>
            </a:r>
          </a:p>
        </p:txBody>
      </p:sp>
    </p:spTree>
  </p:cSld>
  <p:clrMapOvr>
    <a:masterClrMapping/>
  </p:clrMapOvr>
  <p:transition spd="fast">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338450" y="4598445"/>
            <a:ext cx="13611099" cy="1271084"/>
          </a:xfrm>
          <a:prstGeom prst="rect">
            <a:avLst/>
          </a:prstGeom>
        </p:spPr>
        <p:txBody>
          <a:bodyPr anchor="t" rtlCol="false" tIns="0" lIns="0" bIns="0" rIns="0">
            <a:spAutoFit/>
          </a:bodyPr>
          <a:lstStyle/>
          <a:p>
            <a:pPr algn="ctr">
              <a:lnSpc>
                <a:spcPts val="9567"/>
              </a:lnSpc>
            </a:pPr>
            <a:r>
              <a:rPr lang="en-US" sz="9567" b="true">
                <a:solidFill>
                  <a:srgbClr val="FFFFFF"/>
                </a:solidFill>
                <a:latin typeface="Cosmic Octo Medium"/>
                <a:ea typeface="Cosmic Octo Medium"/>
                <a:cs typeface="Cosmic Octo Medium"/>
                <a:sym typeface="Cosmic Octo Medium"/>
              </a:rPr>
              <a:t>introduction</a:t>
            </a:r>
          </a:p>
        </p:txBody>
      </p:sp>
    </p:spTree>
  </p:cSld>
  <p:clrMapOvr>
    <a:masterClrMapping/>
  </p:clrMapOvr>
  <p:transition spd="fast">
    <p:cover dir="l"/>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388997" y="3721988"/>
            <a:ext cx="4062565" cy="4062565"/>
          </a:xfrm>
          <a:custGeom>
            <a:avLst/>
            <a:gdLst/>
            <a:ahLst/>
            <a:cxnLst/>
            <a:rect r="r" b="b" t="t" l="l"/>
            <a:pathLst>
              <a:path h="4062565" w="4062565">
                <a:moveTo>
                  <a:pt x="0" y="0"/>
                </a:moveTo>
                <a:lnTo>
                  <a:pt x="4062565" y="0"/>
                </a:lnTo>
                <a:lnTo>
                  <a:pt x="4062565" y="4062565"/>
                </a:lnTo>
                <a:lnTo>
                  <a:pt x="0" y="4062565"/>
                </a:lnTo>
                <a:lnTo>
                  <a:pt x="0" y="0"/>
                </a:lnTo>
                <a:close/>
              </a:path>
            </a:pathLst>
          </a:custGeom>
          <a:blipFill>
            <a:blip r:embed="rId5"/>
            <a:stretch>
              <a:fillRect l="0" t="0" r="0" b="0"/>
            </a:stretch>
          </a:blipFill>
        </p:spPr>
      </p:sp>
      <p:sp>
        <p:nvSpPr>
          <p:cNvPr name="TextBox 9" id="9"/>
          <p:cNvSpPr txBox="true"/>
          <p:nvPr/>
        </p:nvSpPr>
        <p:spPr>
          <a:xfrm rot="0">
            <a:off x="1028700" y="3588638"/>
            <a:ext cx="10550885" cy="5407317"/>
          </a:xfrm>
          <a:prstGeom prst="rect">
            <a:avLst/>
          </a:prstGeom>
        </p:spPr>
        <p:txBody>
          <a:bodyPr anchor="t" rtlCol="false" tIns="0" lIns="0" bIns="0" rIns="0">
            <a:spAutoFit/>
          </a:bodyPr>
          <a:lstStyle/>
          <a:p>
            <a:pPr algn="just" marL="591246" indent="-295623" lvl="1">
              <a:lnSpc>
                <a:spcPts val="3833"/>
              </a:lnSpc>
              <a:buFont typeface="Arial"/>
              <a:buChar char="•"/>
            </a:pPr>
            <a:r>
              <a:rPr lang="en-US" b="true" sz="2738">
                <a:solidFill>
                  <a:srgbClr val="FFFFFF"/>
                </a:solidFill>
                <a:latin typeface="Agrandir Bold"/>
                <a:ea typeface="Agrandir Bold"/>
                <a:cs typeface="Agrandir Bold"/>
                <a:sym typeface="Agrandir Bold"/>
              </a:rPr>
              <a:t>Google Colab’s GPU and Memory Limit</a:t>
            </a:r>
          </a:p>
          <a:p>
            <a:pPr algn="just" marL="1182493" indent="-394164" lvl="2">
              <a:lnSpc>
                <a:spcPts val="3833"/>
              </a:lnSpc>
              <a:buFont typeface="Arial"/>
              <a:buChar char="⚬"/>
            </a:pPr>
            <a:r>
              <a:rPr lang="en-US" sz="2738">
                <a:solidFill>
                  <a:srgbClr val="FFFFFF"/>
                </a:solidFill>
                <a:latin typeface="Agrandir"/>
                <a:ea typeface="Agrandir"/>
                <a:cs typeface="Agrandir"/>
                <a:sym typeface="Agrandir"/>
              </a:rPr>
              <a:t>This was by far the biggest hurdle. Google Colab’s has only around 4 hours worth of available memory and GPU training available for each user. Adjusting each parameter in the model training (making the epochs larger for more accuracy, increasing batch sizes, etc.) meant that we were consuming a lot of resources, and we were always getting cut off by Google.</a:t>
            </a:r>
          </a:p>
          <a:p>
            <a:pPr algn="just" marL="1182493" indent="-394164" lvl="2">
              <a:lnSpc>
                <a:spcPts val="3833"/>
              </a:lnSpc>
              <a:buFont typeface="Arial"/>
              <a:buChar char="⚬"/>
            </a:pPr>
            <a:r>
              <a:rPr lang="en-US" sz="2738">
                <a:solidFill>
                  <a:srgbClr val="FFFFFF"/>
                </a:solidFill>
                <a:latin typeface="Agrandir"/>
                <a:ea typeface="Agrandir"/>
                <a:cs typeface="Agrandir"/>
                <a:sym typeface="Agrandir"/>
              </a:rPr>
              <a:t>This resulted in the poor performance of the model.</a:t>
            </a:r>
          </a:p>
          <a:p>
            <a:pPr algn="just" marL="1182493" indent="-394164" lvl="2">
              <a:lnSpc>
                <a:spcPts val="3833"/>
              </a:lnSpc>
              <a:buFont typeface="Arial"/>
              <a:buChar char="⚬"/>
            </a:pPr>
            <a:r>
              <a:rPr lang="en-US" sz="2738">
                <a:solidFill>
                  <a:srgbClr val="FFFFFF"/>
                </a:solidFill>
                <a:latin typeface="Agrandir"/>
                <a:ea typeface="Agrandir"/>
                <a:cs typeface="Agrandir"/>
                <a:sym typeface="Agrandir"/>
              </a:rPr>
              <a:t>We could not possibly train the chatbot anymore than we did.</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challenges</a:t>
            </a:r>
          </a:p>
        </p:txBody>
      </p:sp>
    </p:spTree>
  </p:cSld>
  <p:clrMapOvr>
    <a:masterClrMapping/>
  </p:clrMapOvr>
  <p:transition spd="fast">
    <p:cover dir="l"/>
  </p:transition>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388997" y="3721988"/>
            <a:ext cx="4062565" cy="4062565"/>
          </a:xfrm>
          <a:custGeom>
            <a:avLst/>
            <a:gdLst/>
            <a:ahLst/>
            <a:cxnLst/>
            <a:rect r="r" b="b" t="t" l="l"/>
            <a:pathLst>
              <a:path h="4062565" w="4062565">
                <a:moveTo>
                  <a:pt x="0" y="0"/>
                </a:moveTo>
                <a:lnTo>
                  <a:pt x="4062565" y="0"/>
                </a:lnTo>
                <a:lnTo>
                  <a:pt x="4062565" y="4062565"/>
                </a:lnTo>
                <a:lnTo>
                  <a:pt x="0" y="4062565"/>
                </a:lnTo>
                <a:lnTo>
                  <a:pt x="0" y="0"/>
                </a:lnTo>
                <a:close/>
              </a:path>
            </a:pathLst>
          </a:custGeom>
          <a:blipFill>
            <a:blip r:embed="rId5"/>
            <a:stretch>
              <a:fillRect l="0" t="0" r="0" b="0"/>
            </a:stretch>
          </a:blipFill>
        </p:spPr>
      </p:sp>
      <p:sp>
        <p:nvSpPr>
          <p:cNvPr name="TextBox 9" id="9"/>
          <p:cNvSpPr txBox="true"/>
          <p:nvPr/>
        </p:nvSpPr>
        <p:spPr>
          <a:xfrm rot="0">
            <a:off x="1028700" y="3588638"/>
            <a:ext cx="10550885" cy="3464217"/>
          </a:xfrm>
          <a:prstGeom prst="rect">
            <a:avLst/>
          </a:prstGeom>
        </p:spPr>
        <p:txBody>
          <a:bodyPr anchor="t" rtlCol="false" tIns="0" lIns="0" bIns="0" rIns="0">
            <a:spAutoFit/>
          </a:bodyPr>
          <a:lstStyle/>
          <a:p>
            <a:pPr algn="just" marL="591246" indent="-295623" lvl="1">
              <a:lnSpc>
                <a:spcPts val="3833"/>
              </a:lnSpc>
              <a:buFont typeface="Arial"/>
              <a:buChar char="•"/>
            </a:pPr>
            <a:r>
              <a:rPr lang="en-US" b="true" sz="2738">
                <a:solidFill>
                  <a:srgbClr val="FFFFFF"/>
                </a:solidFill>
                <a:latin typeface="Agrandir Bold"/>
                <a:ea typeface="Agrandir Bold"/>
                <a:cs typeface="Agrandir Bold"/>
                <a:sym typeface="Agrandir Bold"/>
              </a:rPr>
              <a:t>Dataset </a:t>
            </a:r>
          </a:p>
          <a:p>
            <a:pPr algn="just" marL="1182493" indent="-394164" lvl="2">
              <a:lnSpc>
                <a:spcPts val="3833"/>
              </a:lnSpc>
              <a:buFont typeface="Arial"/>
              <a:buChar char="⚬"/>
            </a:pPr>
            <a:r>
              <a:rPr lang="en-US" sz="2738">
                <a:solidFill>
                  <a:srgbClr val="FFFFFF"/>
                </a:solidFill>
                <a:latin typeface="Agrandir"/>
                <a:ea typeface="Agrandir"/>
                <a:cs typeface="Agrandir"/>
                <a:sym typeface="Agrandir"/>
              </a:rPr>
              <a:t>The LSPU Student Handbook is 198 pages. Condensing this PDF was among our first challenges as it was dense. We found a way to convert it to a hierarchical format, but that wasn’t appropriate for the T5 model, so we had to convert around 75% of the data into a question and answer format. </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challenges</a:t>
            </a:r>
          </a:p>
        </p:txBody>
      </p:sp>
    </p:spTree>
  </p:cSld>
  <p:clrMapOvr>
    <a:masterClrMapping/>
  </p:clrMapOvr>
  <p:transition spd="fast">
    <p:cover dir="l"/>
  </p:transition>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81686" y="4684821"/>
            <a:ext cx="16124628" cy="1060232"/>
          </a:xfrm>
          <a:prstGeom prst="rect">
            <a:avLst/>
          </a:prstGeom>
        </p:spPr>
        <p:txBody>
          <a:bodyPr anchor="t" rtlCol="false" tIns="0" lIns="0" bIns="0" rIns="0">
            <a:spAutoFit/>
          </a:bodyPr>
          <a:lstStyle/>
          <a:p>
            <a:pPr algn="ctr">
              <a:lnSpc>
                <a:spcPts val="7927"/>
              </a:lnSpc>
            </a:pPr>
            <a:r>
              <a:rPr lang="en-US" sz="7927" b="true">
                <a:solidFill>
                  <a:srgbClr val="FFFFFF"/>
                </a:solidFill>
                <a:latin typeface="Cosmic Octo Medium"/>
                <a:ea typeface="Cosmic Octo Medium"/>
                <a:cs typeface="Cosmic Octo Medium"/>
                <a:sym typeface="Cosmic Octo Medium"/>
              </a:rPr>
              <a:t>conclusion</a:t>
            </a:r>
          </a:p>
        </p:txBody>
      </p:sp>
    </p:spTree>
  </p:cSld>
  <p:clrMapOvr>
    <a:masterClrMapping/>
  </p:clrMapOvr>
  <p:transition spd="fast">
    <p:cover dir="l"/>
  </p:transition>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2819247" y="3637222"/>
            <a:ext cx="4091408" cy="4091408"/>
          </a:xfrm>
          <a:custGeom>
            <a:avLst/>
            <a:gdLst/>
            <a:ahLst/>
            <a:cxnLst/>
            <a:rect r="r" b="b" t="t" l="l"/>
            <a:pathLst>
              <a:path h="4091408" w="4091408">
                <a:moveTo>
                  <a:pt x="0" y="0"/>
                </a:moveTo>
                <a:lnTo>
                  <a:pt x="4091407" y="0"/>
                </a:lnTo>
                <a:lnTo>
                  <a:pt x="4091407" y="4091407"/>
                </a:lnTo>
                <a:lnTo>
                  <a:pt x="0" y="4091407"/>
                </a:lnTo>
                <a:lnTo>
                  <a:pt x="0" y="0"/>
                </a:lnTo>
                <a:close/>
              </a:path>
            </a:pathLst>
          </a:custGeom>
          <a:blipFill>
            <a:blip r:embed="rId5"/>
            <a:stretch>
              <a:fillRect l="0" t="0" r="0" b="0"/>
            </a:stretch>
          </a:blipFill>
        </p:spPr>
      </p:sp>
      <p:sp>
        <p:nvSpPr>
          <p:cNvPr name="TextBox 9" id="9"/>
          <p:cNvSpPr txBox="true"/>
          <p:nvPr/>
        </p:nvSpPr>
        <p:spPr>
          <a:xfrm rot="0">
            <a:off x="1028700" y="2393658"/>
            <a:ext cx="10550885" cy="6864642"/>
          </a:xfrm>
          <a:prstGeom prst="rect">
            <a:avLst/>
          </a:prstGeom>
        </p:spPr>
        <p:txBody>
          <a:bodyPr anchor="t" rtlCol="false" tIns="0" lIns="0" bIns="0" rIns="0">
            <a:spAutoFit/>
          </a:bodyPr>
          <a:lstStyle/>
          <a:p>
            <a:pPr algn="just">
              <a:lnSpc>
                <a:spcPts val="3833"/>
              </a:lnSpc>
            </a:pPr>
            <a:r>
              <a:rPr lang="en-US" sz="2738">
                <a:solidFill>
                  <a:srgbClr val="FFFFFF"/>
                </a:solidFill>
                <a:latin typeface="Agrandir"/>
                <a:ea typeface="Agrandir"/>
                <a:cs typeface="Agrandir"/>
                <a:sym typeface="Agrandir"/>
              </a:rPr>
              <a:t>The LSPU Student AI-de was a success in some ways, but falls short in others. It’s a fully functional instruction-based chatbot that can answer some questions about LSPU’s policies in that it relies more in the patterns of the dataset and generates its own responses, but because of limitations such as Google Colab’s finite amount of GPU and memory, it’s still is in its early stages.</a:t>
            </a:r>
          </a:p>
          <a:p>
            <a:pPr algn="just">
              <a:lnSpc>
                <a:spcPts val="3833"/>
              </a:lnSpc>
            </a:pPr>
          </a:p>
          <a:p>
            <a:pPr algn="just">
              <a:lnSpc>
                <a:spcPts val="3833"/>
              </a:lnSpc>
            </a:pPr>
            <a:r>
              <a:rPr lang="en-US" sz="2738">
                <a:solidFill>
                  <a:srgbClr val="FFFFFF"/>
                </a:solidFill>
                <a:latin typeface="Agrandir"/>
                <a:ea typeface="Agrandir"/>
                <a:cs typeface="Agrandir"/>
                <a:sym typeface="Agrandir"/>
              </a:rPr>
              <a:t>As for suggestions for potential improvements, the dataset could be cleaner, much more detailed, to make a good reference for the model. Also, using more resources (GPU and memory) would be a great help in improving the chatbot as it can be trained with adjustments in its parameters. A user interface would also improve the usage of the chatbot.</a:t>
            </a:r>
          </a:p>
        </p:txBody>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conclusion</a:t>
            </a:r>
          </a:p>
        </p:txBody>
      </p:sp>
    </p:spTree>
  </p:cSld>
  <p:clrMapOvr>
    <a:masterClrMapping/>
  </p:clrMapOvr>
  <p:transition spd="fast">
    <p:cover dir="l"/>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81686" y="4684821"/>
            <a:ext cx="16124628" cy="1060232"/>
          </a:xfrm>
          <a:prstGeom prst="rect">
            <a:avLst/>
          </a:prstGeom>
        </p:spPr>
        <p:txBody>
          <a:bodyPr anchor="t" rtlCol="false" tIns="0" lIns="0" bIns="0" rIns="0">
            <a:spAutoFit/>
          </a:bodyPr>
          <a:lstStyle/>
          <a:p>
            <a:pPr algn="ctr">
              <a:lnSpc>
                <a:spcPts val="7927"/>
              </a:lnSpc>
            </a:pPr>
            <a:r>
              <a:rPr lang="en-US" sz="7927" b="true">
                <a:solidFill>
                  <a:srgbClr val="FFFFFF"/>
                </a:solidFill>
                <a:latin typeface="Cosmic Octo Medium"/>
                <a:ea typeface="Cosmic Octo Medium"/>
                <a:cs typeface="Cosmic Octo Medium"/>
                <a:sym typeface="Cosmic Octo Medium"/>
              </a:rPr>
              <a:t>thank you!</a:t>
            </a:r>
          </a:p>
        </p:txBody>
      </p:sp>
    </p:spTree>
  </p:cSld>
  <p:clrMapOvr>
    <a:masterClrMapping/>
  </p:clrMapOvr>
  <p:transition spd="fast">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introduction</a:t>
            </a:r>
          </a:p>
        </p:txBody>
      </p:sp>
      <p:sp>
        <p:nvSpPr>
          <p:cNvPr name="Freeform 7" id="7"/>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28700" y="3565772"/>
            <a:ext cx="4099005" cy="4099005"/>
          </a:xfrm>
          <a:custGeom>
            <a:avLst/>
            <a:gdLst/>
            <a:ahLst/>
            <a:cxnLst/>
            <a:rect r="r" b="b" t="t" l="l"/>
            <a:pathLst>
              <a:path h="4099005" w="4099005">
                <a:moveTo>
                  <a:pt x="0" y="0"/>
                </a:moveTo>
                <a:lnTo>
                  <a:pt x="4099005" y="0"/>
                </a:lnTo>
                <a:lnTo>
                  <a:pt x="4099005" y="4099006"/>
                </a:lnTo>
                <a:lnTo>
                  <a:pt x="0" y="4099006"/>
                </a:lnTo>
                <a:lnTo>
                  <a:pt x="0" y="0"/>
                </a:lnTo>
                <a:close/>
              </a:path>
            </a:pathLst>
          </a:custGeom>
          <a:blipFill>
            <a:blip r:embed="rId5"/>
            <a:stretch>
              <a:fillRect l="0" t="0" r="0" b="0"/>
            </a:stretch>
          </a:blipFill>
        </p:spPr>
      </p:sp>
      <p:sp>
        <p:nvSpPr>
          <p:cNvPr name="TextBox 10" id="10"/>
          <p:cNvSpPr txBox="true"/>
          <p:nvPr/>
        </p:nvSpPr>
        <p:spPr>
          <a:xfrm rot="0">
            <a:off x="6491297" y="3910284"/>
            <a:ext cx="10768003" cy="2742902"/>
          </a:xfrm>
          <a:prstGeom prst="rect">
            <a:avLst/>
          </a:prstGeom>
        </p:spPr>
        <p:txBody>
          <a:bodyPr anchor="t" rtlCol="false" tIns="0" lIns="0" bIns="0" rIns="0">
            <a:spAutoFit/>
          </a:bodyPr>
          <a:lstStyle/>
          <a:p>
            <a:pPr algn="just">
              <a:lnSpc>
                <a:spcPts val="4216"/>
              </a:lnSpc>
            </a:pPr>
            <a:r>
              <a:rPr lang="en-US" sz="3011">
                <a:solidFill>
                  <a:srgbClr val="FFFFFF"/>
                </a:solidFill>
                <a:latin typeface="Agrandir"/>
                <a:ea typeface="Agrandir"/>
                <a:cs typeface="Agrandir"/>
                <a:sym typeface="Agrandir"/>
              </a:rPr>
              <a:t>The LSPU Student AI-de is a chatbot that aims to be the FAQ version of the university student handbook, able to answer questions about university policies, available college courses, a guide to enrollment, and navigation of the university system.</a:t>
            </a:r>
          </a:p>
        </p:txBody>
      </p:sp>
    </p:spTree>
  </p:cSld>
  <p:clrMapOvr>
    <a:masterClrMapping/>
  </p:clrMapOvr>
  <p:transition spd="fast">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introduction</a:t>
            </a:r>
          </a:p>
        </p:txBody>
      </p:sp>
      <p:sp>
        <p:nvSpPr>
          <p:cNvPr name="Freeform 7" id="7"/>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a:off x="3166582" y="2990569"/>
            <a:ext cx="6492240" cy="0"/>
          </a:xfrm>
          <a:prstGeom prst="line">
            <a:avLst/>
          </a:prstGeom>
          <a:ln cap="flat" w="38100">
            <a:solidFill>
              <a:srgbClr val="FFFFFF"/>
            </a:solidFill>
            <a:prstDash val="solid"/>
            <a:headEnd type="diamond" len="lg" w="lg"/>
            <a:tailEnd type="diamond" len="lg" w="lg"/>
          </a:ln>
        </p:spPr>
      </p:sp>
      <p:sp>
        <p:nvSpPr>
          <p:cNvPr name="AutoShape 10" id="10"/>
          <p:cNvSpPr/>
          <p:nvPr/>
        </p:nvSpPr>
        <p:spPr>
          <a:xfrm>
            <a:off x="3166582" y="5837608"/>
            <a:ext cx="6492240" cy="0"/>
          </a:xfrm>
          <a:prstGeom prst="line">
            <a:avLst/>
          </a:prstGeom>
          <a:ln cap="flat" w="38100">
            <a:solidFill>
              <a:srgbClr val="FFFFFF"/>
            </a:solidFill>
            <a:prstDash val="solid"/>
            <a:headEnd type="diamond" len="lg" w="lg"/>
            <a:tailEnd type="diamond" len="lg" w="lg"/>
          </a:ln>
        </p:spPr>
      </p:sp>
      <p:sp>
        <p:nvSpPr>
          <p:cNvPr name="Freeform 11" id="11"/>
          <p:cNvSpPr/>
          <p:nvPr/>
        </p:nvSpPr>
        <p:spPr>
          <a:xfrm flipH="false" flipV="false" rot="0">
            <a:off x="13167892" y="3772855"/>
            <a:ext cx="4091408" cy="4091408"/>
          </a:xfrm>
          <a:custGeom>
            <a:avLst/>
            <a:gdLst/>
            <a:ahLst/>
            <a:cxnLst/>
            <a:rect r="r" b="b" t="t" l="l"/>
            <a:pathLst>
              <a:path h="4091408" w="4091408">
                <a:moveTo>
                  <a:pt x="0" y="0"/>
                </a:moveTo>
                <a:lnTo>
                  <a:pt x="4091408" y="0"/>
                </a:lnTo>
                <a:lnTo>
                  <a:pt x="4091408" y="4091407"/>
                </a:lnTo>
                <a:lnTo>
                  <a:pt x="0" y="4091407"/>
                </a:lnTo>
                <a:lnTo>
                  <a:pt x="0" y="0"/>
                </a:lnTo>
                <a:close/>
              </a:path>
            </a:pathLst>
          </a:custGeom>
          <a:blipFill>
            <a:blip r:embed="rId5"/>
            <a:stretch>
              <a:fillRect l="0" t="0" r="0" b="0"/>
            </a:stretch>
          </a:blipFill>
        </p:spPr>
      </p:sp>
      <p:sp>
        <p:nvSpPr>
          <p:cNvPr name="TextBox 12" id="12"/>
          <p:cNvSpPr txBox="true"/>
          <p:nvPr/>
        </p:nvSpPr>
        <p:spPr>
          <a:xfrm rot="0">
            <a:off x="1028700" y="3123472"/>
            <a:ext cx="10768003" cy="1676102"/>
          </a:xfrm>
          <a:prstGeom prst="rect">
            <a:avLst/>
          </a:prstGeom>
        </p:spPr>
        <p:txBody>
          <a:bodyPr anchor="t" rtlCol="false" tIns="0" lIns="0" bIns="0" rIns="0">
            <a:spAutoFit/>
          </a:bodyPr>
          <a:lstStyle/>
          <a:p>
            <a:pPr algn="just">
              <a:lnSpc>
                <a:spcPts val="4216"/>
              </a:lnSpc>
            </a:pPr>
            <a:r>
              <a:rPr lang="en-US" sz="3011">
                <a:solidFill>
                  <a:srgbClr val="FFFFFF"/>
                </a:solidFill>
                <a:latin typeface="Agrandir"/>
                <a:ea typeface="Agrandir"/>
                <a:cs typeface="Agrandir"/>
                <a:sym typeface="Agrandir"/>
              </a:rPr>
              <a:t>The scope of the chatbot includes all students enrolled or to be enrolled, and staff at the Laguna State Polytechnic University.</a:t>
            </a:r>
          </a:p>
        </p:txBody>
      </p:sp>
      <p:sp>
        <p:nvSpPr>
          <p:cNvPr name="TextBox 13" id="13"/>
          <p:cNvSpPr txBox="true"/>
          <p:nvPr/>
        </p:nvSpPr>
        <p:spPr>
          <a:xfrm rot="0">
            <a:off x="1464790" y="2372660"/>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DOMAIN</a:t>
            </a:r>
          </a:p>
        </p:txBody>
      </p:sp>
      <p:sp>
        <p:nvSpPr>
          <p:cNvPr name="TextBox 14" id="14"/>
          <p:cNvSpPr txBox="true"/>
          <p:nvPr/>
        </p:nvSpPr>
        <p:spPr>
          <a:xfrm rot="0">
            <a:off x="1028700" y="5970512"/>
            <a:ext cx="10768003" cy="3276302"/>
          </a:xfrm>
          <a:prstGeom prst="rect">
            <a:avLst/>
          </a:prstGeom>
        </p:spPr>
        <p:txBody>
          <a:bodyPr anchor="t" rtlCol="false" tIns="0" lIns="0" bIns="0" rIns="0">
            <a:spAutoFit/>
          </a:bodyPr>
          <a:lstStyle/>
          <a:p>
            <a:pPr algn="just">
              <a:lnSpc>
                <a:spcPts val="4216"/>
              </a:lnSpc>
            </a:pPr>
            <a:r>
              <a:rPr lang="en-US" sz="3011">
                <a:solidFill>
                  <a:srgbClr val="FFFFFF"/>
                </a:solidFill>
                <a:latin typeface="Agrandir"/>
                <a:ea typeface="Agrandir"/>
                <a:cs typeface="Agrandir"/>
                <a:sym typeface="Agrandir"/>
              </a:rPr>
              <a:t>We chose an instruction-based method as required by the instructor for more dynamic responses. We thought it was appropriate with a dataset as large as the student  handbook because the machine learning model can generate responses based from the patterns in the training data.</a:t>
            </a:r>
          </a:p>
        </p:txBody>
      </p:sp>
      <p:sp>
        <p:nvSpPr>
          <p:cNvPr name="TextBox 15" id="15"/>
          <p:cNvSpPr txBox="true"/>
          <p:nvPr/>
        </p:nvSpPr>
        <p:spPr>
          <a:xfrm rot="0">
            <a:off x="1464790" y="5219700"/>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REASONING</a:t>
            </a:r>
          </a:p>
        </p:txBody>
      </p:sp>
    </p:spTree>
  </p:cSld>
  <p:clrMapOvr>
    <a:masterClrMapping/>
  </p:clrMapOvr>
  <p:transition spd="fast">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introduction</a:t>
            </a:r>
          </a:p>
        </p:txBody>
      </p:sp>
      <p:sp>
        <p:nvSpPr>
          <p:cNvPr name="Freeform 7" id="7"/>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a:off x="3166582" y="3921657"/>
            <a:ext cx="6492240" cy="0"/>
          </a:xfrm>
          <a:prstGeom prst="line">
            <a:avLst/>
          </a:prstGeom>
          <a:ln cap="flat" w="38100">
            <a:solidFill>
              <a:srgbClr val="FFFFFF"/>
            </a:solidFill>
            <a:prstDash val="solid"/>
            <a:headEnd type="diamond" len="lg" w="lg"/>
            <a:tailEnd type="diamond" len="lg" w="lg"/>
          </a:ln>
        </p:spPr>
      </p:sp>
      <p:sp>
        <p:nvSpPr>
          <p:cNvPr name="TextBox 10" id="10"/>
          <p:cNvSpPr txBox="true"/>
          <p:nvPr/>
        </p:nvSpPr>
        <p:spPr>
          <a:xfrm rot="0">
            <a:off x="1028700" y="4054560"/>
            <a:ext cx="10768003" cy="3809702"/>
          </a:xfrm>
          <a:prstGeom prst="rect">
            <a:avLst/>
          </a:prstGeom>
        </p:spPr>
        <p:txBody>
          <a:bodyPr anchor="t" rtlCol="false" tIns="0" lIns="0" bIns="0" rIns="0">
            <a:spAutoFit/>
          </a:bodyPr>
          <a:lstStyle/>
          <a:p>
            <a:pPr algn="just">
              <a:lnSpc>
                <a:spcPts val="4216"/>
              </a:lnSpc>
            </a:pPr>
            <a:r>
              <a:rPr lang="en-US" sz="3011">
                <a:solidFill>
                  <a:srgbClr val="FFFFFF"/>
                </a:solidFill>
                <a:latin typeface="Agrandir"/>
                <a:ea typeface="Agrandir"/>
                <a:cs typeface="Agrandir"/>
                <a:sym typeface="Agrandir"/>
              </a:rPr>
              <a:t>Our chatbot utilizes the transformers-base model T5-base (Text-to-Text Transfer Transformer) for the natural language processing and the response generation. </a:t>
            </a:r>
          </a:p>
          <a:p>
            <a:pPr algn="just">
              <a:lnSpc>
                <a:spcPts val="4216"/>
              </a:lnSpc>
            </a:pPr>
          </a:p>
          <a:p>
            <a:pPr algn="just">
              <a:lnSpc>
                <a:spcPts val="4216"/>
              </a:lnSpc>
            </a:pPr>
            <a:r>
              <a:rPr lang="en-US" sz="3011">
                <a:solidFill>
                  <a:srgbClr val="FFFFFF"/>
                </a:solidFill>
                <a:latin typeface="Agrandir"/>
                <a:ea typeface="Agrandir"/>
                <a:cs typeface="Agrandir"/>
                <a:sym typeface="Agrandir"/>
              </a:rPr>
              <a:t>T5 is not limited to a specific task, as it can handle data preparation, tokenization, training, response generation, and evaluation metrics, which is ideal for our chatbot,</a:t>
            </a:r>
          </a:p>
        </p:txBody>
      </p:sp>
      <p:sp>
        <p:nvSpPr>
          <p:cNvPr name="TextBox 11" id="11"/>
          <p:cNvSpPr txBox="true"/>
          <p:nvPr/>
        </p:nvSpPr>
        <p:spPr>
          <a:xfrm rot="0">
            <a:off x="1464790" y="3303748"/>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MACHINE LEARNING MODEL</a:t>
            </a:r>
          </a:p>
        </p:txBody>
      </p:sp>
      <p:sp>
        <p:nvSpPr>
          <p:cNvPr name="Freeform 12" id="12"/>
          <p:cNvSpPr/>
          <p:nvPr/>
        </p:nvSpPr>
        <p:spPr>
          <a:xfrm flipH="false" flipV="false" rot="0">
            <a:off x="13167892" y="3772855"/>
            <a:ext cx="4091408" cy="4091408"/>
          </a:xfrm>
          <a:custGeom>
            <a:avLst/>
            <a:gdLst/>
            <a:ahLst/>
            <a:cxnLst/>
            <a:rect r="r" b="b" t="t" l="l"/>
            <a:pathLst>
              <a:path h="4091408" w="4091408">
                <a:moveTo>
                  <a:pt x="0" y="0"/>
                </a:moveTo>
                <a:lnTo>
                  <a:pt x="4091408" y="0"/>
                </a:lnTo>
                <a:lnTo>
                  <a:pt x="4091408" y="4091407"/>
                </a:lnTo>
                <a:lnTo>
                  <a:pt x="0" y="4091407"/>
                </a:lnTo>
                <a:lnTo>
                  <a:pt x="0" y="0"/>
                </a:lnTo>
                <a:close/>
              </a:path>
            </a:pathLst>
          </a:custGeom>
          <a:blipFill>
            <a:blip r:embed="rId5"/>
            <a:stretch>
              <a:fillRect l="0" t="0" r="0" b="0"/>
            </a:stretch>
          </a:blipFill>
        </p:spPr>
      </p:sp>
    </p:spTree>
  </p:cSld>
  <p:clrMapOvr>
    <a:masterClrMapping/>
  </p:clrMapOvr>
  <p:transition spd="fast">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5816438" y="1821988"/>
            <a:ext cx="6655124" cy="6643024"/>
          </a:xfrm>
          <a:custGeom>
            <a:avLst/>
            <a:gdLst/>
            <a:ahLst/>
            <a:cxnLst/>
            <a:rect r="r" b="b" t="t" l="l"/>
            <a:pathLst>
              <a:path h="6643024" w="6655124">
                <a:moveTo>
                  <a:pt x="0" y="0"/>
                </a:moveTo>
                <a:lnTo>
                  <a:pt x="6655124" y="0"/>
                </a:lnTo>
                <a:lnTo>
                  <a:pt x="6655124" y="6643024"/>
                </a:lnTo>
                <a:lnTo>
                  <a:pt x="0" y="664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91427" y="4598445"/>
            <a:ext cx="14705146" cy="1271084"/>
          </a:xfrm>
          <a:prstGeom prst="rect">
            <a:avLst/>
          </a:prstGeom>
        </p:spPr>
        <p:txBody>
          <a:bodyPr anchor="t" rtlCol="false" tIns="0" lIns="0" bIns="0" rIns="0">
            <a:spAutoFit/>
          </a:bodyPr>
          <a:lstStyle/>
          <a:p>
            <a:pPr algn="ctr">
              <a:lnSpc>
                <a:spcPts val="9567"/>
              </a:lnSpc>
            </a:pPr>
            <a:r>
              <a:rPr lang="en-US" sz="9567" b="true">
                <a:solidFill>
                  <a:srgbClr val="FFFFFF"/>
                </a:solidFill>
                <a:latin typeface="Cosmic Octo Medium"/>
                <a:ea typeface="Cosmic Octo Medium"/>
                <a:cs typeface="Cosmic Octo Medium"/>
                <a:sym typeface="Cosmic Octo Medium"/>
              </a:rPr>
              <a:t>data preparation</a:t>
            </a:r>
          </a:p>
        </p:txBody>
      </p:sp>
    </p:spTree>
  </p:cSld>
  <p:clrMapOvr>
    <a:masterClrMapping/>
  </p:clrMapOvr>
  <p:transition spd="fast">
    <p:cover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a:off x="5897880" y="2823423"/>
            <a:ext cx="6492240" cy="0"/>
          </a:xfrm>
          <a:prstGeom prst="line">
            <a:avLst/>
          </a:prstGeom>
          <a:ln cap="flat" w="38100">
            <a:solidFill>
              <a:srgbClr val="FFFFFF"/>
            </a:solidFill>
            <a:prstDash val="solid"/>
            <a:headEnd type="diamond" len="lg" w="lg"/>
            <a:tailEnd type="diamond" len="lg" w="lg"/>
          </a:ln>
        </p:spPr>
      </p:sp>
      <p:sp>
        <p:nvSpPr>
          <p:cNvPr name="Freeform 9" id="9"/>
          <p:cNvSpPr/>
          <p:nvPr/>
        </p:nvSpPr>
        <p:spPr>
          <a:xfrm flipH="false" flipV="false" rot="0">
            <a:off x="1758002" y="3024458"/>
            <a:ext cx="14771997" cy="6850513"/>
          </a:xfrm>
          <a:custGeom>
            <a:avLst/>
            <a:gdLst/>
            <a:ahLst/>
            <a:cxnLst/>
            <a:rect r="r" b="b" t="t" l="l"/>
            <a:pathLst>
              <a:path h="6850513" w="14771997">
                <a:moveTo>
                  <a:pt x="0" y="0"/>
                </a:moveTo>
                <a:lnTo>
                  <a:pt x="14771996" y="0"/>
                </a:lnTo>
                <a:lnTo>
                  <a:pt x="14771996" y="6850514"/>
                </a:lnTo>
                <a:lnTo>
                  <a:pt x="0" y="6850514"/>
                </a:lnTo>
                <a:lnTo>
                  <a:pt x="0" y="0"/>
                </a:lnTo>
                <a:close/>
              </a:path>
            </a:pathLst>
          </a:custGeom>
          <a:blipFill>
            <a:blip r:embed="rId5"/>
            <a:stretch>
              <a:fillRect l="0" t="0" r="0" b="0"/>
            </a:stretch>
          </a:blipFill>
        </p:spPr>
      </p:sp>
      <p:sp>
        <p:nvSpPr>
          <p:cNvPr name="TextBox 10" id="10"/>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data preparation</a:t>
            </a:r>
          </a:p>
        </p:txBody>
      </p:sp>
      <p:sp>
        <p:nvSpPr>
          <p:cNvPr name="TextBox 11" id="11"/>
          <p:cNvSpPr txBox="true"/>
          <p:nvPr/>
        </p:nvSpPr>
        <p:spPr>
          <a:xfrm rot="0">
            <a:off x="4196089" y="2205515"/>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DATASET SAMPLE</a:t>
            </a:r>
          </a:p>
        </p:txBody>
      </p:sp>
    </p:spTree>
  </p:cSld>
  <p:clrMapOvr>
    <a:masterClrMapping/>
  </p:clrMapOvr>
  <p:transition spd="fast">
    <p:cover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640995"/>
            <a:chOff x="0" y="0"/>
            <a:chExt cx="4816593" cy="432196"/>
          </a:xfrm>
        </p:grpSpPr>
        <p:sp>
          <p:nvSpPr>
            <p:cNvPr name="Freeform 4" id="4"/>
            <p:cNvSpPr/>
            <p:nvPr/>
          </p:nvSpPr>
          <p:spPr>
            <a:xfrm flipH="false" flipV="false" rot="0">
              <a:off x="0" y="0"/>
              <a:ext cx="4816592" cy="432196"/>
            </a:xfrm>
            <a:custGeom>
              <a:avLst/>
              <a:gdLst/>
              <a:ahLst/>
              <a:cxnLst/>
              <a:rect r="r" b="b" t="t" l="l"/>
              <a:pathLst>
                <a:path h="432196" w="4816592">
                  <a:moveTo>
                    <a:pt x="0" y="0"/>
                  </a:moveTo>
                  <a:lnTo>
                    <a:pt x="4816592" y="0"/>
                  </a:lnTo>
                  <a:lnTo>
                    <a:pt x="4816592" y="432196"/>
                  </a:lnTo>
                  <a:lnTo>
                    <a:pt x="0" y="432196"/>
                  </a:lnTo>
                  <a:close/>
                </a:path>
              </a:pathLst>
            </a:custGeom>
            <a:solidFill>
              <a:srgbClr val="38B6FF"/>
            </a:solidFill>
          </p:spPr>
        </p:sp>
        <p:sp>
          <p:nvSpPr>
            <p:cNvPr name="TextBox 5" id="5"/>
            <p:cNvSpPr txBox="true"/>
            <p:nvPr/>
          </p:nvSpPr>
          <p:spPr>
            <a:xfrm>
              <a:off x="0" y="-38100"/>
              <a:ext cx="4816593" cy="47029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2129004" y="-2129004"/>
            <a:ext cx="1640995" cy="5899003"/>
          </a:xfrm>
          <a:custGeom>
            <a:avLst/>
            <a:gdLst/>
            <a:ahLst/>
            <a:cxnLst/>
            <a:rect r="r" b="b" t="t" l="l"/>
            <a:pathLst>
              <a:path h="5899003" w="1640995">
                <a:moveTo>
                  <a:pt x="0" y="0"/>
                </a:moveTo>
                <a:lnTo>
                  <a:pt x="1640995" y="0"/>
                </a:lnTo>
                <a:lnTo>
                  <a:pt x="1640995" y="5899003"/>
                </a:lnTo>
                <a:lnTo>
                  <a:pt x="0" y="5899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5400000">
            <a:off x="14518001" y="-2129004"/>
            <a:ext cx="1640995" cy="5899003"/>
          </a:xfrm>
          <a:custGeom>
            <a:avLst/>
            <a:gdLst/>
            <a:ahLst/>
            <a:cxnLst/>
            <a:rect r="r" b="b" t="t" l="l"/>
            <a:pathLst>
              <a:path h="5899003" w="1640995">
                <a:moveTo>
                  <a:pt x="1640995" y="5899003"/>
                </a:moveTo>
                <a:lnTo>
                  <a:pt x="0" y="5899003"/>
                </a:lnTo>
                <a:lnTo>
                  <a:pt x="0" y="0"/>
                </a:lnTo>
                <a:lnTo>
                  <a:pt x="1640995" y="0"/>
                </a:lnTo>
                <a:lnTo>
                  <a:pt x="1640995" y="589900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526446" y="549389"/>
            <a:ext cx="13235108" cy="798943"/>
          </a:xfrm>
          <a:prstGeom prst="rect">
            <a:avLst/>
          </a:prstGeom>
        </p:spPr>
        <p:txBody>
          <a:bodyPr anchor="t" rtlCol="false" tIns="0" lIns="0" bIns="0" rIns="0">
            <a:spAutoFit/>
          </a:bodyPr>
          <a:lstStyle/>
          <a:p>
            <a:pPr algn="ctr">
              <a:lnSpc>
                <a:spcPts val="5954"/>
              </a:lnSpc>
            </a:pPr>
            <a:r>
              <a:rPr lang="en-US" sz="5954" b="true">
                <a:solidFill>
                  <a:srgbClr val="012062"/>
                </a:solidFill>
                <a:latin typeface="Cosmic Octo Medium"/>
                <a:ea typeface="Cosmic Octo Medium"/>
                <a:cs typeface="Cosmic Octo Medium"/>
                <a:sym typeface="Cosmic Octo Medium"/>
              </a:rPr>
              <a:t>data preparation</a:t>
            </a:r>
          </a:p>
        </p:txBody>
      </p:sp>
      <p:sp>
        <p:nvSpPr>
          <p:cNvPr name="AutoShape 9" id="9"/>
          <p:cNvSpPr/>
          <p:nvPr/>
        </p:nvSpPr>
        <p:spPr>
          <a:xfrm>
            <a:off x="3166582" y="2990569"/>
            <a:ext cx="6492240" cy="0"/>
          </a:xfrm>
          <a:prstGeom prst="line">
            <a:avLst/>
          </a:prstGeom>
          <a:ln cap="flat" w="38100">
            <a:solidFill>
              <a:srgbClr val="FFFFFF"/>
            </a:solidFill>
            <a:prstDash val="solid"/>
            <a:headEnd type="diamond" len="lg" w="lg"/>
            <a:tailEnd type="diamond" len="lg" w="lg"/>
          </a:ln>
        </p:spPr>
      </p:sp>
      <p:sp>
        <p:nvSpPr>
          <p:cNvPr name="TextBox 10" id="10"/>
          <p:cNvSpPr txBox="true"/>
          <p:nvPr/>
        </p:nvSpPr>
        <p:spPr>
          <a:xfrm rot="0">
            <a:off x="1028700" y="3123472"/>
            <a:ext cx="10768003" cy="5943302"/>
          </a:xfrm>
          <a:prstGeom prst="rect">
            <a:avLst/>
          </a:prstGeom>
        </p:spPr>
        <p:txBody>
          <a:bodyPr anchor="t" rtlCol="false" tIns="0" lIns="0" bIns="0" rIns="0">
            <a:spAutoFit/>
          </a:bodyPr>
          <a:lstStyle/>
          <a:p>
            <a:pPr algn="just">
              <a:lnSpc>
                <a:spcPts val="4216"/>
              </a:lnSpc>
            </a:pPr>
            <a:r>
              <a:rPr lang="en-US" sz="3011">
                <a:solidFill>
                  <a:srgbClr val="FFFFFF"/>
                </a:solidFill>
                <a:latin typeface="Agrandir"/>
                <a:ea typeface="Agrandir"/>
                <a:cs typeface="Agrandir"/>
                <a:sym typeface="Agrandir"/>
              </a:rPr>
              <a:t>Using a question-and-answer format allows for straightforward mapping during training. The model learns to associate specific questions with their corresponding answers, making it easier to evaluate its performance based on how accurately it predicts answers for given questions. </a:t>
            </a:r>
          </a:p>
          <a:p>
            <a:pPr algn="just">
              <a:lnSpc>
                <a:spcPts val="4216"/>
              </a:lnSpc>
            </a:pPr>
          </a:p>
          <a:p>
            <a:pPr algn="just">
              <a:lnSpc>
                <a:spcPts val="4216"/>
              </a:lnSpc>
            </a:pPr>
            <a:r>
              <a:rPr lang="en-US" sz="3011">
                <a:solidFill>
                  <a:srgbClr val="FFFFFF"/>
                </a:solidFill>
                <a:latin typeface="Agrandir"/>
                <a:ea typeface="Agrandir"/>
                <a:cs typeface="Agrandir"/>
                <a:sym typeface="Agrandir"/>
              </a:rPr>
              <a:t>Asking questions clearly helps the model generate more coherent and contextually appropriate responses, making it a more effective conversational tool.</a:t>
            </a:r>
          </a:p>
          <a:p>
            <a:pPr algn="just">
              <a:lnSpc>
                <a:spcPts val="4216"/>
              </a:lnSpc>
            </a:pPr>
          </a:p>
        </p:txBody>
      </p:sp>
      <p:sp>
        <p:nvSpPr>
          <p:cNvPr name="TextBox 11" id="11"/>
          <p:cNvSpPr txBox="true"/>
          <p:nvPr/>
        </p:nvSpPr>
        <p:spPr>
          <a:xfrm rot="0">
            <a:off x="1464790" y="2372660"/>
            <a:ext cx="9895822" cy="598858"/>
          </a:xfrm>
          <a:prstGeom prst="rect">
            <a:avLst/>
          </a:prstGeom>
        </p:spPr>
        <p:txBody>
          <a:bodyPr anchor="t" rtlCol="false" tIns="0" lIns="0" bIns="0" rIns="0">
            <a:spAutoFit/>
          </a:bodyPr>
          <a:lstStyle/>
          <a:p>
            <a:pPr algn="ctr">
              <a:lnSpc>
                <a:spcPts val="4452"/>
              </a:lnSpc>
            </a:pPr>
            <a:r>
              <a:rPr lang="en-US" sz="4452">
                <a:solidFill>
                  <a:srgbClr val="FFFFFF"/>
                </a:solidFill>
                <a:latin typeface="Baron"/>
                <a:ea typeface="Baron"/>
                <a:cs typeface="Baron"/>
                <a:sym typeface="Baron"/>
              </a:rPr>
              <a:t>DATASET DESCRIPTION</a:t>
            </a:r>
          </a:p>
        </p:txBody>
      </p:sp>
      <p:sp>
        <p:nvSpPr>
          <p:cNvPr name="Freeform 12" id="12"/>
          <p:cNvSpPr/>
          <p:nvPr/>
        </p:nvSpPr>
        <p:spPr>
          <a:xfrm flipH="false" flipV="false" rot="0">
            <a:off x="13160295" y="3788106"/>
            <a:ext cx="4099005" cy="4099005"/>
          </a:xfrm>
          <a:custGeom>
            <a:avLst/>
            <a:gdLst/>
            <a:ahLst/>
            <a:cxnLst/>
            <a:rect r="r" b="b" t="t" l="l"/>
            <a:pathLst>
              <a:path h="4099005" w="4099005">
                <a:moveTo>
                  <a:pt x="0" y="0"/>
                </a:moveTo>
                <a:lnTo>
                  <a:pt x="4099005" y="0"/>
                </a:lnTo>
                <a:lnTo>
                  <a:pt x="4099005" y="4099005"/>
                </a:lnTo>
                <a:lnTo>
                  <a:pt x="0" y="4099005"/>
                </a:lnTo>
                <a:lnTo>
                  <a:pt x="0" y="0"/>
                </a:lnTo>
                <a:close/>
              </a:path>
            </a:pathLst>
          </a:custGeom>
          <a:blipFill>
            <a:blip r:embed="rId5"/>
            <a:stretch>
              <a:fillRect l="0" t="0" r="0" b="0"/>
            </a:stretch>
          </a:blipFill>
        </p:spPr>
      </p:sp>
    </p:spTree>
  </p:cSld>
  <p:clrMapOvr>
    <a:masterClrMapping/>
  </p:clrMapOvr>
  <p:transition spd="fast">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DAGbXlxkxns</dc:identifier>
  <dcterms:modified xsi:type="dcterms:W3CDTF">2011-08-01T06:04:30Z</dcterms:modified>
  <cp:revision>1</cp:revision>
  <dc:title>LSPU Student-AI-de</dc:title>
</cp:coreProperties>
</file>