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edicting the student yield for the University of California…"/>
          <p:cNvSpPr txBox="1"/>
          <p:nvPr>
            <p:ph type="ctrTitle"/>
          </p:nvPr>
        </p:nvSpPr>
        <p:spPr>
          <a:xfrm>
            <a:off x="1270000" y="4235232"/>
            <a:ext cx="10464800" cy="2355981"/>
          </a:xfrm>
          <a:prstGeom prst="rect">
            <a:avLst/>
          </a:prstGeom>
        </p:spPr>
        <p:txBody>
          <a:bodyPr/>
          <a:lstStyle/>
          <a:p>
            <a:pPr defTabSz="514095">
              <a:defRPr sz="4840"/>
            </a:pPr>
            <a:r>
              <a:t>Predicting the student yield for the University of California</a:t>
            </a:r>
          </a:p>
          <a:p>
            <a:pPr defTabSz="514095">
              <a:defRPr b="1" sz="4840" u="sng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Final Iteration</a:t>
            </a:r>
          </a:p>
        </p:txBody>
      </p:sp>
      <p:sp>
        <p:nvSpPr>
          <p:cNvPr id="120" name="Michal, Nick, Nelson"/>
          <p:cNvSpPr txBox="1"/>
          <p:nvPr>
            <p:ph type="subTitle" sz="quarter" idx="1"/>
          </p:nvPr>
        </p:nvSpPr>
        <p:spPr>
          <a:xfrm>
            <a:off x="1270000" y="7411913"/>
            <a:ext cx="10464800" cy="1130301"/>
          </a:xfrm>
          <a:prstGeom prst="rect">
            <a:avLst/>
          </a:prstGeom>
        </p:spPr>
        <p:txBody>
          <a:bodyPr/>
          <a:lstStyle/>
          <a:p>
            <a:pPr/>
            <a:r>
              <a:t>Michal, Nick, Nelson</a:t>
            </a:r>
          </a:p>
        </p:txBody>
      </p:sp>
      <p:pic>
        <p:nvPicPr>
          <p:cNvPr id="121" name="ucal-fb-image.jpg" descr="ucal-fb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6361" y="827899"/>
            <a:ext cx="4926918" cy="25866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uc-system.jpg" descr="uc-system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1673" y="138778"/>
            <a:ext cx="3991486" cy="3964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Upd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Updates </a:t>
            </a:r>
          </a:p>
        </p:txBody>
      </p:sp>
      <p:sp>
        <p:nvSpPr>
          <p:cNvPr id="125" name="More Data-Preprocessing…"/>
          <p:cNvSpPr txBox="1"/>
          <p:nvPr>
            <p:ph type="body" sz="quarter" idx="1"/>
          </p:nvPr>
        </p:nvSpPr>
        <p:spPr>
          <a:xfrm>
            <a:off x="2057613" y="2663048"/>
            <a:ext cx="4505218" cy="538339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3200"/>
              </a:spcBef>
              <a:defRPr sz="2800"/>
            </a:pPr>
            <a:r>
              <a:t>More Data-Preprocessing</a:t>
            </a:r>
          </a:p>
          <a:p>
            <a:pPr marL="342900" indent="-342900">
              <a:spcBef>
                <a:spcPts val="3200"/>
              </a:spcBef>
              <a:defRPr sz="2800"/>
            </a:pPr>
            <a:r>
              <a:t>Modeling and Prediction </a:t>
            </a:r>
          </a:p>
          <a:p>
            <a:pPr marL="342900" indent="-342900">
              <a:spcBef>
                <a:spcPts val="3200"/>
              </a:spcBef>
              <a:defRPr sz="2800"/>
            </a:pPr>
            <a:r>
              <a:t>Result Visualization</a:t>
            </a:r>
          </a:p>
          <a:p>
            <a:pPr marL="342900" indent="-342900">
              <a:spcBef>
                <a:spcPts val="3200"/>
              </a:spcBef>
              <a:defRPr sz="2800"/>
            </a:pPr>
            <a:r>
              <a:t>Future Work</a:t>
            </a:r>
          </a:p>
          <a:p>
            <a:pPr marL="342900" indent="-342900">
              <a:spcBef>
                <a:spcPts val="3200"/>
              </a:spcBef>
              <a:defRPr sz="2800"/>
            </a:pPr>
            <a:r>
              <a:t>Challenges</a:t>
            </a:r>
          </a:p>
        </p:txBody>
      </p:sp>
      <p:pic>
        <p:nvPicPr>
          <p:cNvPr id="126" name="ckl.jpg" descr="ck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3862" y="3386243"/>
            <a:ext cx="3771901" cy="393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Data Pre-process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Pre-processing</a:t>
            </a:r>
          </a:p>
        </p:txBody>
      </p:sp>
      <p:pic>
        <p:nvPicPr>
          <p:cNvPr id="129" name="data-cleaning.png" descr="data-clean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7636" y="2711450"/>
            <a:ext cx="11963401" cy="4330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30 Columns"/>
          <p:cNvSpPr txBox="1"/>
          <p:nvPr/>
        </p:nvSpPr>
        <p:spPr>
          <a:xfrm>
            <a:off x="5587390" y="7197098"/>
            <a:ext cx="183002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30 Columns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tats_newfile.png" descr="stats_new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6200" y="1943100"/>
            <a:ext cx="10312400" cy="5867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aseline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Baseline Model</a:t>
            </a:r>
          </a:p>
        </p:txBody>
      </p:sp>
      <p:pic>
        <p:nvPicPr>
          <p:cNvPr id="135" name="yield_yr.png" descr="yield_y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3980" y="2021047"/>
            <a:ext cx="7656840" cy="523074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Average Yield Rate: 0.45…"/>
          <p:cNvSpPr txBox="1"/>
          <p:nvPr/>
        </p:nvSpPr>
        <p:spPr>
          <a:xfrm>
            <a:off x="4647234" y="7294361"/>
            <a:ext cx="3710332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Average Yield Rate: 0.45</a:t>
            </a:r>
          </a:p>
          <a:p>
            <a:pPr/>
            <a:r>
              <a:t>for all schools</a:t>
            </a:r>
          </a:p>
          <a:p>
            <a:pPr/>
            <a:r>
              <a:t>and all years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Linear Regression Model"/>
          <p:cNvSpPr txBox="1"/>
          <p:nvPr>
            <p:ph type="title"/>
          </p:nvPr>
        </p:nvSpPr>
        <p:spPr>
          <a:xfrm>
            <a:off x="808002" y="-251743"/>
            <a:ext cx="11099801" cy="2159001"/>
          </a:xfrm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Linear Regression Model</a:t>
            </a:r>
          </a:p>
        </p:txBody>
      </p:sp>
      <p:pic>
        <p:nvPicPr>
          <p:cNvPr id="139" name="los.png" descr="lo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64306" y="3578154"/>
            <a:ext cx="5537201" cy="364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Actual"/>
          <p:cNvSpPr txBox="1"/>
          <p:nvPr/>
        </p:nvSpPr>
        <p:spPr>
          <a:xfrm>
            <a:off x="11823959" y="7082154"/>
            <a:ext cx="80833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Actual</a:t>
            </a:r>
          </a:p>
        </p:txBody>
      </p:sp>
      <p:sp>
        <p:nvSpPr>
          <p:cNvPr id="141" name="Predicted"/>
          <p:cNvSpPr txBox="1"/>
          <p:nvPr/>
        </p:nvSpPr>
        <p:spPr>
          <a:xfrm>
            <a:off x="7366379" y="3434149"/>
            <a:ext cx="135341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60000"/>
              </a:lnSpc>
              <a:defRPr sz="1800"/>
            </a:lvl1pPr>
          </a:lstStyle>
          <a:p>
            <a:pPr/>
            <a:r>
              <a:t>Predicted</a:t>
            </a:r>
          </a:p>
        </p:txBody>
      </p:sp>
      <p:sp>
        <p:nvSpPr>
          <p:cNvPr id="142" name="Training features…"/>
          <p:cNvSpPr txBox="1"/>
          <p:nvPr>
            <p:ph type="body" sz="half" idx="4294967295"/>
          </p:nvPr>
        </p:nvSpPr>
        <p:spPr>
          <a:xfrm>
            <a:off x="1169246" y="2046393"/>
            <a:ext cx="4987997" cy="6523850"/>
          </a:xfrm>
          <a:prstGeom prst="rect">
            <a:avLst/>
          </a:prstGeom>
        </p:spPr>
        <p:txBody>
          <a:bodyPr/>
          <a:lstStyle/>
          <a:p>
            <a:pPr/>
            <a:r>
              <a:t>Training features </a:t>
            </a:r>
          </a:p>
          <a:p>
            <a:pPr/>
            <a:r>
              <a:t>Training-testing split: 70/30</a:t>
            </a:r>
          </a:p>
          <a:p>
            <a:pPr/>
            <a:r>
              <a:t>Linear Regressor Model for individual campus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 </a:t>
            </a:r>
          </a:p>
        </p:txBody>
      </p:sp>
      <p:sp>
        <p:nvSpPr>
          <p:cNvPr id="145" name="Baseline Model: Yield Rate Prediction: 45%…"/>
          <p:cNvSpPr txBox="1"/>
          <p:nvPr>
            <p:ph type="body" sz="half" idx="4294967295"/>
          </p:nvPr>
        </p:nvSpPr>
        <p:spPr>
          <a:xfrm>
            <a:off x="1169246" y="2046393"/>
            <a:ext cx="4987997" cy="6523850"/>
          </a:xfrm>
          <a:prstGeom prst="rect">
            <a:avLst/>
          </a:prstGeom>
        </p:spPr>
        <p:txBody>
          <a:bodyPr/>
          <a:lstStyle/>
          <a:p>
            <a:pPr/>
            <a:r>
              <a:t>Baseline Model: Yield Rate Prediction: 45%</a:t>
            </a:r>
          </a:p>
          <a:p>
            <a:pPr/>
            <a:r>
              <a:t>Linear Regression Model </a:t>
            </a:r>
          </a:p>
          <a:p>
            <a:pPr/>
            <a:r>
              <a:t>Both Models give us solid prediction </a:t>
            </a:r>
          </a:p>
        </p:txBody>
      </p:sp>
      <p:pic>
        <p:nvPicPr>
          <p:cNvPr id="146" name="los_bar.png" descr="los_ba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4550" y="3365217"/>
            <a:ext cx="5118100" cy="388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Work</a:t>
            </a:r>
          </a:p>
        </p:txBody>
      </p:sp>
      <p:sp>
        <p:nvSpPr>
          <p:cNvPr id="149" name="Current high school names ended at “L”…"/>
          <p:cNvSpPr txBox="1"/>
          <p:nvPr>
            <p:ph type="body" sz="quarter" idx="4294967295"/>
          </p:nvPr>
        </p:nvSpPr>
        <p:spPr>
          <a:xfrm>
            <a:off x="934437" y="3010535"/>
            <a:ext cx="5009446" cy="4981717"/>
          </a:xfrm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Current high school names ended at “L”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Replenish more high schools test data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Cross-Validation Model (in progress)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Try different ML models 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Incorporate more test scores</a:t>
            </a:r>
          </a:p>
        </p:txBody>
      </p:sp>
      <p:pic>
        <p:nvPicPr>
          <p:cNvPr id="150" name="comp.jpg" descr="comp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26525" y="3322014"/>
            <a:ext cx="6180645" cy="41010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Challenges</a:t>
            </a:r>
          </a:p>
        </p:txBody>
      </p:sp>
      <p:sp>
        <p:nvSpPr>
          <p:cNvPr id="153" name="Datasets merging…"/>
          <p:cNvSpPr txBox="1"/>
          <p:nvPr>
            <p:ph type="body" sz="half" idx="4294967295"/>
          </p:nvPr>
        </p:nvSpPr>
        <p:spPr>
          <a:xfrm>
            <a:off x="834542" y="2590800"/>
            <a:ext cx="5024593" cy="6286500"/>
          </a:xfrm>
          <a:prstGeom prst="rect">
            <a:avLst/>
          </a:prstGeom>
        </p:spPr>
        <p:txBody>
          <a:bodyPr/>
          <a:lstStyle/>
          <a:p>
            <a:pPr/>
            <a:r>
              <a:t>Datasets merging </a:t>
            </a:r>
          </a:p>
          <a:p>
            <a:pPr/>
            <a:r>
              <a:t>Poor correlation between existing variables </a:t>
            </a:r>
          </a:p>
          <a:p>
            <a:pPr/>
            <a:r>
              <a:t>High school ID’s did not match up </a:t>
            </a:r>
          </a:p>
          <a:p>
            <a:pPr/>
            <a:r>
              <a:t>API limit of Google Maps </a:t>
            </a:r>
          </a:p>
        </p:txBody>
      </p:sp>
      <p:pic>
        <p:nvPicPr>
          <p:cNvPr id="154" name="chal.jpg" descr="cha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6379" y="3720412"/>
            <a:ext cx="6712125" cy="4027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