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4" r:id="rId1"/>
  </p:sldMasterIdLst>
  <p:notesMasterIdLst>
    <p:notesMasterId r:id="rId63"/>
  </p:notesMasterIdLst>
  <p:handoutMasterIdLst>
    <p:handoutMasterId r:id="rId64"/>
  </p:handoutMasterIdLst>
  <p:sldIdLst>
    <p:sldId id="256" r:id="rId2"/>
    <p:sldId id="354" r:id="rId3"/>
    <p:sldId id="275" r:id="rId4"/>
    <p:sldId id="271" r:id="rId5"/>
    <p:sldId id="355" r:id="rId6"/>
    <p:sldId id="341" r:id="rId7"/>
    <p:sldId id="434" r:id="rId8"/>
    <p:sldId id="435" r:id="rId9"/>
    <p:sldId id="339" r:id="rId10"/>
    <p:sldId id="316" r:id="rId11"/>
    <p:sldId id="356" r:id="rId12"/>
    <p:sldId id="357" r:id="rId13"/>
    <p:sldId id="433" r:id="rId14"/>
    <p:sldId id="406" r:id="rId15"/>
    <p:sldId id="330" r:id="rId16"/>
    <p:sldId id="331" r:id="rId17"/>
    <p:sldId id="407" r:id="rId18"/>
    <p:sldId id="351" r:id="rId19"/>
    <p:sldId id="345" r:id="rId20"/>
    <p:sldId id="359" r:id="rId21"/>
    <p:sldId id="405" r:id="rId22"/>
    <p:sldId id="392" r:id="rId23"/>
    <p:sldId id="394" r:id="rId24"/>
    <p:sldId id="393" r:id="rId25"/>
    <p:sldId id="395" r:id="rId26"/>
    <p:sldId id="360" r:id="rId27"/>
    <p:sldId id="370" r:id="rId28"/>
    <p:sldId id="375" r:id="rId29"/>
    <p:sldId id="372" r:id="rId30"/>
    <p:sldId id="382" r:id="rId31"/>
    <p:sldId id="383" r:id="rId32"/>
    <p:sldId id="384" r:id="rId33"/>
    <p:sldId id="386" r:id="rId34"/>
    <p:sldId id="388" r:id="rId35"/>
    <p:sldId id="285" r:id="rId36"/>
    <p:sldId id="373" r:id="rId37"/>
    <p:sldId id="374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361" r:id="rId46"/>
    <p:sldId id="358" r:id="rId47"/>
    <p:sldId id="410" r:id="rId48"/>
    <p:sldId id="260" r:id="rId49"/>
    <p:sldId id="261" r:id="rId50"/>
    <p:sldId id="363" r:id="rId51"/>
    <p:sldId id="430" r:id="rId52"/>
    <p:sldId id="265" r:id="rId53"/>
    <p:sldId id="268" r:id="rId54"/>
    <p:sldId id="367" r:id="rId55"/>
    <p:sldId id="411" r:id="rId56"/>
    <p:sldId id="266" r:id="rId57"/>
    <p:sldId id="424" r:id="rId58"/>
    <p:sldId id="281" r:id="rId59"/>
    <p:sldId id="425" r:id="rId60"/>
    <p:sldId id="283" r:id="rId61"/>
    <p:sldId id="428" r:id="rId6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4137"/>
    <a:srgbClr val="2767FF"/>
    <a:srgbClr val="009EE7"/>
    <a:srgbClr val="DDE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672"/>
  </p:normalViewPr>
  <p:slideViewPr>
    <p:cSldViewPr snapToGrid="0" snapToObjects="1" showGuides="1">
      <p:cViewPr varScale="1">
        <p:scale>
          <a:sx n="114" d="100"/>
          <a:sy n="114" d="100"/>
        </p:scale>
        <p:origin x="9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85" d="100"/>
          <a:sy n="185" d="100"/>
        </p:scale>
        <p:origin x="49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48452B-C74E-EE4D-A9AA-30FC21A1AA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1579A-8D1E-304A-BE48-F551A9FDC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39527-711B-0E45-8D6A-5A8ECC002F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0A99E-A7AF-E942-889E-4ECA067F0D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5CEE3EE-7980-F646-8362-63138D04D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835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57DB12-3080-844D-813A-1070FD84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595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276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67498" y="2328844"/>
            <a:ext cx="6661249" cy="628762"/>
          </a:xfrm>
          <a:prstGeom prst="callout1">
            <a:avLst>
              <a:gd name="adj1" fmla="val 151403"/>
              <a:gd name="adj2" fmla="val 99873"/>
              <a:gd name="adj3" fmla="val 151570"/>
              <a:gd name="adj4" fmla="val 213"/>
            </a:avLst>
          </a:prstGeom>
          <a:noFill/>
          <a:ln w="44450">
            <a:solidFill>
              <a:schemeClr val="bg1"/>
            </a:solidFill>
          </a:ln>
        </p:spPr>
        <p:txBody>
          <a:bodyPr wrap="square" tIns="45720" bIns="45720" anchor="ctr">
            <a:spAutoFit/>
          </a:bodyPr>
          <a:lstStyle>
            <a:lvl1pPr algn="l">
              <a:lnSpc>
                <a:spcPct val="83000"/>
              </a:lnSpc>
              <a:defRPr lang="en-US" sz="4200" b="1" kern="1200" cap="all" spc="45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88530" y="1146085"/>
            <a:ext cx="4207152" cy="34739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spc="450" baseline="0">
                <a:solidFill>
                  <a:srgbClr val="2767FF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4036D0F-E6CC-AD4F-9DE7-1B86DEF9B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6405"/>
          <a:stretch/>
        </p:blipFill>
        <p:spPr>
          <a:xfrm>
            <a:off x="7694407" y="5746174"/>
            <a:ext cx="868680" cy="11118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BF0A6A2-7D8C-F341-9392-3B8CB07223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10"/>
          <a:stretch/>
        </p:blipFill>
        <p:spPr>
          <a:xfrm>
            <a:off x="10367640" y="-1"/>
            <a:ext cx="1239147" cy="123317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5C8E371-A18B-9649-9D46-C040852A6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764" y="764795"/>
            <a:ext cx="1239147" cy="3474720"/>
          </a:xfrm>
          <a:prstGeom prst="rect">
            <a:avLst/>
          </a:prstGeom>
        </p:spPr>
      </p:pic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B2A50F33-1127-9044-987A-9E84151D871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482971" y="3921067"/>
            <a:ext cx="7507518" cy="738664"/>
          </a:xfrm>
          <a:prstGeom prst="callout1">
            <a:avLst>
              <a:gd name="adj1" fmla="val 142408"/>
              <a:gd name="adj2" fmla="val 100539"/>
              <a:gd name="adj3" fmla="val 142808"/>
              <a:gd name="adj4" fmla="val 61"/>
            </a:avLst>
          </a:prstGeom>
          <a:ln w="44450">
            <a:solidFill>
              <a:schemeClr val="bg1"/>
            </a:solidFill>
          </a:ln>
        </p:spPr>
        <p:txBody>
          <a:bodyPr wrap="square">
            <a:spAutoFit/>
          </a:bodyPr>
          <a:lstStyle>
            <a:lvl1pPr marL="0" indent="0">
              <a:buFontTx/>
              <a:buNone/>
              <a:defRPr sz="4200" b="1" cap="all" spc="450" baseline="0">
                <a:ln>
                  <a:noFill/>
                </a:ln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Second line of title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DE7726-77AE-414C-AA4F-BA3F269E53D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070581" y="5955776"/>
            <a:ext cx="2536206" cy="55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30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ertical Content Placeholder 10">
            <a:extLst>
              <a:ext uri="{FF2B5EF4-FFF2-40B4-BE49-F238E27FC236}">
                <a16:creationId xmlns:a16="http://schemas.microsoft.com/office/drawing/2014/main" id="{46DD52FC-9FA7-9D47-961B-79256696D98C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>
            <a:off x="1066800" y="762000"/>
            <a:ext cx="9013825" cy="525780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532" y="762000"/>
            <a:ext cx="1016267" cy="5257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526289-57CA-F843-8A8F-87F100C51C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61B23C-61B2-4C44-A5C8-9CFD7CFB15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436175" y="6307672"/>
            <a:ext cx="7124445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E46047B-956D-3243-B5FD-F5DC3CCB21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1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ertical Content Placeholder 12">
            <a:extLst>
              <a:ext uri="{FF2B5EF4-FFF2-40B4-BE49-F238E27FC236}">
                <a16:creationId xmlns:a16="http://schemas.microsoft.com/office/drawing/2014/main" id="{D9CE4C93-E6E5-834E-95FE-696ECFBCECE9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 rot="10800000">
            <a:off x="1952625" y="762000"/>
            <a:ext cx="9420225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10800000">
            <a:off x="838200" y="762000"/>
            <a:ext cx="882387" cy="5257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EA80655-2B7E-B042-853A-953F0EF0544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7090A5-0D6F-9E49-9A0A-FEA22FCC1B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436175" y="6307672"/>
            <a:ext cx="7124445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904694-41A7-0F42-87ED-DD4ADBE8C6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DDE5ED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9034885" cy="4467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1B304764-A6E3-F44A-9B34-CAF3E677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F8A9C23-D111-364B-B2F1-E0654317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6175" y="6307672"/>
            <a:ext cx="7124445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45059F5-336C-CA4C-9356-F25990B6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405C21-E491-BC4E-BEEA-DC2984EA70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6800" y="1511300"/>
            <a:ext cx="10058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77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F041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A26C5FE-DDD3-6645-A255-E80B266A4C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49"/>
          <a:stretch/>
        </p:blipFill>
        <p:spPr>
          <a:xfrm>
            <a:off x="10272625" y="0"/>
            <a:ext cx="868680" cy="9076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9CD684-1424-7E44-89BF-1FDC7AC583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7"/>
          <a:stretch/>
        </p:blipFill>
        <p:spPr>
          <a:xfrm>
            <a:off x="9355851" y="4968711"/>
            <a:ext cx="1239147" cy="1889289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49013512-CA4A-B745-8FB9-1A54E5B23D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67498" y="1803680"/>
            <a:ext cx="6661249" cy="628762"/>
          </a:xfrm>
          <a:prstGeom prst="callout1">
            <a:avLst>
              <a:gd name="adj1" fmla="val 152089"/>
              <a:gd name="adj2" fmla="val 98902"/>
              <a:gd name="adj3" fmla="val 151570"/>
              <a:gd name="adj4" fmla="val 213"/>
            </a:avLst>
          </a:prstGeom>
          <a:noFill/>
          <a:ln w="44450">
            <a:solidFill>
              <a:schemeClr val="bg1"/>
            </a:solidFill>
          </a:ln>
        </p:spPr>
        <p:txBody>
          <a:bodyPr wrap="square" tIns="45720" bIns="45720" anchor="ctr">
            <a:spAutoFit/>
          </a:bodyPr>
          <a:lstStyle>
            <a:lvl1pPr algn="l">
              <a:lnSpc>
                <a:spcPct val="83000"/>
              </a:lnSpc>
              <a:defRPr lang="en-US" sz="4200" b="1" kern="1200" cap="all" spc="45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add title  </a:t>
            </a:r>
          </a:p>
        </p:txBody>
      </p:sp>
      <p:sp>
        <p:nvSpPr>
          <p:cNvPr id="25" name="Text Placeholder 41">
            <a:extLst>
              <a:ext uri="{FF2B5EF4-FFF2-40B4-BE49-F238E27FC236}">
                <a16:creationId xmlns:a16="http://schemas.microsoft.com/office/drawing/2014/main" id="{8F4CE4FA-E97A-1F46-8C6F-93D575A760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2971" y="3502810"/>
            <a:ext cx="7497012" cy="738664"/>
          </a:xfrm>
          <a:prstGeom prst="callout1">
            <a:avLst>
              <a:gd name="adj1" fmla="val 140743"/>
              <a:gd name="adj2" fmla="val 98415"/>
              <a:gd name="adj3" fmla="val 142808"/>
              <a:gd name="adj4" fmla="val 61"/>
            </a:avLst>
          </a:prstGeom>
          <a:ln w="44450">
            <a:solidFill>
              <a:schemeClr val="bg1"/>
            </a:solidFill>
          </a:ln>
        </p:spPr>
        <p:txBody>
          <a:bodyPr wrap="square">
            <a:spAutoFit/>
          </a:bodyPr>
          <a:lstStyle>
            <a:lvl1pPr marL="0" indent="0">
              <a:buFontTx/>
              <a:buNone/>
              <a:defRPr sz="4200" b="1" cap="all" spc="450" baseline="0">
                <a:ln>
                  <a:noFill/>
                </a:ln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Second line of title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67277-8BE6-464D-B29E-E610810EDA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92842" y="5919242"/>
            <a:ext cx="901052" cy="5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62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DDE5ED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426789"/>
            <a:ext cx="4754880" cy="374904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1426789"/>
            <a:ext cx="4754880" cy="374904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8D46903-12A5-4A4A-91DE-B8D617FD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FA4DB4B-0E9F-9942-9277-BEF9ECDF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6175" y="6307672"/>
            <a:ext cx="7124445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727DA26-7BCD-E245-8DDF-83534B1D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9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cap="all" spc="250" baseline="0">
                <a:solidFill>
                  <a:srgbClr val="F04137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900" b="1" cap="all" spc="250" baseline="0">
                <a:solidFill>
                  <a:srgbClr val="F04137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918FA918-65B4-214A-9CAB-F8053AA5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305BCAB-C80A-734E-8FE8-C4F5BA37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6175" y="6307672"/>
            <a:ext cx="7124445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A860183-361F-1C4B-B886-3F6FF040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3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0A4C793-3B9B-E84F-97F0-4DDEE766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B9923D7-99ED-ED48-A074-DF1596B6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6175" y="6307672"/>
            <a:ext cx="7124445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8A27DD-1453-9F49-9E4D-6FEAD51D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1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0A00E-20BE-C948-867E-3668DC43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05E73-AE62-7044-B3B7-B031E8E020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0DF0A-9E92-A44E-A7A9-FF0CE25409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0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0"/>
            <a:ext cx="3171614" cy="6858000"/>
          </a:xfrm>
          <a:prstGeom prst="rect">
            <a:avLst/>
          </a:prstGeom>
          <a:solidFill>
            <a:srgbClr val="276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noFill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01707" y="2268971"/>
            <a:ext cx="2430780" cy="36746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4F033-E8B3-FC49-A373-38528C1F1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04832" y="718987"/>
            <a:ext cx="2301368" cy="830997"/>
          </a:xfrm>
          <a:prstGeom prst="callout1">
            <a:avLst>
              <a:gd name="adj1" fmla="val 130380"/>
              <a:gd name="adj2" fmla="val 97389"/>
              <a:gd name="adj3" fmla="val 130532"/>
              <a:gd name="adj4" fmla="val 882"/>
            </a:avLst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 add title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41F8B18-227C-FD4B-9CE2-DB080376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03DEA8E-EF8B-B54D-BB93-3910E00B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6175" y="6307672"/>
            <a:ext cx="6354079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66535B3-74BE-824E-A5F3-911F2797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2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ertical Content Placeholder 10">
            <a:extLst>
              <a:ext uri="{FF2B5EF4-FFF2-40B4-BE49-F238E27FC236}">
                <a16:creationId xmlns:a16="http://schemas.microsoft.com/office/drawing/2014/main" id="{31988C9D-6340-4641-B3D6-CEF598BDBE21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150303C-5D28-5F4D-B861-06B060BC6FA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3AD7D3E-5692-7146-9F5F-0A8B2ECB26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436175" y="6307672"/>
            <a:ext cx="7124445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759A6-6AAC-6447-921C-D80252E618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9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9034885" cy="446735"/>
          </a:xfrm>
          <a:prstGeom prst="rect">
            <a:avLst/>
          </a:prstGeom>
          <a:ln w="4445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371600"/>
            <a:ext cx="10058400" cy="466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6800" y="6307672"/>
            <a:ext cx="1275933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216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87BBC1-8790-1F40-A017-B4344BC03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2825" y="6307672"/>
            <a:ext cx="718171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5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7" r:id="rId7"/>
    <p:sldLayoutId id="2147483972" r:id="rId8"/>
    <p:sldLayoutId id="2147483974" r:id="rId9"/>
    <p:sldLayoutId id="2147483975" r:id="rId10"/>
    <p:sldLayoutId id="214748397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b="1" kern="1200" cap="all" spc="450" baseline="0" dirty="0">
          <a:solidFill>
            <a:srgbClr val="2767FF"/>
          </a:solidFill>
          <a:effectLst/>
          <a:latin typeface="+mj-lt"/>
          <a:ea typeface="+mn-ea"/>
          <a:cs typeface="+mn-cs"/>
        </a:defRPr>
      </a:lvl1pPr>
    </p:titleStyle>
    <p:bodyStyle>
      <a:lvl1pPr marL="274320" indent="-27432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85000"/>
            <a:lumOff val="15000"/>
          </a:schemeClr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85000"/>
            <a:lumOff val="1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85000"/>
            <a:lumOff val="1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85000"/>
            <a:lumOff val="1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1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F4B5-D6EB-EF42-AE98-D75D83E5F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EF30F-9F6D-4E41-9F24-1B8B57875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BSAN 45o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9547F-0CD7-094E-9324-E685EF4ED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17431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F3F0-D73C-4373-AADA-0548DD56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performance of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BF83349-D747-41B1-BD11-E9388ADD700C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282053024"/>
                  </p:ext>
                </p:extLst>
              </p:nvPr>
            </p:nvGraphicFramePr>
            <p:xfrm>
              <a:off x="1066800" y="1511300"/>
              <a:ext cx="100584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52800">
                      <a:extLst>
                        <a:ext uri="{9D8B030D-6E8A-4147-A177-3AD203B41FA5}">
                          <a16:colId xmlns:a16="http://schemas.microsoft.com/office/drawing/2014/main" val="2304105760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436309245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39228551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Predictions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3742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Truth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04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5298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66093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BF83349-D747-41B1-BD11-E9388ADD700C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282053024"/>
                  </p:ext>
                </p:extLst>
              </p:nvPr>
            </p:nvGraphicFramePr>
            <p:xfrm>
              <a:off x="1066800" y="1511300"/>
              <a:ext cx="100584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52800">
                      <a:extLst>
                        <a:ext uri="{9D8B030D-6E8A-4147-A177-3AD203B41FA5}">
                          <a16:colId xmlns:a16="http://schemas.microsoft.com/office/drawing/2014/main" val="2304105760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436309245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39228551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Predictions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3742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Truth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64" t="-106452" r="-10054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64" t="-106452" r="-54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04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4" t="-209836" r="-20054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64" t="-209836" r="-10054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64" t="-209836" r="-545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65298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4" t="-309836" r="-20054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64" t="-309836" r="-10054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64" t="-309836" r="-54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6093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E3294F-7E74-4B5E-8CA3-D17EFB8B47D2}"/>
              </a:ext>
            </a:extLst>
          </p:cNvPr>
          <p:cNvSpPr txBox="1">
            <a:spLocks/>
          </p:cNvSpPr>
          <p:nvPr/>
        </p:nvSpPr>
        <p:spPr>
          <a:xfrm>
            <a:off x="1066800" y="3196206"/>
            <a:ext cx="10058400" cy="288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CBCD35-712E-454C-872C-771146D9FD5D}"/>
              </a:ext>
            </a:extLst>
          </p:cNvPr>
          <p:cNvSpPr txBox="1">
            <a:spLocks/>
          </p:cNvSpPr>
          <p:nvPr/>
        </p:nvSpPr>
        <p:spPr>
          <a:xfrm>
            <a:off x="1066800" y="3330428"/>
            <a:ext cx="10058400" cy="3338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Overall accuracy rate</a:t>
            </a:r>
          </a:p>
          <a:p>
            <a:r>
              <a:rPr lang="en-US" dirty="0"/>
              <a:t>Misclassification rate</a:t>
            </a:r>
          </a:p>
          <a:p>
            <a:r>
              <a:rPr lang="en-US" dirty="0"/>
              <a:t>Sensitivity</a:t>
            </a:r>
          </a:p>
          <a:p>
            <a:r>
              <a:rPr lang="en-US" dirty="0"/>
              <a:t>Specificity</a:t>
            </a:r>
          </a:p>
        </p:txBody>
      </p:sp>
    </p:spTree>
    <p:extLst>
      <p:ext uri="{BB962C8B-B14F-4D97-AF65-F5344CB8AC3E}">
        <p14:creationId xmlns:p14="http://schemas.microsoft.com/office/powerpoint/2010/main" val="173767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3D68-9332-4F93-9A94-5C06D383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E1456A-5138-4887-AB4C-1522C3EAC0A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Data: A set of </a:t>
                </a:r>
                <a:r>
                  <a:rPr lang="en-US" i="1" dirty="0"/>
                  <a:t>p </a:t>
                </a:r>
                <a:r>
                  <a:rPr lang="en-US" dirty="0"/>
                  <a:t>features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)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observations</a:t>
                </a:r>
              </a:p>
              <a:p>
                <a:endParaRPr lang="en-US" dirty="0"/>
              </a:p>
              <a:p>
                <a:r>
                  <a:rPr lang="en-US" dirty="0"/>
                  <a:t>Goal: Discover interesting things about the data.</a:t>
                </a:r>
              </a:p>
              <a:p>
                <a:pPr lvl="1">
                  <a:buFont typeface="Arial" panose="020B0604020202020204" pitchFamily="34" charset="0"/>
                  <a:buChar char="►"/>
                </a:pPr>
                <a:r>
                  <a:rPr lang="en-US" sz="2800" dirty="0"/>
                  <a:t>Are there meaningful subgroups in the data?</a:t>
                </a:r>
              </a:p>
              <a:p>
                <a:pPr lvl="1">
                  <a:buFont typeface="Arial" panose="020B0604020202020204" pitchFamily="34" charset="0"/>
                  <a:buChar char="►"/>
                </a:pPr>
                <a:r>
                  <a:rPr lang="en-US" sz="2800" dirty="0"/>
                  <a:t>Is there an informative way to visualize the data?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E1456A-5138-4887-AB4C-1522C3EAC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394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327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EEAE-E8D9-4AE1-88DB-E64941F8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techniques on the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ACA36-BAA3-44B4-856D-23EDF05AFA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  <a:p>
            <a:pPr lvl="1">
              <a:buFont typeface="Arial" panose="020B0604020202020204" pitchFamily="34" charset="0"/>
              <a:buChar char="►"/>
            </a:pPr>
            <a:r>
              <a:rPr lang="en-US" sz="2800" dirty="0"/>
              <a:t>K-Means Clustering</a:t>
            </a:r>
          </a:p>
          <a:p>
            <a:pPr lvl="1">
              <a:buFont typeface="Arial" panose="020B0604020202020204" pitchFamily="34" charset="0"/>
              <a:buChar char="►"/>
            </a:pPr>
            <a:r>
              <a:rPr lang="en-US" sz="2800" dirty="0"/>
              <a:t>Hierarchical Clustering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18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C93E-2BE2-DA69-11CB-C56F0813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C6E29-D31E-344C-D5A5-523953C1FC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Unstructured data</a:t>
            </a:r>
          </a:p>
          <a:p>
            <a:pPr lvl="1">
              <a:buFont typeface="Arial" panose="020B0604020202020204" pitchFamily="34" charset="0"/>
              <a:buChar char="►"/>
            </a:pPr>
            <a:r>
              <a:rPr lang="en-US" sz="2800" dirty="0"/>
              <a:t>Tokenize raw text into sentences and words.</a:t>
            </a:r>
          </a:p>
          <a:p>
            <a:pPr lvl="1">
              <a:buFont typeface="Arial" panose="020B0604020202020204" pitchFamily="34" charset="0"/>
              <a:buChar char="►"/>
            </a:pPr>
            <a:r>
              <a:rPr lang="en-US" sz="2800" dirty="0"/>
              <a:t>Cleaning: remove stop words and punctuation.</a:t>
            </a:r>
          </a:p>
          <a:p>
            <a:r>
              <a:rPr lang="en-US" dirty="0"/>
              <a:t>Insights</a:t>
            </a:r>
          </a:p>
          <a:p>
            <a:pPr lvl="1">
              <a:buFont typeface="Arial" panose="020B0604020202020204" pitchFamily="34" charset="0"/>
              <a:buChar char="►"/>
            </a:pPr>
            <a:r>
              <a:rPr lang="en-US" sz="2800" dirty="0"/>
              <a:t>Word frequency</a:t>
            </a:r>
          </a:p>
          <a:p>
            <a:pPr lvl="1">
              <a:buFont typeface="Arial" panose="020B0604020202020204" pitchFamily="34" charset="0"/>
              <a:buChar char="►"/>
            </a:pPr>
            <a:r>
              <a:rPr lang="en-US" sz="2800" dirty="0"/>
              <a:t>Sentiment Analysis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Polarity scores: positive, neutral, negative sentiment</a:t>
            </a:r>
          </a:p>
        </p:txBody>
      </p:sp>
    </p:spTree>
    <p:extLst>
      <p:ext uri="{BB962C8B-B14F-4D97-AF65-F5344CB8AC3E}">
        <p14:creationId xmlns:p14="http://schemas.microsoft.com/office/powerpoint/2010/main" val="302853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BA42-28D7-4137-912B-19AB4724F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K-Nearest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5540D-C91E-4951-95B9-F53ED6AE0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2970" y="3502810"/>
            <a:ext cx="8994879" cy="738664"/>
          </a:xfrm>
        </p:spPr>
        <p:txBody>
          <a:bodyPr/>
          <a:lstStyle/>
          <a:p>
            <a:r>
              <a:rPr lang="en-US" dirty="0"/>
              <a:t>Neighbors</a:t>
            </a:r>
          </a:p>
        </p:txBody>
      </p:sp>
    </p:spTree>
    <p:extLst>
      <p:ext uri="{BB962C8B-B14F-4D97-AF65-F5344CB8AC3E}">
        <p14:creationId xmlns:p14="http://schemas.microsoft.com/office/powerpoint/2010/main" val="444913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96A3-0506-42AB-81D3-8C0622D0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neighbors: </a:t>
            </a:r>
            <a:r>
              <a:rPr lang="en-US" dirty="0">
                <a:solidFill>
                  <a:srgbClr val="F04137"/>
                </a:solidFill>
              </a:rPr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E6F13F-CEE0-4E33-ACC6-72EA894FD12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the nearest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neighbors to the observation to be predicted (typically based on Euclidean distance) within the training data.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Use the </a:t>
                </a:r>
                <a:r>
                  <a:rPr lang="en-US" dirty="0">
                    <a:solidFill>
                      <a:srgbClr val="F04137"/>
                    </a:solidFill>
                  </a:rPr>
                  <a:t>average value of the response variable </a:t>
                </a:r>
                <a:r>
                  <a:rPr lang="en-US" dirty="0">
                    <a:solidFill>
                      <a:schemeClr val="tx1"/>
                    </a:solidFill>
                  </a:rPr>
                  <a:t>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nearest neighbors as the prediction.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E6F13F-CEE0-4E33-ACC6-72EA894FD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394" t="-1733" r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353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96A3-0506-42AB-81D3-8C0622D0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neighbors: </a:t>
            </a:r>
            <a:r>
              <a:rPr lang="en-US" dirty="0">
                <a:solidFill>
                  <a:srgbClr val="F04137"/>
                </a:solidFill>
              </a:rPr>
              <a:t>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E6F13F-CEE0-4E33-ACC6-72EA894FD12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the nearest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neighbors to the observation to be predicted (typically based on Euclidean distance) within the training data.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a majority decision rule to classify the observation, i.e. the observation is classified based on the </a:t>
                </a:r>
                <a:r>
                  <a:rPr lang="en-US" dirty="0">
                    <a:solidFill>
                      <a:srgbClr val="F04137"/>
                    </a:solidFill>
                  </a:rPr>
                  <a:t>majority class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04137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rgbClr val="F04137"/>
                    </a:solidFill>
                  </a:rPr>
                  <a:t> neighbors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E6F13F-CEE0-4E33-ACC6-72EA894FD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394" t="-1733" r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81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BA42-28D7-4137-912B-19AB4724F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Bayes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5540D-C91E-4951-95B9-F53ED6AE0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2970" y="3502810"/>
            <a:ext cx="8994879" cy="738664"/>
          </a:xfrm>
        </p:spPr>
        <p:txBody>
          <a:bodyPr/>
          <a:lstStyle/>
          <a:p>
            <a:r>
              <a:rPr lang="en-US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2746575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09A0-10BC-48B2-BDB9-58918FBF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4F061-AC00-4172-A30B-9C648D3B67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all the training observations that have the </a:t>
            </a:r>
            <a:r>
              <a:rPr lang="en-US" b="1" dirty="0"/>
              <a:t>same predictor values </a:t>
            </a:r>
            <a:r>
              <a:rPr lang="en-US" dirty="0"/>
              <a:t>as the new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which classes the training observations from the previous step belong to.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Classify the new data based on the most prevalent class in the previous step.</a:t>
            </a:r>
          </a:p>
        </p:txBody>
      </p:sp>
    </p:spTree>
    <p:extLst>
      <p:ext uri="{BB962C8B-B14F-4D97-AF65-F5344CB8AC3E}">
        <p14:creationId xmlns:p14="http://schemas.microsoft.com/office/powerpoint/2010/main" val="1675160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63B3-074B-4EA0-9679-1EB345FF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95854-7E12-4EC9-9085-5DE5642DFDD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Naïve Bayes classifier uses </a:t>
                </a:r>
                <a:r>
                  <a:rPr lang="en-US" b="1" dirty="0"/>
                  <a:t>the entire dataset </a:t>
                </a:r>
                <a:r>
                  <a:rPr lang="en-US" dirty="0"/>
                  <a:t>and applies Bayes Theorem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classes: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95854-7E12-4EC9-9085-5DE5642DFD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515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09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E550-6387-48CE-B47F-77AECD31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ABEE3-32CC-4A10-8F85-1E9629304A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Total: 100 points</a:t>
            </a:r>
          </a:p>
          <a:p>
            <a:r>
              <a:rPr lang="en-US" b="1" dirty="0"/>
              <a:t>Multiple Choice: </a:t>
            </a:r>
          </a:p>
          <a:p>
            <a:pPr lvl="1">
              <a:buFont typeface="Arial" panose="020B0604020202020204" pitchFamily="34" charset="0"/>
              <a:buChar char="►"/>
            </a:pPr>
            <a:r>
              <a:rPr lang="en-US" sz="2800" dirty="0"/>
              <a:t>25 multiple choice x 2 pts each = 50 points</a:t>
            </a:r>
          </a:p>
          <a:p>
            <a:r>
              <a:rPr lang="en-US" b="1" dirty="0"/>
              <a:t>Short Answer:</a:t>
            </a:r>
          </a:p>
          <a:p>
            <a:pPr lvl="1">
              <a:buFont typeface="Arial" panose="020B0604020202020204" pitchFamily="34" charset="0"/>
              <a:buChar char="►"/>
            </a:pPr>
            <a:r>
              <a:rPr lang="en-US" sz="2800" dirty="0"/>
              <a:t>8 questions = total of 50 points</a:t>
            </a:r>
          </a:p>
        </p:txBody>
      </p:sp>
    </p:spTree>
    <p:extLst>
      <p:ext uri="{BB962C8B-B14F-4D97-AF65-F5344CB8AC3E}">
        <p14:creationId xmlns:p14="http://schemas.microsoft.com/office/powerpoint/2010/main" val="2830389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BA42-28D7-4137-912B-19AB4724F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 vector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5540D-C91E-4951-95B9-F53ED6AE0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2970" y="3502810"/>
            <a:ext cx="8994879" cy="738664"/>
          </a:xfrm>
        </p:spPr>
        <p:txBody>
          <a:bodyPr/>
          <a:lstStyle/>
          <a:p>
            <a:r>
              <a:rPr lang="en-US" dirty="0"/>
              <a:t>machines</a:t>
            </a:r>
          </a:p>
        </p:txBody>
      </p:sp>
    </p:spTree>
    <p:extLst>
      <p:ext uri="{BB962C8B-B14F-4D97-AF65-F5344CB8AC3E}">
        <p14:creationId xmlns:p14="http://schemas.microsoft.com/office/powerpoint/2010/main" val="1739613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5AE2-491D-4505-9511-EE2803B6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 using hyperplanes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3FFB1-46AE-44E2-98AF-9F2351071509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hyperplane</a:t>
                </a:r>
                <a:r>
                  <a:rPr lang="en-US" dirty="0"/>
                  <a:t> of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-dimensional space is a flat affine subspace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3FFB1-46AE-44E2-98AF-9F2351071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394" t="-1733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3d Plane Image">
            <a:extLst>
              <a:ext uri="{FF2B5EF4-FFF2-40B4-BE49-F238E27FC236}">
                <a16:creationId xmlns:a16="http://schemas.microsoft.com/office/drawing/2014/main" id="{5F282C48-E25D-46BC-BA4A-5C4A7AC19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23" y="3612452"/>
            <a:ext cx="3141677" cy="235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BEA51A-A3F8-4882-A5A8-440F84C020D6}"/>
              </a:ext>
            </a:extLst>
          </p:cNvPr>
          <p:cNvSpPr txBox="1"/>
          <p:nvPr/>
        </p:nvSpPr>
        <p:spPr>
          <a:xfrm>
            <a:off x="6335785" y="6611779"/>
            <a:ext cx="60946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https://math.stackexchange.com/questions/3433645/how-can-i-find-the-angle-of-the-surface-3d-plane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6B3EA16-C71D-4BCF-B487-6FB2E1B9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304" y="3612451"/>
            <a:ext cx="2159391" cy="235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74BC60-507B-4B43-968B-0D42DF1A6FC9}"/>
              </a:ext>
            </a:extLst>
          </p:cNvPr>
          <p:cNvSpPr txBox="1"/>
          <p:nvPr/>
        </p:nvSpPr>
        <p:spPr>
          <a:xfrm>
            <a:off x="5731778" y="6382160"/>
            <a:ext cx="66986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https://www.ck12.org/c/algebra/graphs-of-linear-equations/lesson/Equations-of-Lines-from-Graphs-ALG-I-HNRS/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A5A487-D191-4EFA-A89E-062B11AC239C}"/>
                  </a:ext>
                </a:extLst>
              </p:cNvPr>
              <p:cNvSpPr txBox="1"/>
              <p:nvPr/>
            </p:nvSpPr>
            <p:spPr>
              <a:xfrm>
                <a:off x="4828216" y="2823269"/>
                <a:ext cx="2548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-dimensional space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A5A487-D191-4EFA-A89E-062B11AC2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16" y="2823269"/>
                <a:ext cx="2548390" cy="276999"/>
              </a:xfrm>
              <a:prstGeom prst="rect">
                <a:avLst/>
              </a:prstGeom>
              <a:blipFill>
                <a:blip r:embed="rId5"/>
                <a:stretch>
                  <a:fillRect l="-3349" t="-28261" r="-478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7C0D8C3-2E88-4D73-B952-3F472678DBA5}"/>
              </a:ext>
            </a:extLst>
          </p:cNvPr>
          <p:cNvSpPr txBox="1"/>
          <p:nvPr/>
        </p:nvSpPr>
        <p:spPr>
          <a:xfrm>
            <a:off x="4298657" y="3145221"/>
            <a:ext cx="3594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Hyperplane: line (1-dimensional)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279E4D-7864-41D2-B54B-1D848B2126F7}"/>
                  </a:ext>
                </a:extLst>
              </p:cNvPr>
              <p:cNvSpPr txBox="1"/>
              <p:nvPr/>
            </p:nvSpPr>
            <p:spPr>
              <a:xfrm>
                <a:off x="8395399" y="2823269"/>
                <a:ext cx="2548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-dimensional space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279E4D-7864-41D2-B54B-1D848B212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399" y="2823269"/>
                <a:ext cx="2548390" cy="276999"/>
              </a:xfrm>
              <a:prstGeom prst="rect">
                <a:avLst/>
              </a:prstGeom>
              <a:blipFill>
                <a:blip r:embed="rId6"/>
                <a:stretch>
                  <a:fillRect l="-3349" t="-28261" r="-478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D23C4A8-6283-40CB-A09E-43CC4C0308B1}"/>
              </a:ext>
            </a:extLst>
          </p:cNvPr>
          <p:cNvSpPr txBox="1"/>
          <p:nvPr/>
        </p:nvSpPr>
        <p:spPr>
          <a:xfrm>
            <a:off x="7865840" y="3145221"/>
            <a:ext cx="4105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Hyperplane: plane (2-dimensional)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AAE6D2-4F52-4F6C-B98F-ADAB380AA58B}"/>
                  </a:ext>
                </a:extLst>
              </p:cNvPr>
              <p:cNvSpPr txBox="1"/>
              <p:nvPr/>
            </p:nvSpPr>
            <p:spPr>
              <a:xfrm>
                <a:off x="992000" y="2821952"/>
                <a:ext cx="2548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-dimensional space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AAE6D2-4F52-4F6C-B98F-ADAB380AA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00" y="2821952"/>
                <a:ext cx="2548390" cy="276999"/>
              </a:xfrm>
              <a:prstGeom prst="rect">
                <a:avLst/>
              </a:prstGeom>
              <a:blipFill>
                <a:blip r:embed="rId7"/>
                <a:stretch>
                  <a:fillRect l="-3349" t="-28889" r="-454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081F378-C396-4164-B0AD-8AD34E548B2B}"/>
              </a:ext>
            </a:extLst>
          </p:cNvPr>
          <p:cNvSpPr txBox="1"/>
          <p:nvPr/>
        </p:nvSpPr>
        <p:spPr>
          <a:xfrm>
            <a:off x="462441" y="3143904"/>
            <a:ext cx="4105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Hyperplane: point (0-dimensional)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5D53F4-2EF0-4DC9-86BA-423807A82C2C}"/>
              </a:ext>
            </a:extLst>
          </p:cNvPr>
          <p:cNvCxnSpPr/>
          <p:nvPr/>
        </p:nvCxnSpPr>
        <p:spPr>
          <a:xfrm>
            <a:off x="704675" y="4646395"/>
            <a:ext cx="3162650" cy="0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077928C-7505-4B49-B430-1AF2DAD17553}"/>
              </a:ext>
            </a:extLst>
          </p:cNvPr>
          <p:cNvSpPr/>
          <p:nvPr/>
        </p:nvSpPr>
        <p:spPr>
          <a:xfrm>
            <a:off x="2840217" y="4545727"/>
            <a:ext cx="201335" cy="201335"/>
          </a:xfrm>
          <a:prstGeom prst="ellipse">
            <a:avLst/>
          </a:prstGeom>
          <a:solidFill>
            <a:srgbClr val="F04137"/>
          </a:solidFill>
          <a:ln>
            <a:solidFill>
              <a:srgbClr val="F04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64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F6FB8-6D25-43F8-8A11-FD3023A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F0DFC-55EC-43FF-A198-96A0D56F1809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-dimensional space and each observations falls into one of two classes: A or B.</a:t>
                </a:r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separating hyperplane</a:t>
                </a:r>
                <a:r>
                  <a:rPr lang="en-US" dirty="0"/>
                  <a:t> has the following properties:</a:t>
                </a:r>
              </a:p>
              <a:p>
                <a:pPr lvl="1">
                  <a:buFont typeface="Arial" panose="020B0604020202020204" pitchFamily="34" charset="0"/>
                  <a:buChar char="►"/>
                </a:pPr>
                <a:r>
                  <a:rPr lang="en-US" sz="2800" dirty="0"/>
                  <a:t>All observations in class A lie </a:t>
                </a:r>
                <a:r>
                  <a:rPr lang="en-US" sz="2800" i="1" dirty="0"/>
                  <a:t>above</a:t>
                </a:r>
                <a:r>
                  <a:rPr lang="en-US" sz="2800" dirty="0"/>
                  <a:t> the hyperplane.</a:t>
                </a:r>
              </a:p>
              <a:p>
                <a:pPr lvl="1">
                  <a:buFont typeface="Arial" panose="020B0604020202020204" pitchFamily="34" charset="0"/>
                  <a:buChar char="►"/>
                </a:pPr>
                <a:r>
                  <a:rPr lang="en-US" sz="2800" dirty="0"/>
                  <a:t>All observations in class B lie </a:t>
                </a:r>
                <a:r>
                  <a:rPr lang="en-US" sz="2800" i="1" dirty="0"/>
                  <a:t>below</a:t>
                </a:r>
                <a:r>
                  <a:rPr lang="en-US" sz="2800" dirty="0"/>
                  <a:t> the hyperplane.</a:t>
                </a:r>
              </a:p>
              <a:p>
                <a:r>
                  <a:rPr lang="en-US" dirty="0"/>
                  <a:t>If a separating hyperplane exists, there exists </a:t>
                </a:r>
                <a:r>
                  <a:rPr lang="en-US" i="1" dirty="0"/>
                  <a:t>many</a:t>
                </a:r>
                <a:r>
                  <a:rPr lang="en-US" dirty="0"/>
                  <a:t> separating hyperplanes.</a:t>
                </a:r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F0DFC-55EC-43FF-A198-96A0D56F18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515" t="-1733" r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018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F6FB8-6D25-43F8-8A11-FD3023A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F0DFC-55EC-43FF-A198-96A0D56F18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maximal margin classifier finds the separating hyperplane that is furthest away from the training data (i.e. maximizes the margin).</a:t>
            </a:r>
          </a:p>
        </p:txBody>
      </p:sp>
      <p:pic>
        <p:nvPicPr>
          <p:cNvPr id="4" name="Picture 2" descr="An example of a maximum margin classifier ">
            <a:extLst>
              <a:ext uri="{FF2B5EF4-FFF2-40B4-BE49-F238E27FC236}">
                <a16:creationId xmlns:a16="http://schemas.microsoft.com/office/drawing/2014/main" id="{FD624F5B-0AB7-411D-95EF-F85FDB050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3348381"/>
            <a:ext cx="48387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031019-9555-458F-BB5A-AAD6CEAFDFAE}"/>
              </a:ext>
            </a:extLst>
          </p:cNvPr>
          <p:cNvSpPr txBox="1"/>
          <p:nvPr/>
        </p:nvSpPr>
        <p:spPr>
          <a:xfrm>
            <a:off x="6562288" y="6611779"/>
            <a:ext cx="60946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https://www.researchgate.net/figure/An-example-of-a-maximum-margin-classifier_fig1_275974276</a:t>
            </a:r>
          </a:p>
        </p:txBody>
      </p:sp>
    </p:spTree>
    <p:extLst>
      <p:ext uri="{BB962C8B-B14F-4D97-AF65-F5344CB8AC3E}">
        <p14:creationId xmlns:p14="http://schemas.microsoft.com/office/powerpoint/2010/main" val="2535183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BBFB-C3DC-4895-8D26-18707834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13ADB-9E21-4518-9079-19972BFA6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separating hyperplane does not always exist.</a:t>
            </a:r>
          </a:p>
          <a:p>
            <a:r>
              <a:rPr lang="en-US" dirty="0"/>
              <a:t>The support vector machine with linear kernel finds a hyperplane </a:t>
            </a:r>
            <a:r>
              <a:rPr lang="en-US" i="1" dirty="0"/>
              <a:t>by allowing misclassifications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►"/>
            </a:pPr>
            <a:r>
              <a:rPr lang="en-US" sz="2800" dirty="0"/>
              <a:t>Control the number of misclassifications with the tuning parameter </a:t>
            </a:r>
            <a:r>
              <a:rPr lang="en-US" sz="2800" i="1" dirty="0"/>
              <a:t>C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9821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BBFB-C3DC-4895-8D26-18707834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13ADB-9E21-4518-9079-19972BFA6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i="1" dirty="0"/>
              <a:t>Allows for linear and nonlinear boundaries between the classes</a:t>
            </a:r>
          </a:p>
        </p:txBody>
      </p:sp>
      <p:graphicFrame>
        <p:nvGraphicFramePr>
          <p:cNvPr id="4" name="Table 13">
            <a:extLst>
              <a:ext uri="{FF2B5EF4-FFF2-40B4-BE49-F238E27FC236}">
                <a16:creationId xmlns:a16="http://schemas.microsoft.com/office/drawing/2014/main" id="{E9B3A977-9D14-4B79-AB1A-885E413971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775085"/>
              </p:ext>
            </p:extLst>
          </p:nvPr>
        </p:nvGraphicFramePr>
        <p:xfrm>
          <a:off x="1066800" y="2610258"/>
          <a:ext cx="100584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80936991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057695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Tuning Parameter(s)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40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linear </a:t>
                      </a:r>
                      <a:br>
                        <a:rPr lang="en-US" sz="2800" dirty="0"/>
                      </a:b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31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poly (polynomial)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</a:t>
                      </a:r>
                    </a:p>
                    <a:p>
                      <a:r>
                        <a:rPr lang="en-US" sz="2800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2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rbf</a:t>
                      </a:r>
                      <a:r>
                        <a:rPr lang="en-US" sz="2800" dirty="0"/>
                        <a:t> (radial basis function)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</a:t>
                      </a:r>
                    </a:p>
                    <a:p>
                      <a:r>
                        <a:rPr lang="en-US" sz="2800" dirty="0"/>
                        <a:t>gamma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45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398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BA42-28D7-4137-912B-19AB4724F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5540D-C91E-4951-95B9-F53ED6AE0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2970" y="3502810"/>
            <a:ext cx="8994879" cy="738664"/>
          </a:xfrm>
        </p:spPr>
        <p:txBody>
          <a:bodyPr/>
          <a:lstStyle/>
          <a:p>
            <a:r>
              <a:rPr lang="en-US" dirty="0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3008699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A3AA-948E-4F62-AAAD-52ACF9E5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39706D-286B-442D-ADEA-51E1A05B9B4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Divide the feature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regions.</a:t>
                </a:r>
              </a:p>
              <a:p>
                <a:r>
                  <a:rPr lang="en-US" dirty="0"/>
                  <a:t>For each region, decide the value for the </a:t>
                </a:r>
                <a:r>
                  <a:rPr lang="en-US" dirty="0">
                    <a:solidFill>
                      <a:schemeClr val="tx1"/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39706D-286B-442D-ADEA-51E1A05B9B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394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442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30DD-4E70-4BD8-984C-35C839A5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70DDA-9565-45E8-BD22-98FC2C22ED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04137"/>
                </a:solidFill>
              </a:rPr>
              <a:t>Regression trees </a:t>
            </a:r>
            <a:r>
              <a:rPr lang="en-US" dirty="0"/>
              <a:t>predict a quantitative response variable.</a:t>
            </a:r>
          </a:p>
          <a:p>
            <a:pPr lvl="1">
              <a:buFont typeface="Arial" panose="020B0604020202020204" pitchFamily="34" charset="0"/>
              <a:buChar char="►"/>
            </a:pPr>
            <a:r>
              <a:rPr lang="en-US" sz="2800" dirty="0"/>
              <a:t>Uses the average of the value in the region.</a:t>
            </a:r>
          </a:p>
          <a:p>
            <a:r>
              <a:rPr lang="en-US" dirty="0">
                <a:solidFill>
                  <a:srgbClr val="F04137"/>
                </a:solidFill>
              </a:rPr>
              <a:t>Classification trees </a:t>
            </a:r>
            <a:r>
              <a:rPr lang="en-US" dirty="0"/>
              <a:t>predict a qualitative response variable.</a:t>
            </a:r>
          </a:p>
          <a:p>
            <a:pPr lvl="1">
              <a:buFont typeface="Arial" panose="020B0604020202020204" pitchFamily="34" charset="0"/>
              <a:buChar char="►"/>
            </a:pPr>
            <a:r>
              <a:rPr lang="en-US" sz="2800" dirty="0"/>
              <a:t>Uses the most common class represented in the region.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47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65AF-F926-48BF-87C9-00A680AE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decision tree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0F2269-5AB8-4332-8828-5549AF26B3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3369" y="1511300"/>
            <a:ext cx="4812631" cy="45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397CBA-8686-4CD8-BA56-C7658E4A6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910" y="1511300"/>
            <a:ext cx="4605867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B96F78-7348-4C0D-BCA7-476C48A266D0}"/>
              </a:ext>
            </a:extLst>
          </p:cNvPr>
          <p:cNvSpPr txBox="1"/>
          <p:nvPr/>
        </p:nvSpPr>
        <p:spPr>
          <a:xfrm>
            <a:off x="1066800" y="6182105"/>
            <a:ext cx="10661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Friedman, Jerome, Trevor Hastie, and Robert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Tibshirani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elements of statistical learning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Vol. 1. No. 10. New York: Springer series in statistics, 2001.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7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BA42-28D7-4137-912B-19AB4724F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Supervised vs.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5540D-C91E-4951-95B9-F53ED6AE0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2970" y="3502810"/>
            <a:ext cx="8994879" cy="738664"/>
          </a:xfrm>
        </p:spPr>
        <p:txBody>
          <a:bodyPr/>
          <a:lstStyle/>
          <a:p>
            <a:r>
              <a:rPr lang="en-US" dirty="0"/>
              <a:t>Unsupervised learning </a:t>
            </a:r>
          </a:p>
        </p:txBody>
      </p:sp>
    </p:spTree>
    <p:extLst>
      <p:ext uri="{BB962C8B-B14F-4D97-AF65-F5344CB8AC3E}">
        <p14:creationId xmlns:p14="http://schemas.microsoft.com/office/powerpoint/2010/main" val="2024491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780A-13EE-45DD-AC8B-8E111669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</a:t>
            </a:r>
            <a:r>
              <a:rPr lang="en-US" dirty="0">
                <a:solidFill>
                  <a:srgbClr val="FF0000"/>
                </a:solidFill>
              </a:rPr>
              <a:t>regression</a:t>
            </a:r>
            <a:r>
              <a:rPr lang="en-US" dirty="0"/>
              <a:t>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0CA3AC-9765-4AE7-AF9C-2E965DCA22A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dirty="0"/>
                  <a:t>Divide the space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distinct non-overlapping regions: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marL="697230" lvl="1" indent="-514350">
                  <a:buFont typeface="Wingdings" panose="05000000000000000000" pitchFamily="2" charset="2"/>
                  <a:buChar char="§"/>
                </a:pPr>
                <a:r>
                  <a:rPr lang="en-US" sz="2800" b="0" dirty="0"/>
                  <a:t>Each observation belongs to a region. </a:t>
                </a:r>
              </a:p>
              <a:p>
                <a:pPr marL="697230" lvl="1" indent="-514350">
                  <a:buFont typeface="Wingdings" panose="05000000000000000000" pitchFamily="2" charset="2"/>
                  <a:buChar char="§"/>
                </a:pPr>
                <a:r>
                  <a:rPr lang="en-US" sz="2800" b="0" dirty="0"/>
                  <a:t>No observation belongs to more than one region.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the prediction for all observations that lie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same and equals the </a:t>
                </a:r>
                <a:r>
                  <a:rPr lang="en-US" dirty="0">
                    <a:solidFill>
                      <a:srgbClr val="FF0000"/>
                    </a:solidFill>
                  </a:rPr>
                  <a:t>mean of the response variables</a:t>
                </a:r>
                <a:r>
                  <a:rPr lang="en-US" dirty="0"/>
                  <a:t> from the training data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0CA3AC-9765-4AE7-AF9C-2E965DCA22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394" t="-1733" r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193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83F8DB-6739-4491-8768-DEFEA21CDE2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Dividing the space into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dirty="0"/>
                  <a:t> regions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83F8DB-6739-4491-8768-DEFEA21CDE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52" t="-79730" b="-93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48B7BC-6CD8-4A64-968F-09BC715C022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aim to find regions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that minimize the </a:t>
                </a:r>
                <a:r>
                  <a:rPr lang="en-US" dirty="0">
                    <a:solidFill>
                      <a:srgbClr val="FF0000"/>
                    </a:solidFill>
                  </a:rPr>
                  <a:t>residual sum of squares </a:t>
                </a:r>
                <a:r>
                  <a:rPr lang="en-US" dirty="0"/>
                  <a:t>(RSS):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the mean response variable for the training observations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Computationally infeasible to try all partitions of the space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regions.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48B7BC-6CD8-4A64-968F-09BC715C0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515" t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774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1368-1F14-49F4-8B14-7A8C553E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binary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32371-A62A-4AAB-9A96-815F811982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04137"/>
                </a:solidFill>
              </a:rPr>
              <a:t>Top-down approach</a:t>
            </a:r>
            <a:r>
              <a:rPr lang="en-US" dirty="0"/>
              <a:t>: Begins at top of the tree with all observations in one region and then splits the space.</a:t>
            </a:r>
          </a:p>
          <a:p>
            <a:r>
              <a:rPr lang="en-US" dirty="0">
                <a:solidFill>
                  <a:srgbClr val="F04137"/>
                </a:solidFill>
              </a:rPr>
              <a:t>Greedy approach</a:t>
            </a:r>
            <a:r>
              <a:rPr lang="en-US" dirty="0"/>
              <a:t>: At each step, the best split is made that leads to the greatest reduction in RSS.</a:t>
            </a:r>
          </a:p>
          <a:p>
            <a:r>
              <a:rPr lang="en-US" dirty="0"/>
              <a:t>This process may lead to overfitting the data by making too large of a tree.</a:t>
            </a:r>
          </a:p>
        </p:txBody>
      </p:sp>
    </p:spTree>
    <p:extLst>
      <p:ext uri="{BB962C8B-B14F-4D97-AF65-F5344CB8AC3E}">
        <p14:creationId xmlns:p14="http://schemas.microsoft.com/office/powerpoint/2010/main" val="3420606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780A-13EE-45DD-AC8B-8E111669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regression tree with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0CA3AC-9765-4AE7-AF9C-2E965DCA22A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dirty="0"/>
                  <a:t>Build the regression tree on the tuning set.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Apply cost complexity pruning to the tree in order to obtain a sequence of subtrees based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Use the validation set to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0CA3AC-9765-4AE7-AF9C-2E965DCA22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394" t="-1733" r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693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780A-13EE-45DD-AC8B-8E111669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</a:t>
            </a:r>
            <a:r>
              <a:rPr lang="en-US" dirty="0">
                <a:solidFill>
                  <a:srgbClr val="F04137"/>
                </a:solidFill>
              </a:rPr>
              <a:t>Classification</a:t>
            </a:r>
            <a:r>
              <a:rPr lang="en-US" dirty="0"/>
              <a:t>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0CA3AC-9765-4AE7-AF9C-2E965DCA22A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dirty="0"/>
                  <a:t>Divide the space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distinct non-overlapping regions: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marL="697230" lvl="1" indent="-514350">
                  <a:buFont typeface="Wingdings" panose="05000000000000000000" pitchFamily="2" charset="2"/>
                  <a:buChar char="§"/>
                </a:pPr>
                <a:r>
                  <a:rPr lang="en-US" sz="2800" b="0" dirty="0"/>
                  <a:t>Each observation belongs to a region. </a:t>
                </a:r>
              </a:p>
              <a:p>
                <a:pPr marL="697230" lvl="1" indent="-514350">
                  <a:buFont typeface="Wingdings" panose="05000000000000000000" pitchFamily="2" charset="2"/>
                  <a:buChar char="§"/>
                </a:pPr>
                <a:r>
                  <a:rPr lang="en-US" sz="2800" b="0" dirty="0"/>
                  <a:t>No observation belongs to more than one region.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the </a:t>
                </a:r>
                <a:r>
                  <a:rPr lang="en-US" dirty="0">
                    <a:solidFill>
                      <a:srgbClr val="F04137"/>
                    </a:solidFill>
                  </a:rPr>
                  <a:t>classification</a:t>
                </a:r>
                <a:r>
                  <a:rPr lang="en-US" dirty="0"/>
                  <a:t> for all observations that lie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same and </a:t>
                </a:r>
                <a:r>
                  <a:rPr lang="en-US" dirty="0">
                    <a:solidFill>
                      <a:srgbClr val="F04137"/>
                    </a:solidFill>
                  </a:rPr>
                  <a:t>is the most commonly occurring class </a:t>
                </a:r>
                <a:r>
                  <a:rPr lang="en-US" dirty="0"/>
                  <a:t>from the training data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0CA3AC-9765-4AE7-AF9C-2E965DCA22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394" t="-1733"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849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83F8DB-6739-4491-8768-DEFEA21CDE2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Dividing the space into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dirty="0"/>
                  <a:t> regions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83F8DB-6739-4491-8768-DEFEA21CDE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52" t="-79730" b="-93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48B7BC-6CD8-4A64-968F-09BC715C022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One criterion to decide how to divide the space is using the </a:t>
                </a:r>
                <a:r>
                  <a:rPr lang="en-US" dirty="0">
                    <a:solidFill>
                      <a:srgbClr val="FF0000"/>
                    </a:solidFill>
                  </a:rPr>
                  <a:t>Gini index. </a:t>
                </a:r>
                <a:r>
                  <a:rPr lang="en-US" dirty="0"/>
                  <a:t>For a binary classifier: </a:t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►"/>
                </a:pPr>
                <a:r>
                  <a:rPr lang="en-US" sz="2800" dirty="0"/>
                  <a:t>A measure of total variance across the classes</a:t>
                </a:r>
              </a:p>
              <a:p>
                <a:pPr lvl="1">
                  <a:buFont typeface="Arial" panose="020B0604020202020204" pitchFamily="34" charset="0"/>
                  <a:buChar char="►"/>
                </a:pPr>
                <a:r>
                  <a:rPr lang="en-US" sz="2800" dirty="0"/>
                  <a:t>Goal: node purity</a:t>
                </a:r>
              </a:p>
              <a:p>
                <a:pPr marL="274320" lvl="1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48B7BC-6CD8-4A64-968F-09BC715C0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394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233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9D4A-2E90-4CDF-896C-71EDF55A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tree-based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F730-9CE0-40D3-81CB-E0E13B2F3D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Easy to interpret. </a:t>
            </a:r>
          </a:p>
          <a:p>
            <a:pPr lvl="1">
              <a:buFont typeface="Arial" panose="020B0604020202020204" pitchFamily="34" charset="0"/>
              <a:buChar char="►"/>
            </a:pPr>
            <a:r>
              <a:rPr lang="en-US" sz="2800" dirty="0"/>
              <a:t>Create rules based on the tree-structures.</a:t>
            </a:r>
          </a:p>
          <a:p>
            <a:r>
              <a:rPr lang="en-US" dirty="0"/>
              <a:t>Applied to regression and classification problems.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59253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9D4A-2E90-4CDF-896C-71EDF55A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tree-based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F730-9CE0-40D3-81CB-E0E13B2F3D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produce complex decision trees</a:t>
            </a:r>
          </a:p>
          <a:p>
            <a:r>
              <a:rPr lang="en-US" dirty="0"/>
              <a:t>Typically, not competitive with other statistical techniques</a:t>
            </a:r>
          </a:p>
          <a:p>
            <a:r>
              <a:rPr lang="en-US" dirty="0"/>
              <a:t>Decision trees suffer from high variance</a:t>
            </a:r>
          </a:p>
        </p:txBody>
      </p:sp>
    </p:spTree>
    <p:extLst>
      <p:ext uri="{BB962C8B-B14F-4D97-AF65-F5344CB8AC3E}">
        <p14:creationId xmlns:p14="http://schemas.microsoft.com/office/powerpoint/2010/main" val="2202545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B203-6FB5-47C3-A1C3-4248FB41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reduce variance in decision trees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8008-5E00-4847-A399-F2F8F31B61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  <a:p>
            <a:pPr lvl="1">
              <a:buFont typeface="Arial" panose="020B0604020202020204" pitchFamily="34" charset="0"/>
              <a:buChar char="►"/>
            </a:pPr>
            <a:r>
              <a:rPr lang="en-US" sz="2800" dirty="0"/>
              <a:t>Special case: bagging (i.e. bootstrap aggregation)</a:t>
            </a:r>
          </a:p>
          <a:p>
            <a:r>
              <a:rPr lang="en-US" dirty="0"/>
              <a:t>Boosting</a:t>
            </a:r>
          </a:p>
          <a:p>
            <a:pPr lvl="1">
              <a:buFont typeface="Arial" panose="020B0604020202020204" pitchFamily="34" charset="0"/>
              <a:buChar char="►"/>
            </a:pPr>
            <a:r>
              <a:rPr lang="en-US" sz="2800" dirty="0"/>
              <a:t>Limited our discussion in the context of regression trees</a:t>
            </a:r>
          </a:p>
        </p:txBody>
      </p:sp>
    </p:spTree>
    <p:extLst>
      <p:ext uri="{BB962C8B-B14F-4D97-AF65-F5344CB8AC3E}">
        <p14:creationId xmlns:p14="http://schemas.microsoft.com/office/powerpoint/2010/main" val="6211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428A-1719-47F8-8529-39C6CF2E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A6078-6428-4B0A-83C1-0CF253AD598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Goal: Use a single training set to produce multiple training sets.</a:t>
                </a:r>
              </a:p>
              <a:p>
                <a:r>
                  <a:rPr lang="en-US" dirty="0"/>
                  <a:t>Randomly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observations from the training set </a:t>
                </a:r>
                <a:r>
                  <a:rPr lang="en-US" i="1" dirty="0"/>
                  <a:t>with replacement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A6078-6428-4B0A-83C1-0CF253AD5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515" t="-1733" r="-1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33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3D68-9332-4F93-9A94-5C06D383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E1456A-5138-4887-AB4C-1522C3EAC0A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Data: A set of </a:t>
                </a:r>
                <a:r>
                  <a:rPr lang="en-US" i="1" dirty="0"/>
                  <a:t>p </a:t>
                </a:r>
                <a:r>
                  <a:rPr lang="en-US" dirty="0"/>
                  <a:t>features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) and a response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observations</a:t>
                </a:r>
              </a:p>
              <a:p>
                <a:endParaRPr lang="en-US" dirty="0"/>
              </a:p>
              <a:p>
                <a:r>
                  <a:rPr lang="en-US" dirty="0"/>
                  <a:t>Goal: Predict/Classify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>
                  <a:buFont typeface="Arial" panose="020B0604020202020204" pitchFamily="34" charset="0"/>
                  <a:buChar char="►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is a quantitative variable: regression</a:t>
                </a:r>
              </a:p>
              <a:p>
                <a:pPr lvl="1">
                  <a:buFont typeface="Arial" panose="020B0604020202020204" pitchFamily="34" charset="0"/>
                  <a:buChar char="►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is a categorical variable: classification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E1456A-5138-4887-AB4C-1522C3EAC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394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3326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4C51-A176-4A04-B589-FD0DD1AF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  <a:br>
              <a:rPr lang="en-US" dirty="0"/>
            </a:br>
            <a:r>
              <a:rPr lang="en-US" dirty="0"/>
              <a:t>(Bootstrap Aggregation)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D16AD-68AC-42B0-887B-4AE3419EA2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04137"/>
                    </a:solidFill>
                  </a:rPr>
                  <a:t>Quantitative</a:t>
                </a:r>
                <a:r>
                  <a:rPr lang="en-US" dirty="0"/>
                  <a:t> response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bootstrapped training sets.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Construct a decision tree on each training set (i.e.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decision trees.)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a test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04137"/>
                    </a:solidFill>
                  </a:rPr>
                  <a:t>average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04137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rgbClr val="F04137"/>
                    </a:solidFill>
                  </a:rPr>
                  <a:t> predictions </a:t>
                </a:r>
                <a:r>
                  <a:rPr lang="en-US" dirty="0"/>
                  <a:t>to obtain the predicted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D16AD-68AC-42B0-887B-4AE3419EA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515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3777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4C51-A176-4A04-B589-FD0DD1AF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  <a:br>
              <a:rPr lang="en-US" dirty="0"/>
            </a:br>
            <a:r>
              <a:rPr lang="en-US" dirty="0"/>
              <a:t>(Bootstrap Aggregation)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D16AD-68AC-42B0-887B-4AE3419EA2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04137"/>
                    </a:solidFill>
                  </a:rPr>
                  <a:t>Categorical</a:t>
                </a:r>
                <a:r>
                  <a:rPr lang="en-US" dirty="0"/>
                  <a:t> response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bootstrapped training sets.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Construct a decision tree on each training set (i.e.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decision trees.)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a test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tx1"/>
                    </a:solidFill>
                  </a:rPr>
                  <a:t>classify the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using</a:t>
                </a:r>
                <a:r>
                  <a:rPr lang="en-US" dirty="0">
                    <a:solidFill>
                      <a:srgbClr val="F04137"/>
                    </a:solidFill>
                  </a:rPr>
                  <a:t> a majority vote: most commonly occurring class among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04137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rgbClr val="F04137"/>
                    </a:solidFill>
                  </a:rPr>
                  <a:t> predictions.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D16AD-68AC-42B0-887B-4AE3419EA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515" t="-1733" b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874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B477-43E3-4DB0-ABFF-D3F1D815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36853E-89C8-4141-87A0-CBF512CCCB1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Random forests decorrelate the trees by only considering a subset of predictors at each split in the tree.</a:t>
                </a:r>
              </a:p>
              <a:p>
                <a:pPr lvl="1">
                  <a:buFontTx/>
                  <a:buChar char="►"/>
                </a:pPr>
                <a:r>
                  <a:rPr lang="en-US" sz="2800" dirty="0"/>
                  <a:t>In practice, consider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z="2800" dirty="0"/>
                  <a:t> predictors at each split when there are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predictors.</a:t>
                </a:r>
              </a:p>
              <a:p>
                <a:r>
                  <a:rPr lang="en-US" dirty="0"/>
                  <a:t>Bagging is a special case of random forests where all predictors are considered at each split.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36853E-89C8-4141-87A0-CBF512CCC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394" t="-1733" r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924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CEB6-28A6-4747-8A34-EA0CA047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[regression]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9B195-0724-438E-AE78-B43D6E8F5450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Use multiple trees built sequentially by learning from the previous tree.</a:t>
                </a:r>
              </a:p>
              <a:p>
                <a:pPr lvl="1">
                  <a:buFont typeface="Arial" panose="020B0604020202020204" pitchFamily="34" charset="0"/>
                  <a:buChar char="►"/>
                </a:pPr>
                <a:r>
                  <a:rPr lang="en-US" sz="2800" dirty="0"/>
                  <a:t>Each tree is built on the residuals of the previous tree</a:t>
                </a:r>
              </a:p>
              <a:p>
                <a:r>
                  <a:rPr lang="en-US" dirty="0"/>
                  <a:t>Boosting has three tuning parameters:</a:t>
                </a:r>
              </a:p>
              <a:p>
                <a:pPr lvl="1">
                  <a:buFontTx/>
                  <a:buChar char="►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the number of trees</a:t>
                </a:r>
              </a:p>
              <a:p>
                <a:pPr lvl="1">
                  <a:buFontTx/>
                  <a:buChar char="►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the shrinkage parameter controlling the rate at which boosting learns</a:t>
                </a:r>
              </a:p>
              <a:p>
                <a:pPr lvl="1">
                  <a:buFontTx/>
                  <a:buChar char="►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the number of splits in each tree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9B195-0724-438E-AE78-B43D6E8F5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394" t="-1733" r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119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C317-7397-4AE1-B883-155D03DC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E3A9F-19CE-4EC0-9406-E34FAF8E677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Start with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and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repeat the following steps:</a:t>
                </a:r>
              </a:p>
              <a:p>
                <a:pPr marL="697230" lvl="1" indent="-514350">
                  <a:buFont typeface="+mj-lt"/>
                  <a:buAutoNum type="alphaLcParenR"/>
                </a:pPr>
                <a:r>
                  <a:rPr lang="en-US" sz="2800" dirty="0"/>
                  <a:t>Construct a decision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/>
                  <a:t> splits on the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800" dirty="0"/>
                  <a:t>.</a:t>
                </a:r>
              </a:p>
              <a:p>
                <a:pPr marL="697230" lvl="1" indent="-514350">
                  <a:buFont typeface="+mj-lt"/>
                  <a:buAutoNum type="alphaLcParenR"/>
                </a:pPr>
                <a:r>
                  <a:rPr lang="en-US" sz="2800" dirty="0"/>
                  <a:t>Using the decision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, update the residuals: </a:t>
                </a:r>
                <a:br>
                  <a:rPr lang="en-US" sz="28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boosted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E3A9F-19CE-4EC0-9406-E34FAF8E67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394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0964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BA42-28D7-4137-912B-19AB4724F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5540D-C91E-4951-95B9-F53ED6AE0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2970" y="3502810"/>
            <a:ext cx="8994879" cy="738664"/>
          </a:xfrm>
        </p:spPr>
        <p:txBody>
          <a:bodyPr/>
          <a:lstStyle/>
          <a:p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132207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4D84-735C-44C1-AA19-96AD3B98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599DB-8EA2-4736-83CD-5F2A8ADD62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6800" y="1511300"/>
            <a:ext cx="10058400" cy="5032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Partition the data set so that observations in the same group are similar and observations in different groups are different.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52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5F9EAC-0CBC-40EA-BAB1-0A6CB97D9A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dirty="0"/>
                  <a:t>-Means 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5F9EAC-0CBC-40EA-BAB1-0A6CB97D9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3784" b="-47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94494-9D81-4DE2-99AE-F32A8EFBD950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66800" y="1511300"/>
                <a:ext cx="10058400" cy="53467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/>
                  <a:t>Requires the specification of the number of clusters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i="1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sets (denoted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 such that </a:t>
                </a:r>
              </a:p>
              <a:p>
                <a:r>
                  <a:rPr lang="en-US" dirty="0"/>
                  <a:t>Each observation is in one of the clusters.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∪⋯∪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 observation belongs to more than one cluster (i.e. non-overlapping sets).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94494-9D81-4DE2-99AE-F32A8EFBD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66800" y="1511300"/>
                <a:ext cx="10058400" cy="5346700"/>
              </a:xfrm>
              <a:blipFill>
                <a:blip r:embed="rId3"/>
                <a:stretch>
                  <a:fillRect l="-1515" t="-1482" r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6138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7F4C-7997-42CA-9AD5-8696D95E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within-cluster Sum-of-squares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C00D-C33B-4985-9AF4-415E5899E5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measure of the amount by which the observations within a cluster differ from one another.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good clustering has a small within-cluster sum-of-squares.</a:t>
            </a:r>
          </a:p>
        </p:txBody>
      </p:sp>
    </p:spTree>
    <p:extLst>
      <p:ext uri="{BB962C8B-B14F-4D97-AF65-F5344CB8AC3E}">
        <p14:creationId xmlns:p14="http://schemas.microsoft.com/office/powerpoint/2010/main" val="19604361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6F7F4C-7997-42CA-9AD5-8696D95EB9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dirty="0"/>
                  <a:t>-Means 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6F7F4C-7997-42CA-9AD5-8696D95EB9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3784" b="-47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DFC00D-C33B-4985-9AF4-415E5899E50A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Partition the observations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non-overlapping sets (denoted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with respective </a:t>
                </a:r>
                <a:r>
                  <a:rPr lang="en-US" dirty="0">
                    <a:solidFill>
                      <a:srgbClr val="FF0000"/>
                    </a:solidFill>
                  </a:rPr>
                  <a:t>centroids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) such that the following objective is minimized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∈{1,…,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Euclidean distance between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DFC00D-C33B-4985-9AF4-415E5899E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515" t="-1733" r="-242" b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72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3111-43B3-436A-A9E3-F234B925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techniques on the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E0A32-8749-44E9-BDF8-75DFD73EBC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pPr lvl="1">
              <a:buFont typeface="Arial" panose="020B0604020202020204" pitchFamily="34" charset="0"/>
              <a:buChar char="►"/>
            </a:pPr>
            <a:r>
              <a:rPr lang="en-US" sz="2800" dirty="0"/>
              <a:t>K-Nearest Neighbors</a:t>
            </a:r>
          </a:p>
          <a:p>
            <a:pPr lvl="1">
              <a:buFont typeface="Arial" panose="020B0604020202020204" pitchFamily="34" charset="0"/>
              <a:buChar char="►"/>
            </a:pPr>
            <a:r>
              <a:rPr lang="en-US" sz="2800" dirty="0"/>
              <a:t>Decision Trees</a:t>
            </a:r>
          </a:p>
          <a:p>
            <a:r>
              <a:rPr lang="en-US" dirty="0"/>
              <a:t>Classification</a:t>
            </a:r>
          </a:p>
          <a:p>
            <a:pPr lvl="1">
              <a:buFont typeface="Arial" panose="020B0604020202020204" pitchFamily="34" charset="0"/>
              <a:buChar char="►"/>
            </a:pPr>
            <a:r>
              <a:rPr lang="en-US" sz="2800" dirty="0"/>
              <a:t>K-Nearest Neighbors</a:t>
            </a:r>
          </a:p>
          <a:p>
            <a:pPr lvl="1">
              <a:buFont typeface="Arial" panose="020B0604020202020204" pitchFamily="34" charset="0"/>
              <a:buChar char="►"/>
            </a:pPr>
            <a:r>
              <a:rPr lang="en-US" sz="2800" dirty="0"/>
              <a:t>(Naïve) Bayes Classifiers </a:t>
            </a:r>
          </a:p>
          <a:p>
            <a:pPr lvl="1">
              <a:buFont typeface="Arial" panose="020B0604020202020204" pitchFamily="34" charset="0"/>
              <a:buChar char="►"/>
            </a:pPr>
            <a:r>
              <a:rPr lang="en-US" sz="2800" dirty="0"/>
              <a:t>Support Vector Machines</a:t>
            </a:r>
          </a:p>
          <a:p>
            <a:pPr lvl="1">
              <a:buFont typeface="Arial" panose="020B0604020202020204" pitchFamily="34" charset="0"/>
              <a:buChar char="►"/>
            </a:pPr>
            <a:r>
              <a:rPr lang="en-US" sz="2800" dirty="0"/>
              <a:t>Decision Trees</a:t>
            </a:r>
          </a:p>
          <a:p>
            <a:endParaRPr lang="en-US" sz="4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22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5ECC-BCBE-42B4-8520-2342F733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995347-064A-49E9-975D-60A60884A78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US" dirty="0"/>
                  <a:t>Randomly initialize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centroids.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Iterate until the centroids stop changing:</a:t>
                </a:r>
              </a:p>
              <a:p>
                <a:pPr marL="697230" lvl="1" indent="-514350">
                  <a:buFont typeface="+mj-lt"/>
                  <a:buAutoNum type="alphaLcParenR"/>
                </a:pPr>
                <a:r>
                  <a:rPr lang="en-US" sz="3200" dirty="0"/>
                  <a:t>Assign each observation to the cluster whose centroid is closest (by Euclidean distance). </a:t>
                </a:r>
              </a:p>
              <a:p>
                <a:pPr marL="697230" lvl="1" indent="-514350">
                  <a:buFont typeface="+mj-lt"/>
                  <a:buAutoNum type="alphaLcParenR"/>
                </a:pPr>
                <a:r>
                  <a:rPr lang="en-US" sz="3200" dirty="0"/>
                  <a:t>For each of the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200" dirty="0"/>
                  <a:t> clusters, compute the cluster centroid.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995347-064A-49E9-975D-60A60884A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394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4657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BA42-28D7-4137-912B-19AB4724F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5540D-C91E-4951-95B9-F53ED6AE0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2970" y="3502810"/>
            <a:ext cx="8994879" cy="738664"/>
          </a:xfrm>
        </p:spPr>
        <p:txBody>
          <a:bodyPr/>
          <a:lstStyle/>
          <a:p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7974461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FAE3-58D3-4798-A6AD-ADEDEF19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B735-E5CC-4530-AEB6-5F8AED993B2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US" u="sng" dirty="0"/>
              <a:t>not</a:t>
            </a:r>
            <a:r>
              <a:rPr lang="en-US" dirty="0"/>
              <a:t> require specifying the number of clusters.</a:t>
            </a:r>
          </a:p>
          <a:p>
            <a:r>
              <a:rPr lang="en-US" dirty="0"/>
              <a:t>Provides a visualization in a tree-like structure, called a </a:t>
            </a:r>
            <a:r>
              <a:rPr lang="en-US" dirty="0">
                <a:solidFill>
                  <a:srgbClr val="F04137"/>
                </a:solidFill>
              </a:rPr>
              <a:t>dendrogram</a:t>
            </a:r>
            <a:r>
              <a:rPr lang="en-US" dirty="0"/>
              <a:t>, that can be used to obtain any number of clusters.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6084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3F80-59D3-4EB9-84BF-7BE1A5E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87DFF-A0C7-4F4B-BCC7-433F68B25F9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Distance between </a:t>
                </a:r>
                <a:r>
                  <a:rPr lang="en-US" dirty="0">
                    <a:solidFill>
                      <a:srgbClr val="FF0000"/>
                    </a:solidFill>
                  </a:rPr>
                  <a:t>observations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r>
                  <a:rPr lang="en-US" dirty="0"/>
                  <a:t>Distance between </a:t>
                </a:r>
                <a:r>
                  <a:rPr lang="en-US" dirty="0">
                    <a:solidFill>
                      <a:srgbClr val="FF0000"/>
                    </a:solidFill>
                  </a:rPr>
                  <a:t>clusters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87DFF-A0C7-4F4B-BCC7-433F68B25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394" t="-1867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6887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3F80-59D3-4EB9-84BF-7BE1A5E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87DFF-A0C7-4F4B-BCC7-433F68B25F9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i="1" dirty="0"/>
                  <a:t>Distance between </a:t>
                </a:r>
                <a:r>
                  <a:rPr lang="en-US" i="1" dirty="0">
                    <a:solidFill>
                      <a:srgbClr val="FF0000"/>
                    </a:solidFill>
                  </a:rPr>
                  <a:t>observations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r>
                  <a:rPr lang="en-US" dirty="0"/>
                  <a:t>Most common: Euclidean distance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𝑖𝑝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𝑗𝑝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87DFF-A0C7-4F4B-BCC7-433F68B25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515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5764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AC3F80-59D3-4EB9-84BF-7BE1A5E3B1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66800" y="642594"/>
                <a:ext cx="10591800" cy="446735"/>
              </a:xfrm>
            </p:spPr>
            <p:txBody>
              <a:bodyPr/>
              <a:lstStyle/>
              <a:p>
                <a:r>
                  <a:rPr lang="en-US" dirty="0"/>
                  <a:t>Linkage: </a:t>
                </a:r>
                <a:br>
                  <a:rPr lang="en-US" dirty="0"/>
                </a:br>
                <a:r>
                  <a:rPr lang="en-US" i="1" dirty="0"/>
                  <a:t>Distance between </a:t>
                </a:r>
                <a:r>
                  <a:rPr lang="en-US" i="1" dirty="0">
                    <a:solidFill>
                      <a:srgbClr val="FF0000"/>
                    </a:solidFill>
                  </a:rPr>
                  <a:t>clusters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AC3F80-59D3-4EB9-84BF-7BE1A5E3B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66800" y="642594"/>
                <a:ext cx="10591800" cy="446735"/>
              </a:xfrm>
              <a:blipFill>
                <a:blip r:embed="rId2"/>
                <a:stretch>
                  <a:fillRect l="-1323" t="-85135" b="-87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87DFF-A0C7-4F4B-BCC7-433F68B25F9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all pairwise dissimilarities between the observations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Arial" panose="020B0604020202020204" pitchFamily="34" charset="0"/>
                  <a:buChar char="→"/>
                </a:pPr>
                <a:r>
                  <a:rPr lang="en-US" b="1" dirty="0"/>
                  <a:t>Complete Linkage: </a:t>
                </a:r>
                <a:r>
                  <a:rPr lang="en-US" dirty="0"/>
                  <a:t>Record the </a:t>
                </a:r>
                <a:r>
                  <a:rPr lang="en-US" u="sng" dirty="0"/>
                  <a:t>largest</a:t>
                </a:r>
                <a:r>
                  <a:rPr lang="en-US" dirty="0"/>
                  <a:t> of these dissimilarities.</a:t>
                </a:r>
              </a:p>
              <a:p>
                <a:pPr>
                  <a:buFont typeface="Arial" panose="020B0604020202020204" pitchFamily="34" charset="0"/>
                  <a:buChar char="→"/>
                </a:pPr>
                <a:r>
                  <a:rPr lang="en-US" b="1" dirty="0"/>
                  <a:t>Single Linkage: </a:t>
                </a:r>
                <a:r>
                  <a:rPr lang="en-US" dirty="0"/>
                  <a:t>Record the </a:t>
                </a:r>
                <a:r>
                  <a:rPr lang="en-US" u="sng" dirty="0"/>
                  <a:t>smallest</a:t>
                </a:r>
                <a:r>
                  <a:rPr lang="en-US" dirty="0"/>
                  <a:t> of these dissimilarities. </a:t>
                </a:r>
              </a:p>
              <a:p>
                <a:pPr>
                  <a:buFont typeface="Arial" panose="020B0604020202020204" pitchFamily="34" charset="0"/>
                  <a:buChar char="→"/>
                </a:pPr>
                <a:r>
                  <a:rPr lang="en-US" b="1" dirty="0"/>
                  <a:t>Average Linkage: </a:t>
                </a:r>
                <a:r>
                  <a:rPr lang="en-US" dirty="0"/>
                  <a:t>Record the </a:t>
                </a:r>
                <a:r>
                  <a:rPr lang="en-US" u="sng" dirty="0"/>
                  <a:t>average</a:t>
                </a:r>
                <a:r>
                  <a:rPr lang="en-US" dirty="0"/>
                  <a:t> of these dissimilarities. </a:t>
                </a:r>
              </a:p>
              <a:p>
                <a:pPr>
                  <a:buFont typeface="Arial" panose="020B0604020202020204" pitchFamily="34" charset="0"/>
                  <a:buChar char="→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87DFF-A0C7-4F4B-BCC7-433F68B25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515" t="-1733" b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8898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92B7-51F0-4C9A-ADAD-3497E90D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CFEE9D-C3D0-4F87-AC81-32A8247BED7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66800" y="1511300"/>
                <a:ext cx="10058400" cy="5346700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AutoNum type="arabicPeriod"/>
                </a:pPr>
                <a:r>
                  <a:rPr lang="en-US" dirty="0"/>
                  <a:t>Find all the pairwise dissimilarities using a dissimilarity measure (e.g. Euclidean distance).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Assign each observation to its own cluster.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−1,…,2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600" dirty="0"/>
                  <a:t>Examine all pairwise inter-cluster dissimilarities (measure of linkage) among the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clusters. Identify the pair of clusters that are least dissimilar (i.e. most similar). 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600" dirty="0"/>
                  <a:t>Fuse these two clusters at the height of their inter-cluster dissimilarity measure.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600" dirty="0"/>
                  <a:t>Compute the new pairwise inter-cluster dissimilarities among the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600" dirty="0"/>
                  <a:t> remaining clusters.</a:t>
                </a:r>
              </a:p>
              <a:p>
                <a:pPr marL="514350" indent="-51435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CFEE9D-C3D0-4F87-AC81-32A8247BE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66800" y="1511300"/>
                <a:ext cx="10058400" cy="5346700"/>
              </a:xfrm>
              <a:blipFill>
                <a:blip r:embed="rId2"/>
                <a:stretch>
                  <a:fillRect l="-1394" t="-2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6548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8FD2-C0F4-456F-B4F6-66B106E5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A5ADA-B7C4-4601-8DC2-DFBF10EC7B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6800" y="1511300"/>
            <a:ext cx="5594233" cy="4572000"/>
          </a:xfrm>
        </p:spPr>
        <p:txBody>
          <a:bodyPr>
            <a:normAutofit/>
          </a:bodyPr>
          <a:lstStyle/>
          <a:p>
            <a:r>
              <a:rPr lang="en-US" dirty="0"/>
              <a:t>Each </a:t>
            </a:r>
            <a:r>
              <a:rPr lang="en-US" dirty="0">
                <a:solidFill>
                  <a:srgbClr val="FF0000"/>
                </a:solidFill>
              </a:rPr>
              <a:t>leaf</a:t>
            </a:r>
            <a:r>
              <a:rPr lang="en-US" dirty="0"/>
              <a:t> represents an observation in the data.</a:t>
            </a:r>
          </a:p>
          <a:p>
            <a:r>
              <a:rPr lang="en-US" dirty="0"/>
              <a:t>Build the tree bottom-up. </a:t>
            </a:r>
          </a:p>
          <a:p>
            <a:pPr lvl="1">
              <a:buFont typeface="Arial" panose="020B0604020202020204" pitchFamily="34" charset="0"/>
              <a:buChar char="→"/>
            </a:pPr>
            <a:r>
              <a:rPr lang="en-US" sz="2400" dirty="0"/>
              <a:t>Each observation starts in it’s own cluster.</a:t>
            </a:r>
          </a:p>
          <a:p>
            <a:pPr lvl="1">
              <a:buFont typeface="Arial" panose="020B0604020202020204" pitchFamily="34" charset="0"/>
              <a:buChar char="→"/>
            </a:pPr>
            <a:r>
              <a:rPr lang="en-US" sz="2400" dirty="0"/>
              <a:t>Branches are fused to create larger clusters.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09854D-56DC-4B38-8AF9-381489E7483D}"/>
              </a:ext>
            </a:extLst>
          </p:cNvPr>
          <p:cNvSpPr txBox="1"/>
          <p:nvPr/>
        </p:nvSpPr>
        <p:spPr>
          <a:xfrm>
            <a:off x="7340184" y="5959088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52714F-BDC7-4249-A016-7C31DA0DA1B2}"/>
              </a:ext>
            </a:extLst>
          </p:cNvPr>
          <p:cNvSpPr txBox="1"/>
          <p:nvPr/>
        </p:nvSpPr>
        <p:spPr>
          <a:xfrm>
            <a:off x="8127384" y="5959088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4B9CDF-3113-4772-8352-B14DC3BAA147}"/>
              </a:ext>
            </a:extLst>
          </p:cNvPr>
          <p:cNvSpPr txBox="1"/>
          <p:nvPr/>
        </p:nvSpPr>
        <p:spPr>
          <a:xfrm>
            <a:off x="8847231" y="5959088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C3B1CE-030C-45D6-9494-9D021A39D5D2}"/>
              </a:ext>
            </a:extLst>
          </p:cNvPr>
          <p:cNvSpPr txBox="1"/>
          <p:nvPr/>
        </p:nvSpPr>
        <p:spPr>
          <a:xfrm>
            <a:off x="9594964" y="5954642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59C197-1029-47D3-96B1-AADDDB86A717}"/>
              </a:ext>
            </a:extLst>
          </p:cNvPr>
          <p:cNvSpPr txBox="1"/>
          <p:nvPr/>
        </p:nvSpPr>
        <p:spPr>
          <a:xfrm>
            <a:off x="10253794" y="5954642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1AB306-2C70-4E6C-813B-269FA95B4E1C}"/>
              </a:ext>
            </a:extLst>
          </p:cNvPr>
          <p:cNvSpPr txBox="1"/>
          <p:nvPr/>
        </p:nvSpPr>
        <p:spPr>
          <a:xfrm>
            <a:off x="10997784" y="5933757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D6D07D-A604-4D35-B76E-6DDB3AE9D707}"/>
              </a:ext>
            </a:extLst>
          </p:cNvPr>
          <p:cNvCxnSpPr/>
          <p:nvPr/>
        </p:nvCxnSpPr>
        <p:spPr>
          <a:xfrm>
            <a:off x="7010400" y="1243842"/>
            <a:ext cx="0" cy="4689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3D5232E-D619-4D59-8C2A-FDDAF6D7E88C}"/>
              </a:ext>
            </a:extLst>
          </p:cNvPr>
          <p:cNvCxnSpPr>
            <a:cxnSpLocks/>
          </p:cNvCxnSpPr>
          <p:nvPr/>
        </p:nvCxnSpPr>
        <p:spPr>
          <a:xfrm>
            <a:off x="8991600" y="5410200"/>
            <a:ext cx="0" cy="544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DF6517-3C78-4232-987A-3CBCB01C9EB9}"/>
              </a:ext>
            </a:extLst>
          </p:cNvPr>
          <p:cNvCxnSpPr>
            <a:cxnSpLocks/>
          </p:cNvCxnSpPr>
          <p:nvPr/>
        </p:nvCxnSpPr>
        <p:spPr>
          <a:xfrm>
            <a:off x="9779207" y="5410200"/>
            <a:ext cx="0" cy="544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681F7D-9F9B-4963-97AE-4C2538FDC624}"/>
              </a:ext>
            </a:extLst>
          </p:cNvPr>
          <p:cNvCxnSpPr>
            <a:cxnSpLocks/>
          </p:cNvCxnSpPr>
          <p:nvPr/>
        </p:nvCxnSpPr>
        <p:spPr>
          <a:xfrm>
            <a:off x="8991600" y="5415721"/>
            <a:ext cx="7876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7F0C82-E918-478A-8346-28DF768F8AFA}"/>
              </a:ext>
            </a:extLst>
          </p:cNvPr>
          <p:cNvCxnSpPr>
            <a:cxnSpLocks/>
          </p:cNvCxnSpPr>
          <p:nvPr/>
        </p:nvCxnSpPr>
        <p:spPr>
          <a:xfrm>
            <a:off x="10417280" y="4795079"/>
            <a:ext cx="0" cy="114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83E2511-4720-404F-9134-E3EAB5949457}"/>
              </a:ext>
            </a:extLst>
          </p:cNvPr>
          <p:cNvCxnSpPr>
            <a:cxnSpLocks/>
          </p:cNvCxnSpPr>
          <p:nvPr/>
        </p:nvCxnSpPr>
        <p:spPr>
          <a:xfrm>
            <a:off x="11204887" y="4795079"/>
            <a:ext cx="0" cy="114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F84CA0B-52F9-46F5-92C6-36C295AC8ED0}"/>
              </a:ext>
            </a:extLst>
          </p:cNvPr>
          <p:cNvCxnSpPr>
            <a:cxnSpLocks/>
          </p:cNvCxnSpPr>
          <p:nvPr/>
        </p:nvCxnSpPr>
        <p:spPr>
          <a:xfrm>
            <a:off x="10417280" y="4800600"/>
            <a:ext cx="7876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4046E9C-7C02-46EC-AC46-14BCDCA50672}"/>
              </a:ext>
            </a:extLst>
          </p:cNvPr>
          <p:cNvCxnSpPr>
            <a:cxnSpLocks/>
          </p:cNvCxnSpPr>
          <p:nvPr/>
        </p:nvCxnSpPr>
        <p:spPr>
          <a:xfrm>
            <a:off x="8334487" y="3733800"/>
            <a:ext cx="0" cy="2168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2AFF8FC-A308-46BA-9C06-FA617267A12D}"/>
              </a:ext>
            </a:extLst>
          </p:cNvPr>
          <p:cNvCxnSpPr>
            <a:cxnSpLocks/>
          </p:cNvCxnSpPr>
          <p:nvPr/>
        </p:nvCxnSpPr>
        <p:spPr>
          <a:xfrm>
            <a:off x="9372600" y="3733800"/>
            <a:ext cx="0" cy="1676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D7AC61E-D315-49D8-899B-DBF46AC3309B}"/>
              </a:ext>
            </a:extLst>
          </p:cNvPr>
          <p:cNvCxnSpPr>
            <a:cxnSpLocks/>
          </p:cNvCxnSpPr>
          <p:nvPr/>
        </p:nvCxnSpPr>
        <p:spPr>
          <a:xfrm>
            <a:off x="8328174" y="3733800"/>
            <a:ext cx="10381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EF26F1E-3F85-402F-A9F1-A62FDB8CB54E}"/>
              </a:ext>
            </a:extLst>
          </p:cNvPr>
          <p:cNvSpPr txBox="1"/>
          <p:nvPr/>
        </p:nvSpPr>
        <p:spPr>
          <a:xfrm>
            <a:off x="6628954" y="5225534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B7F234-2348-4092-8672-07BE93412715}"/>
              </a:ext>
            </a:extLst>
          </p:cNvPr>
          <p:cNvSpPr txBox="1"/>
          <p:nvPr/>
        </p:nvSpPr>
        <p:spPr>
          <a:xfrm>
            <a:off x="6624158" y="4615934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61EEA0-DC18-4B91-9E09-C501D472F4DF}"/>
              </a:ext>
            </a:extLst>
          </p:cNvPr>
          <p:cNvSpPr txBox="1"/>
          <p:nvPr/>
        </p:nvSpPr>
        <p:spPr>
          <a:xfrm>
            <a:off x="6610175" y="4071815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CB0AD8-A40C-404C-B60B-A6FC8DA09EB7}"/>
              </a:ext>
            </a:extLst>
          </p:cNvPr>
          <p:cNvSpPr txBox="1"/>
          <p:nvPr/>
        </p:nvSpPr>
        <p:spPr>
          <a:xfrm>
            <a:off x="6591048" y="3527696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7469CA-F80F-4CFB-9B02-3065B478C5F9}"/>
              </a:ext>
            </a:extLst>
          </p:cNvPr>
          <p:cNvSpPr txBox="1"/>
          <p:nvPr/>
        </p:nvSpPr>
        <p:spPr>
          <a:xfrm>
            <a:off x="6620061" y="2978250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B7027C-9AD1-4939-A32D-E90F2AF1F90D}"/>
              </a:ext>
            </a:extLst>
          </p:cNvPr>
          <p:cNvSpPr txBox="1"/>
          <p:nvPr/>
        </p:nvSpPr>
        <p:spPr>
          <a:xfrm>
            <a:off x="6620061" y="2431468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5095BD-EDFA-4321-A8AF-DDE76C36603A}"/>
              </a:ext>
            </a:extLst>
          </p:cNvPr>
          <p:cNvSpPr txBox="1"/>
          <p:nvPr/>
        </p:nvSpPr>
        <p:spPr>
          <a:xfrm>
            <a:off x="6628954" y="1883413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B70F40-D1C9-47E9-B954-ED277F04BF2C}"/>
              </a:ext>
            </a:extLst>
          </p:cNvPr>
          <p:cNvSpPr txBox="1"/>
          <p:nvPr/>
        </p:nvSpPr>
        <p:spPr>
          <a:xfrm>
            <a:off x="6661033" y="1339644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363A065-FCDF-47B7-8844-6AD9C5B61BDD}"/>
              </a:ext>
            </a:extLst>
          </p:cNvPr>
          <p:cNvCxnSpPr>
            <a:cxnSpLocks/>
          </p:cNvCxnSpPr>
          <p:nvPr/>
        </p:nvCxnSpPr>
        <p:spPr>
          <a:xfrm>
            <a:off x="8847231" y="2645491"/>
            <a:ext cx="0" cy="1088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59F6227-2F44-4013-9CAF-246BF485B79F}"/>
              </a:ext>
            </a:extLst>
          </p:cNvPr>
          <p:cNvCxnSpPr>
            <a:cxnSpLocks/>
          </p:cNvCxnSpPr>
          <p:nvPr/>
        </p:nvCxnSpPr>
        <p:spPr>
          <a:xfrm>
            <a:off x="10811083" y="2645491"/>
            <a:ext cx="0" cy="2149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A303AD5-62FA-441F-9586-F03B42A625DC}"/>
              </a:ext>
            </a:extLst>
          </p:cNvPr>
          <p:cNvCxnSpPr>
            <a:cxnSpLocks/>
          </p:cNvCxnSpPr>
          <p:nvPr/>
        </p:nvCxnSpPr>
        <p:spPr>
          <a:xfrm>
            <a:off x="8853543" y="2645491"/>
            <a:ext cx="19575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F3C2311-639F-417F-B781-8477A00CFA47}"/>
              </a:ext>
            </a:extLst>
          </p:cNvPr>
          <p:cNvCxnSpPr>
            <a:cxnSpLocks/>
          </p:cNvCxnSpPr>
          <p:nvPr/>
        </p:nvCxnSpPr>
        <p:spPr>
          <a:xfrm>
            <a:off x="7467600" y="1530218"/>
            <a:ext cx="2364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9B1E39C-663E-48C6-9A11-BA58F9D12002}"/>
              </a:ext>
            </a:extLst>
          </p:cNvPr>
          <p:cNvCxnSpPr>
            <a:cxnSpLocks/>
          </p:cNvCxnSpPr>
          <p:nvPr/>
        </p:nvCxnSpPr>
        <p:spPr>
          <a:xfrm>
            <a:off x="7467600" y="1530218"/>
            <a:ext cx="0" cy="4407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B40A36F-1E1B-4C22-98B8-CCC8A8F683A6}"/>
              </a:ext>
            </a:extLst>
          </p:cNvPr>
          <p:cNvCxnSpPr>
            <a:cxnSpLocks/>
          </p:cNvCxnSpPr>
          <p:nvPr/>
        </p:nvCxnSpPr>
        <p:spPr>
          <a:xfrm>
            <a:off x="9832313" y="1524310"/>
            <a:ext cx="0" cy="1121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7B3B3B8-B9EC-4EC2-9A9A-2A409D384B56}"/>
              </a:ext>
            </a:extLst>
          </p:cNvPr>
          <p:cNvSpPr/>
          <p:nvPr/>
        </p:nvSpPr>
        <p:spPr>
          <a:xfrm>
            <a:off x="7296375" y="5959088"/>
            <a:ext cx="4209821" cy="392152"/>
          </a:xfrm>
          <a:prstGeom prst="rect">
            <a:avLst/>
          </a:prstGeom>
          <a:noFill/>
          <a:ln>
            <a:solidFill>
              <a:srgbClr val="F04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756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8FD2-C0F4-456F-B4F6-66B106E5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A5ADA-B7C4-4601-8DC2-DFBF10EC7B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6800" y="1511300"/>
            <a:ext cx="5594233" cy="45720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vertical axis </a:t>
            </a:r>
            <a:r>
              <a:rPr lang="en-US" dirty="0"/>
              <a:t>provides a measure of dissimilarity between clusters.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→"/>
            </a:pPr>
            <a:r>
              <a:rPr lang="en-US" sz="2400" dirty="0"/>
              <a:t>The earlier branches fuse, the more similar the observations are.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09854D-56DC-4B38-8AF9-381489E7483D}"/>
              </a:ext>
            </a:extLst>
          </p:cNvPr>
          <p:cNvSpPr txBox="1"/>
          <p:nvPr/>
        </p:nvSpPr>
        <p:spPr>
          <a:xfrm>
            <a:off x="7340184" y="5959088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52714F-BDC7-4249-A016-7C31DA0DA1B2}"/>
              </a:ext>
            </a:extLst>
          </p:cNvPr>
          <p:cNvSpPr txBox="1"/>
          <p:nvPr/>
        </p:nvSpPr>
        <p:spPr>
          <a:xfrm>
            <a:off x="8127384" y="5959088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4B9CDF-3113-4772-8352-B14DC3BAA147}"/>
              </a:ext>
            </a:extLst>
          </p:cNvPr>
          <p:cNvSpPr txBox="1"/>
          <p:nvPr/>
        </p:nvSpPr>
        <p:spPr>
          <a:xfrm>
            <a:off x="8847231" y="5959088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C3B1CE-030C-45D6-9494-9D021A39D5D2}"/>
              </a:ext>
            </a:extLst>
          </p:cNvPr>
          <p:cNvSpPr txBox="1"/>
          <p:nvPr/>
        </p:nvSpPr>
        <p:spPr>
          <a:xfrm>
            <a:off x="9594964" y="5954642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59C197-1029-47D3-96B1-AADDDB86A717}"/>
              </a:ext>
            </a:extLst>
          </p:cNvPr>
          <p:cNvSpPr txBox="1"/>
          <p:nvPr/>
        </p:nvSpPr>
        <p:spPr>
          <a:xfrm>
            <a:off x="10253794" y="5954642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1AB306-2C70-4E6C-813B-269FA95B4E1C}"/>
              </a:ext>
            </a:extLst>
          </p:cNvPr>
          <p:cNvSpPr txBox="1"/>
          <p:nvPr/>
        </p:nvSpPr>
        <p:spPr>
          <a:xfrm>
            <a:off x="10997784" y="5933757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D6D07D-A604-4D35-B76E-6DDB3AE9D707}"/>
              </a:ext>
            </a:extLst>
          </p:cNvPr>
          <p:cNvCxnSpPr/>
          <p:nvPr/>
        </p:nvCxnSpPr>
        <p:spPr>
          <a:xfrm>
            <a:off x="7010400" y="1243842"/>
            <a:ext cx="0" cy="4689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3D5232E-D619-4D59-8C2A-FDDAF6D7E88C}"/>
              </a:ext>
            </a:extLst>
          </p:cNvPr>
          <p:cNvCxnSpPr>
            <a:cxnSpLocks/>
          </p:cNvCxnSpPr>
          <p:nvPr/>
        </p:nvCxnSpPr>
        <p:spPr>
          <a:xfrm>
            <a:off x="8991600" y="5410200"/>
            <a:ext cx="0" cy="544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DF6517-3C78-4232-987A-3CBCB01C9EB9}"/>
              </a:ext>
            </a:extLst>
          </p:cNvPr>
          <p:cNvCxnSpPr>
            <a:cxnSpLocks/>
          </p:cNvCxnSpPr>
          <p:nvPr/>
        </p:nvCxnSpPr>
        <p:spPr>
          <a:xfrm>
            <a:off x="9779207" y="5410200"/>
            <a:ext cx="0" cy="544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681F7D-9F9B-4963-97AE-4C2538FDC624}"/>
              </a:ext>
            </a:extLst>
          </p:cNvPr>
          <p:cNvCxnSpPr>
            <a:cxnSpLocks/>
          </p:cNvCxnSpPr>
          <p:nvPr/>
        </p:nvCxnSpPr>
        <p:spPr>
          <a:xfrm>
            <a:off x="8991600" y="5415721"/>
            <a:ext cx="7876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7F0C82-E918-478A-8346-28DF768F8AFA}"/>
              </a:ext>
            </a:extLst>
          </p:cNvPr>
          <p:cNvCxnSpPr>
            <a:cxnSpLocks/>
          </p:cNvCxnSpPr>
          <p:nvPr/>
        </p:nvCxnSpPr>
        <p:spPr>
          <a:xfrm>
            <a:off x="10417280" y="4795079"/>
            <a:ext cx="0" cy="114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83E2511-4720-404F-9134-E3EAB5949457}"/>
              </a:ext>
            </a:extLst>
          </p:cNvPr>
          <p:cNvCxnSpPr>
            <a:cxnSpLocks/>
          </p:cNvCxnSpPr>
          <p:nvPr/>
        </p:nvCxnSpPr>
        <p:spPr>
          <a:xfrm>
            <a:off x="11204887" y="4795079"/>
            <a:ext cx="0" cy="114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F84CA0B-52F9-46F5-92C6-36C295AC8ED0}"/>
              </a:ext>
            </a:extLst>
          </p:cNvPr>
          <p:cNvCxnSpPr>
            <a:cxnSpLocks/>
          </p:cNvCxnSpPr>
          <p:nvPr/>
        </p:nvCxnSpPr>
        <p:spPr>
          <a:xfrm>
            <a:off x="10417280" y="4800600"/>
            <a:ext cx="7876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4046E9C-7C02-46EC-AC46-14BCDCA50672}"/>
              </a:ext>
            </a:extLst>
          </p:cNvPr>
          <p:cNvCxnSpPr>
            <a:cxnSpLocks/>
          </p:cNvCxnSpPr>
          <p:nvPr/>
        </p:nvCxnSpPr>
        <p:spPr>
          <a:xfrm>
            <a:off x="8334487" y="3733800"/>
            <a:ext cx="0" cy="2168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2AFF8FC-A308-46BA-9C06-FA617267A12D}"/>
              </a:ext>
            </a:extLst>
          </p:cNvPr>
          <p:cNvCxnSpPr>
            <a:cxnSpLocks/>
          </p:cNvCxnSpPr>
          <p:nvPr/>
        </p:nvCxnSpPr>
        <p:spPr>
          <a:xfrm>
            <a:off x="9372600" y="3733800"/>
            <a:ext cx="0" cy="1676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D7AC61E-D315-49D8-899B-DBF46AC3309B}"/>
              </a:ext>
            </a:extLst>
          </p:cNvPr>
          <p:cNvCxnSpPr>
            <a:cxnSpLocks/>
          </p:cNvCxnSpPr>
          <p:nvPr/>
        </p:nvCxnSpPr>
        <p:spPr>
          <a:xfrm>
            <a:off x="8328174" y="3733800"/>
            <a:ext cx="10381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EF26F1E-3F85-402F-A9F1-A62FDB8CB54E}"/>
              </a:ext>
            </a:extLst>
          </p:cNvPr>
          <p:cNvSpPr txBox="1"/>
          <p:nvPr/>
        </p:nvSpPr>
        <p:spPr>
          <a:xfrm>
            <a:off x="6628954" y="5225534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B7F234-2348-4092-8672-07BE93412715}"/>
              </a:ext>
            </a:extLst>
          </p:cNvPr>
          <p:cNvSpPr txBox="1"/>
          <p:nvPr/>
        </p:nvSpPr>
        <p:spPr>
          <a:xfrm>
            <a:off x="6624158" y="4615934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61EEA0-DC18-4B91-9E09-C501D472F4DF}"/>
              </a:ext>
            </a:extLst>
          </p:cNvPr>
          <p:cNvSpPr txBox="1"/>
          <p:nvPr/>
        </p:nvSpPr>
        <p:spPr>
          <a:xfrm>
            <a:off x="6610175" y="4071815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CB0AD8-A40C-404C-B60B-A6FC8DA09EB7}"/>
              </a:ext>
            </a:extLst>
          </p:cNvPr>
          <p:cNvSpPr txBox="1"/>
          <p:nvPr/>
        </p:nvSpPr>
        <p:spPr>
          <a:xfrm>
            <a:off x="6591048" y="3527696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7469CA-F80F-4CFB-9B02-3065B478C5F9}"/>
              </a:ext>
            </a:extLst>
          </p:cNvPr>
          <p:cNvSpPr txBox="1"/>
          <p:nvPr/>
        </p:nvSpPr>
        <p:spPr>
          <a:xfrm>
            <a:off x="6620061" y="2978250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B7027C-9AD1-4939-A32D-E90F2AF1F90D}"/>
              </a:ext>
            </a:extLst>
          </p:cNvPr>
          <p:cNvSpPr txBox="1"/>
          <p:nvPr/>
        </p:nvSpPr>
        <p:spPr>
          <a:xfrm>
            <a:off x="6620061" y="2431468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5095BD-EDFA-4321-A8AF-DDE76C36603A}"/>
              </a:ext>
            </a:extLst>
          </p:cNvPr>
          <p:cNvSpPr txBox="1"/>
          <p:nvPr/>
        </p:nvSpPr>
        <p:spPr>
          <a:xfrm>
            <a:off x="6628954" y="1883413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B70F40-D1C9-47E9-B954-ED277F04BF2C}"/>
              </a:ext>
            </a:extLst>
          </p:cNvPr>
          <p:cNvSpPr txBox="1"/>
          <p:nvPr/>
        </p:nvSpPr>
        <p:spPr>
          <a:xfrm>
            <a:off x="6661033" y="1339644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363A065-FCDF-47B7-8844-6AD9C5B61BDD}"/>
              </a:ext>
            </a:extLst>
          </p:cNvPr>
          <p:cNvCxnSpPr>
            <a:cxnSpLocks/>
          </p:cNvCxnSpPr>
          <p:nvPr/>
        </p:nvCxnSpPr>
        <p:spPr>
          <a:xfrm>
            <a:off x="8847231" y="2645491"/>
            <a:ext cx="0" cy="1088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59F6227-2F44-4013-9CAF-246BF485B79F}"/>
              </a:ext>
            </a:extLst>
          </p:cNvPr>
          <p:cNvCxnSpPr>
            <a:cxnSpLocks/>
          </p:cNvCxnSpPr>
          <p:nvPr/>
        </p:nvCxnSpPr>
        <p:spPr>
          <a:xfrm>
            <a:off x="10811083" y="2645491"/>
            <a:ext cx="0" cy="2149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A303AD5-62FA-441F-9586-F03B42A625DC}"/>
              </a:ext>
            </a:extLst>
          </p:cNvPr>
          <p:cNvCxnSpPr>
            <a:cxnSpLocks/>
          </p:cNvCxnSpPr>
          <p:nvPr/>
        </p:nvCxnSpPr>
        <p:spPr>
          <a:xfrm>
            <a:off x="8853543" y="2645491"/>
            <a:ext cx="19575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F3C2311-639F-417F-B781-8477A00CFA47}"/>
              </a:ext>
            </a:extLst>
          </p:cNvPr>
          <p:cNvCxnSpPr>
            <a:cxnSpLocks/>
          </p:cNvCxnSpPr>
          <p:nvPr/>
        </p:nvCxnSpPr>
        <p:spPr>
          <a:xfrm>
            <a:off x="7467600" y="1530218"/>
            <a:ext cx="2364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9B1E39C-663E-48C6-9A11-BA58F9D12002}"/>
              </a:ext>
            </a:extLst>
          </p:cNvPr>
          <p:cNvCxnSpPr>
            <a:cxnSpLocks/>
          </p:cNvCxnSpPr>
          <p:nvPr/>
        </p:nvCxnSpPr>
        <p:spPr>
          <a:xfrm>
            <a:off x="7467600" y="1530218"/>
            <a:ext cx="0" cy="4407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B40A36F-1E1B-4C22-98B8-CCC8A8F683A6}"/>
              </a:ext>
            </a:extLst>
          </p:cNvPr>
          <p:cNvCxnSpPr>
            <a:cxnSpLocks/>
          </p:cNvCxnSpPr>
          <p:nvPr/>
        </p:nvCxnSpPr>
        <p:spPr>
          <a:xfrm>
            <a:off x="9832313" y="1524310"/>
            <a:ext cx="0" cy="1121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7B3B3B8-B9EC-4EC2-9A9A-2A409D384B56}"/>
              </a:ext>
            </a:extLst>
          </p:cNvPr>
          <p:cNvSpPr/>
          <p:nvPr/>
        </p:nvSpPr>
        <p:spPr>
          <a:xfrm rot="16200000">
            <a:off x="4433544" y="3423952"/>
            <a:ext cx="4926542" cy="392152"/>
          </a:xfrm>
          <a:prstGeom prst="rect">
            <a:avLst/>
          </a:prstGeom>
          <a:noFill/>
          <a:ln>
            <a:solidFill>
              <a:srgbClr val="F04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489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8FD2-C0F4-456F-B4F6-66B106E5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A5ADA-B7C4-4601-8DC2-DFBF10EC7B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6800" y="1511300"/>
            <a:ext cx="5594233" cy="45720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04137"/>
                </a:solidFill>
              </a:rPr>
              <a:t>horizontal cut </a:t>
            </a:r>
            <a:r>
              <a:rPr lang="en-US" dirty="0"/>
              <a:t>of the dendrogram at a particular height identifies clusters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09854D-56DC-4B38-8AF9-381489E7483D}"/>
              </a:ext>
            </a:extLst>
          </p:cNvPr>
          <p:cNvSpPr txBox="1"/>
          <p:nvPr/>
        </p:nvSpPr>
        <p:spPr>
          <a:xfrm>
            <a:off x="7340184" y="5959088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52714F-BDC7-4249-A016-7C31DA0DA1B2}"/>
              </a:ext>
            </a:extLst>
          </p:cNvPr>
          <p:cNvSpPr txBox="1"/>
          <p:nvPr/>
        </p:nvSpPr>
        <p:spPr>
          <a:xfrm>
            <a:off x="8127384" y="5959088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4B9CDF-3113-4772-8352-B14DC3BAA147}"/>
              </a:ext>
            </a:extLst>
          </p:cNvPr>
          <p:cNvSpPr txBox="1"/>
          <p:nvPr/>
        </p:nvSpPr>
        <p:spPr>
          <a:xfrm>
            <a:off x="8847231" y="5959088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C3B1CE-030C-45D6-9494-9D021A39D5D2}"/>
              </a:ext>
            </a:extLst>
          </p:cNvPr>
          <p:cNvSpPr txBox="1"/>
          <p:nvPr/>
        </p:nvSpPr>
        <p:spPr>
          <a:xfrm>
            <a:off x="9594964" y="5954642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59C197-1029-47D3-96B1-AADDDB86A717}"/>
              </a:ext>
            </a:extLst>
          </p:cNvPr>
          <p:cNvSpPr txBox="1"/>
          <p:nvPr/>
        </p:nvSpPr>
        <p:spPr>
          <a:xfrm>
            <a:off x="10253794" y="5954642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1AB306-2C70-4E6C-813B-269FA95B4E1C}"/>
              </a:ext>
            </a:extLst>
          </p:cNvPr>
          <p:cNvSpPr txBox="1"/>
          <p:nvPr/>
        </p:nvSpPr>
        <p:spPr>
          <a:xfrm>
            <a:off x="10997784" y="5933757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D6D07D-A604-4D35-B76E-6DDB3AE9D707}"/>
              </a:ext>
            </a:extLst>
          </p:cNvPr>
          <p:cNvCxnSpPr/>
          <p:nvPr/>
        </p:nvCxnSpPr>
        <p:spPr>
          <a:xfrm>
            <a:off x="7010400" y="1243842"/>
            <a:ext cx="0" cy="4689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3D5232E-D619-4D59-8C2A-FDDAF6D7E88C}"/>
              </a:ext>
            </a:extLst>
          </p:cNvPr>
          <p:cNvCxnSpPr>
            <a:cxnSpLocks/>
          </p:cNvCxnSpPr>
          <p:nvPr/>
        </p:nvCxnSpPr>
        <p:spPr>
          <a:xfrm>
            <a:off x="8991600" y="5410200"/>
            <a:ext cx="0" cy="544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DF6517-3C78-4232-987A-3CBCB01C9EB9}"/>
              </a:ext>
            </a:extLst>
          </p:cNvPr>
          <p:cNvCxnSpPr>
            <a:cxnSpLocks/>
          </p:cNvCxnSpPr>
          <p:nvPr/>
        </p:nvCxnSpPr>
        <p:spPr>
          <a:xfrm>
            <a:off x="9779207" y="5410200"/>
            <a:ext cx="0" cy="544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681F7D-9F9B-4963-97AE-4C2538FDC624}"/>
              </a:ext>
            </a:extLst>
          </p:cNvPr>
          <p:cNvCxnSpPr>
            <a:cxnSpLocks/>
          </p:cNvCxnSpPr>
          <p:nvPr/>
        </p:nvCxnSpPr>
        <p:spPr>
          <a:xfrm>
            <a:off x="8991600" y="5415721"/>
            <a:ext cx="7876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7F0C82-E918-478A-8346-28DF768F8AFA}"/>
              </a:ext>
            </a:extLst>
          </p:cNvPr>
          <p:cNvCxnSpPr>
            <a:cxnSpLocks/>
          </p:cNvCxnSpPr>
          <p:nvPr/>
        </p:nvCxnSpPr>
        <p:spPr>
          <a:xfrm>
            <a:off x="10417280" y="4795079"/>
            <a:ext cx="0" cy="114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83E2511-4720-404F-9134-E3EAB5949457}"/>
              </a:ext>
            </a:extLst>
          </p:cNvPr>
          <p:cNvCxnSpPr>
            <a:cxnSpLocks/>
          </p:cNvCxnSpPr>
          <p:nvPr/>
        </p:nvCxnSpPr>
        <p:spPr>
          <a:xfrm>
            <a:off x="11204887" y="4795079"/>
            <a:ext cx="0" cy="114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F84CA0B-52F9-46F5-92C6-36C295AC8ED0}"/>
              </a:ext>
            </a:extLst>
          </p:cNvPr>
          <p:cNvCxnSpPr>
            <a:cxnSpLocks/>
          </p:cNvCxnSpPr>
          <p:nvPr/>
        </p:nvCxnSpPr>
        <p:spPr>
          <a:xfrm>
            <a:off x="10417280" y="4800600"/>
            <a:ext cx="7876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4046E9C-7C02-46EC-AC46-14BCDCA50672}"/>
              </a:ext>
            </a:extLst>
          </p:cNvPr>
          <p:cNvCxnSpPr>
            <a:cxnSpLocks/>
          </p:cNvCxnSpPr>
          <p:nvPr/>
        </p:nvCxnSpPr>
        <p:spPr>
          <a:xfrm>
            <a:off x="8334487" y="3733800"/>
            <a:ext cx="0" cy="2168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2AFF8FC-A308-46BA-9C06-FA617267A12D}"/>
              </a:ext>
            </a:extLst>
          </p:cNvPr>
          <p:cNvCxnSpPr>
            <a:cxnSpLocks/>
          </p:cNvCxnSpPr>
          <p:nvPr/>
        </p:nvCxnSpPr>
        <p:spPr>
          <a:xfrm>
            <a:off x="9372600" y="3733800"/>
            <a:ext cx="0" cy="1676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D7AC61E-D315-49D8-899B-DBF46AC3309B}"/>
              </a:ext>
            </a:extLst>
          </p:cNvPr>
          <p:cNvCxnSpPr>
            <a:cxnSpLocks/>
          </p:cNvCxnSpPr>
          <p:nvPr/>
        </p:nvCxnSpPr>
        <p:spPr>
          <a:xfrm>
            <a:off x="8328174" y="3733800"/>
            <a:ext cx="10381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EF26F1E-3F85-402F-A9F1-A62FDB8CB54E}"/>
              </a:ext>
            </a:extLst>
          </p:cNvPr>
          <p:cNvSpPr txBox="1"/>
          <p:nvPr/>
        </p:nvSpPr>
        <p:spPr>
          <a:xfrm>
            <a:off x="6628954" y="5225534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B7F234-2348-4092-8672-07BE93412715}"/>
              </a:ext>
            </a:extLst>
          </p:cNvPr>
          <p:cNvSpPr txBox="1"/>
          <p:nvPr/>
        </p:nvSpPr>
        <p:spPr>
          <a:xfrm>
            <a:off x="6624158" y="4615934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61EEA0-DC18-4B91-9E09-C501D472F4DF}"/>
              </a:ext>
            </a:extLst>
          </p:cNvPr>
          <p:cNvSpPr txBox="1"/>
          <p:nvPr/>
        </p:nvSpPr>
        <p:spPr>
          <a:xfrm>
            <a:off x="6610175" y="4071815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CB0AD8-A40C-404C-B60B-A6FC8DA09EB7}"/>
              </a:ext>
            </a:extLst>
          </p:cNvPr>
          <p:cNvSpPr txBox="1"/>
          <p:nvPr/>
        </p:nvSpPr>
        <p:spPr>
          <a:xfrm>
            <a:off x="6591048" y="3527696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7469CA-F80F-4CFB-9B02-3065B478C5F9}"/>
              </a:ext>
            </a:extLst>
          </p:cNvPr>
          <p:cNvSpPr txBox="1"/>
          <p:nvPr/>
        </p:nvSpPr>
        <p:spPr>
          <a:xfrm>
            <a:off x="6620061" y="2978250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B7027C-9AD1-4939-A32D-E90F2AF1F90D}"/>
              </a:ext>
            </a:extLst>
          </p:cNvPr>
          <p:cNvSpPr txBox="1"/>
          <p:nvPr/>
        </p:nvSpPr>
        <p:spPr>
          <a:xfrm>
            <a:off x="6620061" y="2431468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5095BD-EDFA-4321-A8AF-DDE76C36603A}"/>
              </a:ext>
            </a:extLst>
          </p:cNvPr>
          <p:cNvSpPr txBox="1"/>
          <p:nvPr/>
        </p:nvSpPr>
        <p:spPr>
          <a:xfrm>
            <a:off x="6628954" y="1883413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B70F40-D1C9-47E9-B954-ED277F04BF2C}"/>
              </a:ext>
            </a:extLst>
          </p:cNvPr>
          <p:cNvSpPr txBox="1"/>
          <p:nvPr/>
        </p:nvSpPr>
        <p:spPr>
          <a:xfrm>
            <a:off x="6661033" y="1339644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363A065-FCDF-47B7-8844-6AD9C5B61BDD}"/>
              </a:ext>
            </a:extLst>
          </p:cNvPr>
          <p:cNvCxnSpPr>
            <a:cxnSpLocks/>
          </p:cNvCxnSpPr>
          <p:nvPr/>
        </p:nvCxnSpPr>
        <p:spPr>
          <a:xfrm>
            <a:off x="8847231" y="2645491"/>
            <a:ext cx="0" cy="1088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59F6227-2F44-4013-9CAF-246BF485B79F}"/>
              </a:ext>
            </a:extLst>
          </p:cNvPr>
          <p:cNvCxnSpPr>
            <a:cxnSpLocks/>
          </p:cNvCxnSpPr>
          <p:nvPr/>
        </p:nvCxnSpPr>
        <p:spPr>
          <a:xfrm>
            <a:off x="10811083" y="2645491"/>
            <a:ext cx="0" cy="2149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A303AD5-62FA-441F-9586-F03B42A625DC}"/>
              </a:ext>
            </a:extLst>
          </p:cNvPr>
          <p:cNvCxnSpPr>
            <a:cxnSpLocks/>
          </p:cNvCxnSpPr>
          <p:nvPr/>
        </p:nvCxnSpPr>
        <p:spPr>
          <a:xfrm>
            <a:off x="8853543" y="2645491"/>
            <a:ext cx="19575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F3C2311-639F-417F-B781-8477A00CFA47}"/>
              </a:ext>
            </a:extLst>
          </p:cNvPr>
          <p:cNvCxnSpPr>
            <a:cxnSpLocks/>
          </p:cNvCxnSpPr>
          <p:nvPr/>
        </p:nvCxnSpPr>
        <p:spPr>
          <a:xfrm>
            <a:off x="7467600" y="1530218"/>
            <a:ext cx="2364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9B1E39C-663E-48C6-9A11-BA58F9D12002}"/>
              </a:ext>
            </a:extLst>
          </p:cNvPr>
          <p:cNvCxnSpPr>
            <a:cxnSpLocks/>
          </p:cNvCxnSpPr>
          <p:nvPr/>
        </p:nvCxnSpPr>
        <p:spPr>
          <a:xfrm>
            <a:off x="7467600" y="1530218"/>
            <a:ext cx="0" cy="4407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B40A36F-1E1B-4C22-98B8-CCC8A8F683A6}"/>
              </a:ext>
            </a:extLst>
          </p:cNvPr>
          <p:cNvCxnSpPr>
            <a:cxnSpLocks/>
          </p:cNvCxnSpPr>
          <p:nvPr/>
        </p:nvCxnSpPr>
        <p:spPr>
          <a:xfrm>
            <a:off x="9832313" y="1524310"/>
            <a:ext cx="0" cy="1121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8E56FB-5EA2-43E6-B0E7-D8A66A9E286E}"/>
              </a:ext>
            </a:extLst>
          </p:cNvPr>
          <p:cNvCxnSpPr/>
          <p:nvPr/>
        </p:nvCxnSpPr>
        <p:spPr>
          <a:xfrm>
            <a:off x="7005254" y="3400338"/>
            <a:ext cx="4653346" cy="0"/>
          </a:xfrm>
          <a:prstGeom prst="line">
            <a:avLst/>
          </a:prstGeom>
          <a:ln w="57150">
            <a:solidFill>
              <a:srgbClr val="F041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90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8432-5D43-4AFE-83FB-C3DF203C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set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5C3BB-456C-408D-B15E-79FE5C5E7D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11527" y="4616398"/>
            <a:ext cx="3270423" cy="6225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Build the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4AEC3-FE51-4922-81E8-45FF73EB067B}"/>
              </a:ext>
            </a:extLst>
          </p:cNvPr>
          <p:cNvSpPr txBox="1"/>
          <p:nvPr/>
        </p:nvSpPr>
        <p:spPr>
          <a:xfrm>
            <a:off x="1066800" y="1511300"/>
            <a:ext cx="10058400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All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D89B5-4130-4305-87CD-47BA75013E51}"/>
              </a:ext>
            </a:extLst>
          </p:cNvPr>
          <p:cNvSpPr txBox="1"/>
          <p:nvPr/>
        </p:nvSpPr>
        <p:spPr>
          <a:xfrm>
            <a:off x="1066800" y="2790554"/>
            <a:ext cx="6399007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Training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F91EE6-D0BD-4A5D-B742-EE9A11F29FAC}"/>
              </a:ext>
            </a:extLst>
          </p:cNvPr>
          <p:cNvSpPr txBox="1"/>
          <p:nvPr/>
        </p:nvSpPr>
        <p:spPr>
          <a:xfrm>
            <a:off x="7627172" y="2788474"/>
            <a:ext cx="3498028" cy="584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Testing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5ABC41-1C71-4003-8EA0-E0FA3741F2F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266304" y="3375329"/>
            <a:ext cx="0" cy="18636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FFA254-B08E-49C2-8B68-5C4879F81E59}"/>
              </a:ext>
            </a:extLst>
          </p:cNvPr>
          <p:cNvSpPr txBox="1"/>
          <p:nvPr/>
        </p:nvSpPr>
        <p:spPr>
          <a:xfrm>
            <a:off x="8511189" y="4761925"/>
            <a:ext cx="1729993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Model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CC6142-26F1-4F77-885C-BF28E99A18B1}"/>
              </a:ext>
            </a:extLst>
          </p:cNvPr>
          <p:cNvCxnSpPr>
            <a:cxnSpLocks/>
          </p:cNvCxnSpPr>
          <p:nvPr/>
        </p:nvCxnSpPr>
        <p:spPr>
          <a:xfrm>
            <a:off x="4266304" y="5151477"/>
            <a:ext cx="42448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EC99FC-A7DF-49B0-8246-2269695A1A7F}"/>
              </a:ext>
            </a:extLst>
          </p:cNvPr>
          <p:cNvSpPr txBox="1">
            <a:spLocks/>
          </p:cNvSpPr>
          <p:nvPr/>
        </p:nvSpPr>
        <p:spPr>
          <a:xfrm>
            <a:off x="9492328" y="3499428"/>
            <a:ext cx="2172392" cy="1751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Test the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302A35-DF84-4206-961D-B8E1D2F18A2E}"/>
              </a:ext>
            </a:extLst>
          </p:cNvPr>
          <p:cNvCxnSpPr>
            <a:cxnSpLocks/>
          </p:cNvCxnSpPr>
          <p:nvPr/>
        </p:nvCxnSpPr>
        <p:spPr>
          <a:xfrm flipH="1">
            <a:off x="9376185" y="3351733"/>
            <a:ext cx="1" cy="1388676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9569A-9AB5-4877-8B35-5279C7B55D65}"/>
              </a:ext>
            </a:extLst>
          </p:cNvPr>
          <p:cNvCxnSpPr>
            <a:cxnSpLocks/>
          </p:cNvCxnSpPr>
          <p:nvPr/>
        </p:nvCxnSpPr>
        <p:spPr>
          <a:xfrm flipH="1">
            <a:off x="9376186" y="5346700"/>
            <a:ext cx="1" cy="91173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5AF53A2-8D19-40D4-A06F-E43AA5D033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989" y="6252666"/>
                <a:ext cx="2172392" cy="5847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Arial" panose="020B0604020202020204" pitchFamily="34" charset="0"/>
                  <a:buChar char="•"/>
                  <a:defRPr sz="32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5AF53A2-8D19-40D4-A06F-E43AA5D03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989" y="6252666"/>
                <a:ext cx="2172392" cy="5847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A621480-E22D-4670-BD7D-53C285B2B064}"/>
              </a:ext>
            </a:extLst>
          </p:cNvPr>
          <p:cNvSpPr txBox="1">
            <a:spLocks/>
          </p:cNvSpPr>
          <p:nvPr/>
        </p:nvSpPr>
        <p:spPr>
          <a:xfrm>
            <a:off x="9647245" y="5619886"/>
            <a:ext cx="2172392" cy="1489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Evaluate the performance of the model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B28ACB7-646C-43C2-BEA7-59C9BD8F9786}"/>
              </a:ext>
            </a:extLst>
          </p:cNvPr>
          <p:cNvSpPr txBox="1">
            <a:spLocks/>
          </p:cNvSpPr>
          <p:nvPr/>
        </p:nvSpPr>
        <p:spPr>
          <a:xfrm>
            <a:off x="1066800" y="2132219"/>
            <a:ext cx="10058400" cy="622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Randomly split the data into training set and test set.</a:t>
            </a:r>
          </a:p>
        </p:txBody>
      </p:sp>
    </p:spTree>
    <p:extLst>
      <p:ext uri="{BB962C8B-B14F-4D97-AF65-F5344CB8AC3E}">
        <p14:creationId xmlns:p14="http://schemas.microsoft.com/office/powerpoint/2010/main" val="9602140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8FD2-C0F4-456F-B4F6-66B106E5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A5ADA-B7C4-4601-8DC2-DFBF10EC7B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6800" y="1511300"/>
            <a:ext cx="5594233" cy="4572000"/>
          </a:xfrm>
        </p:spPr>
        <p:txBody>
          <a:bodyPr>
            <a:normAutofit/>
          </a:bodyPr>
          <a:lstStyle/>
          <a:p>
            <a:r>
              <a:rPr lang="en-US" dirty="0"/>
              <a:t>One dendrogram can be used to obtain any number of clusters.</a:t>
            </a:r>
            <a:endParaRPr lang="en-US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09854D-56DC-4B38-8AF9-381489E7483D}"/>
              </a:ext>
            </a:extLst>
          </p:cNvPr>
          <p:cNvSpPr txBox="1"/>
          <p:nvPr/>
        </p:nvSpPr>
        <p:spPr>
          <a:xfrm>
            <a:off x="7340184" y="5959088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52714F-BDC7-4249-A016-7C31DA0DA1B2}"/>
              </a:ext>
            </a:extLst>
          </p:cNvPr>
          <p:cNvSpPr txBox="1"/>
          <p:nvPr/>
        </p:nvSpPr>
        <p:spPr>
          <a:xfrm>
            <a:off x="8127384" y="5959088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4B9CDF-3113-4772-8352-B14DC3BAA147}"/>
              </a:ext>
            </a:extLst>
          </p:cNvPr>
          <p:cNvSpPr txBox="1"/>
          <p:nvPr/>
        </p:nvSpPr>
        <p:spPr>
          <a:xfrm>
            <a:off x="8847231" y="5959088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C3B1CE-030C-45D6-9494-9D021A39D5D2}"/>
              </a:ext>
            </a:extLst>
          </p:cNvPr>
          <p:cNvSpPr txBox="1"/>
          <p:nvPr/>
        </p:nvSpPr>
        <p:spPr>
          <a:xfrm>
            <a:off x="9594964" y="5954642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59C197-1029-47D3-96B1-AADDDB86A717}"/>
              </a:ext>
            </a:extLst>
          </p:cNvPr>
          <p:cNvSpPr txBox="1"/>
          <p:nvPr/>
        </p:nvSpPr>
        <p:spPr>
          <a:xfrm>
            <a:off x="10253794" y="5954642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1AB306-2C70-4E6C-813B-269FA95B4E1C}"/>
              </a:ext>
            </a:extLst>
          </p:cNvPr>
          <p:cNvSpPr txBox="1"/>
          <p:nvPr/>
        </p:nvSpPr>
        <p:spPr>
          <a:xfrm>
            <a:off x="10997784" y="5933757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D6D07D-A604-4D35-B76E-6DDB3AE9D707}"/>
              </a:ext>
            </a:extLst>
          </p:cNvPr>
          <p:cNvCxnSpPr/>
          <p:nvPr/>
        </p:nvCxnSpPr>
        <p:spPr>
          <a:xfrm>
            <a:off x="7010400" y="1243842"/>
            <a:ext cx="0" cy="4689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3D5232E-D619-4D59-8C2A-FDDAF6D7E88C}"/>
              </a:ext>
            </a:extLst>
          </p:cNvPr>
          <p:cNvCxnSpPr>
            <a:cxnSpLocks/>
          </p:cNvCxnSpPr>
          <p:nvPr/>
        </p:nvCxnSpPr>
        <p:spPr>
          <a:xfrm>
            <a:off x="8991600" y="5410200"/>
            <a:ext cx="0" cy="544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DF6517-3C78-4232-987A-3CBCB01C9EB9}"/>
              </a:ext>
            </a:extLst>
          </p:cNvPr>
          <p:cNvCxnSpPr>
            <a:cxnSpLocks/>
          </p:cNvCxnSpPr>
          <p:nvPr/>
        </p:nvCxnSpPr>
        <p:spPr>
          <a:xfrm>
            <a:off x="9779207" y="5410200"/>
            <a:ext cx="0" cy="544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681F7D-9F9B-4963-97AE-4C2538FDC624}"/>
              </a:ext>
            </a:extLst>
          </p:cNvPr>
          <p:cNvCxnSpPr>
            <a:cxnSpLocks/>
          </p:cNvCxnSpPr>
          <p:nvPr/>
        </p:nvCxnSpPr>
        <p:spPr>
          <a:xfrm>
            <a:off x="8991600" y="5415721"/>
            <a:ext cx="7876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7F0C82-E918-478A-8346-28DF768F8AFA}"/>
              </a:ext>
            </a:extLst>
          </p:cNvPr>
          <p:cNvCxnSpPr>
            <a:cxnSpLocks/>
          </p:cNvCxnSpPr>
          <p:nvPr/>
        </p:nvCxnSpPr>
        <p:spPr>
          <a:xfrm>
            <a:off x="10417280" y="4795079"/>
            <a:ext cx="0" cy="114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83E2511-4720-404F-9134-E3EAB5949457}"/>
              </a:ext>
            </a:extLst>
          </p:cNvPr>
          <p:cNvCxnSpPr>
            <a:cxnSpLocks/>
          </p:cNvCxnSpPr>
          <p:nvPr/>
        </p:nvCxnSpPr>
        <p:spPr>
          <a:xfrm>
            <a:off x="11204887" y="4795079"/>
            <a:ext cx="0" cy="114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F84CA0B-52F9-46F5-92C6-36C295AC8ED0}"/>
              </a:ext>
            </a:extLst>
          </p:cNvPr>
          <p:cNvCxnSpPr>
            <a:cxnSpLocks/>
          </p:cNvCxnSpPr>
          <p:nvPr/>
        </p:nvCxnSpPr>
        <p:spPr>
          <a:xfrm>
            <a:off x="10417280" y="4800600"/>
            <a:ext cx="7876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4046E9C-7C02-46EC-AC46-14BCDCA50672}"/>
              </a:ext>
            </a:extLst>
          </p:cNvPr>
          <p:cNvCxnSpPr>
            <a:cxnSpLocks/>
          </p:cNvCxnSpPr>
          <p:nvPr/>
        </p:nvCxnSpPr>
        <p:spPr>
          <a:xfrm>
            <a:off x="8334487" y="3733800"/>
            <a:ext cx="0" cy="2168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2AFF8FC-A308-46BA-9C06-FA617267A12D}"/>
              </a:ext>
            </a:extLst>
          </p:cNvPr>
          <p:cNvCxnSpPr>
            <a:cxnSpLocks/>
          </p:cNvCxnSpPr>
          <p:nvPr/>
        </p:nvCxnSpPr>
        <p:spPr>
          <a:xfrm>
            <a:off x="9372600" y="3733800"/>
            <a:ext cx="0" cy="1676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D7AC61E-D315-49D8-899B-DBF46AC3309B}"/>
              </a:ext>
            </a:extLst>
          </p:cNvPr>
          <p:cNvCxnSpPr>
            <a:cxnSpLocks/>
          </p:cNvCxnSpPr>
          <p:nvPr/>
        </p:nvCxnSpPr>
        <p:spPr>
          <a:xfrm>
            <a:off x="8328174" y="3733800"/>
            <a:ext cx="10381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EF26F1E-3F85-402F-A9F1-A62FDB8CB54E}"/>
              </a:ext>
            </a:extLst>
          </p:cNvPr>
          <p:cNvSpPr txBox="1"/>
          <p:nvPr/>
        </p:nvSpPr>
        <p:spPr>
          <a:xfrm>
            <a:off x="6628954" y="5225534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B7F234-2348-4092-8672-07BE93412715}"/>
              </a:ext>
            </a:extLst>
          </p:cNvPr>
          <p:cNvSpPr txBox="1"/>
          <p:nvPr/>
        </p:nvSpPr>
        <p:spPr>
          <a:xfrm>
            <a:off x="6624158" y="4615934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61EEA0-DC18-4B91-9E09-C501D472F4DF}"/>
              </a:ext>
            </a:extLst>
          </p:cNvPr>
          <p:cNvSpPr txBox="1"/>
          <p:nvPr/>
        </p:nvSpPr>
        <p:spPr>
          <a:xfrm>
            <a:off x="6610175" y="4071815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CB0AD8-A40C-404C-B60B-A6FC8DA09EB7}"/>
              </a:ext>
            </a:extLst>
          </p:cNvPr>
          <p:cNvSpPr txBox="1"/>
          <p:nvPr/>
        </p:nvSpPr>
        <p:spPr>
          <a:xfrm>
            <a:off x="6591048" y="3527696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7469CA-F80F-4CFB-9B02-3065B478C5F9}"/>
              </a:ext>
            </a:extLst>
          </p:cNvPr>
          <p:cNvSpPr txBox="1"/>
          <p:nvPr/>
        </p:nvSpPr>
        <p:spPr>
          <a:xfrm>
            <a:off x="6620061" y="2978250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B7027C-9AD1-4939-A32D-E90F2AF1F90D}"/>
              </a:ext>
            </a:extLst>
          </p:cNvPr>
          <p:cNvSpPr txBox="1"/>
          <p:nvPr/>
        </p:nvSpPr>
        <p:spPr>
          <a:xfrm>
            <a:off x="6620061" y="2431468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5095BD-EDFA-4321-A8AF-DDE76C36603A}"/>
              </a:ext>
            </a:extLst>
          </p:cNvPr>
          <p:cNvSpPr txBox="1"/>
          <p:nvPr/>
        </p:nvSpPr>
        <p:spPr>
          <a:xfrm>
            <a:off x="6628954" y="1883413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B70F40-D1C9-47E9-B954-ED277F04BF2C}"/>
              </a:ext>
            </a:extLst>
          </p:cNvPr>
          <p:cNvSpPr txBox="1"/>
          <p:nvPr/>
        </p:nvSpPr>
        <p:spPr>
          <a:xfrm>
            <a:off x="6661033" y="1339644"/>
            <a:ext cx="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363A065-FCDF-47B7-8844-6AD9C5B61BDD}"/>
              </a:ext>
            </a:extLst>
          </p:cNvPr>
          <p:cNvCxnSpPr>
            <a:cxnSpLocks/>
          </p:cNvCxnSpPr>
          <p:nvPr/>
        </p:nvCxnSpPr>
        <p:spPr>
          <a:xfrm>
            <a:off x="8847231" y="2645491"/>
            <a:ext cx="0" cy="1088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59F6227-2F44-4013-9CAF-246BF485B79F}"/>
              </a:ext>
            </a:extLst>
          </p:cNvPr>
          <p:cNvCxnSpPr>
            <a:cxnSpLocks/>
          </p:cNvCxnSpPr>
          <p:nvPr/>
        </p:nvCxnSpPr>
        <p:spPr>
          <a:xfrm>
            <a:off x="10811083" y="2645491"/>
            <a:ext cx="0" cy="2149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A303AD5-62FA-441F-9586-F03B42A625DC}"/>
              </a:ext>
            </a:extLst>
          </p:cNvPr>
          <p:cNvCxnSpPr>
            <a:cxnSpLocks/>
          </p:cNvCxnSpPr>
          <p:nvPr/>
        </p:nvCxnSpPr>
        <p:spPr>
          <a:xfrm>
            <a:off x="8853543" y="2645491"/>
            <a:ext cx="19575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F3C2311-639F-417F-B781-8477A00CFA47}"/>
              </a:ext>
            </a:extLst>
          </p:cNvPr>
          <p:cNvCxnSpPr>
            <a:cxnSpLocks/>
          </p:cNvCxnSpPr>
          <p:nvPr/>
        </p:nvCxnSpPr>
        <p:spPr>
          <a:xfrm>
            <a:off x="7467600" y="1530218"/>
            <a:ext cx="2364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9B1E39C-663E-48C6-9A11-BA58F9D12002}"/>
              </a:ext>
            </a:extLst>
          </p:cNvPr>
          <p:cNvCxnSpPr>
            <a:cxnSpLocks/>
          </p:cNvCxnSpPr>
          <p:nvPr/>
        </p:nvCxnSpPr>
        <p:spPr>
          <a:xfrm>
            <a:off x="7467600" y="1530218"/>
            <a:ext cx="0" cy="4407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B40A36F-1E1B-4C22-98B8-CCC8A8F683A6}"/>
              </a:ext>
            </a:extLst>
          </p:cNvPr>
          <p:cNvCxnSpPr>
            <a:cxnSpLocks/>
          </p:cNvCxnSpPr>
          <p:nvPr/>
        </p:nvCxnSpPr>
        <p:spPr>
          <a:xfrm>
            <a:off x="9832313" y="1524310"/>
            <a:ext cx="0" cy="1121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8E56FB-5EA2-43E6-B0E7-D8A66A9E286E}"/>
              </a:ext>
            </a:extLst>
          </p:cNvPr>
          <p:cNvCxnSpPr/>
          <p:nvPr/>
        </p:nvCxnSpPr>
        <p:spPr>
          <a:xfrm>
            <a:off x="7005254" y="4441147"/>
            <a:ext cx="4653346" cy="0"/>
          </a:xfrm>
          <a:prstGeom prst="line">
            <a:avLst/>
          </a:prstGeom>
          <a:ln w="57150">
            <a:solidFill>
              <a:srgbClr val="F041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297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5216-570B-45F6-BE34-9E7D438C6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36F6D-8563-4685-90C5-B217F36243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</p:spTree>
    <p:extLst>
      <p:ext uri="{BB962C8B-B14F-4D97-AF65-F5344CB8AC3E}">
        <p14:creationId xmlns:p14="http://schemas.microsoft.com/office/powerpoint/2010/main" val="220501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0E31-12BD-AFA8-E899-3EB8BC0C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EEC317-C5D9-2B74-946B-1BC88A53EAA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Parameters need to be estimated in statistical techniques.</a:t>
                </a:r>
              </a:p>
              <a:p>
                <a:r>
                  <a:rPr lang="en-US" dirty="0"/>
                  <a:t>Examples:</a:t>
                </a:r>
              </a:p>
              <a:p>
                <a:pPr lvl="1">
                  <a:buFont typeface="Arial" panose="020B0604020202020204" pitchFamily="34" charset="0"/>
                  <a:buChar char="►"/>
                </a:pPr>
                <a:r>
                  <a:rPr lang="en-US" sz="2800" dirty="0"/>
                  <a:t>K-Nearest Neighbors: what is a good choice for </a:t>
                </a:r>
                <a:r>
                  <a:rPr lang="en-US" sz="2800" dirty="0">
                    <a:solidFill>
                      <a:srgbClr val="FF0000"/>
                    </a:solidFill>
                  </a:rPr>
                  <a:t>K</a:t>
                </a:r>
                <a:r>
                  <a:rPr lang="en-US" sz="2800" dirty="0"/>
                  <a:t>?</a:t>
                </a:r>
              </a:p>
              <a:p>
                <a:pPr lvl="1">
                  <a:buFont typeface="Arial" panose="020B0604020202020204" pitchFamily="34" charset="0"/>
                  <a:buChar char="►"/>
                </a:pPr>
                <a:r>
                  <a:rPr lang="en-US" sz="2800" dirty="0"/>
                  <a:t>Support Vector Machines: what is a good choice for the parameter </a:t>
                </a:r>
                <a:r>
                  <a:rPr lang="en-US" sz="2800" dirty="0">
                    <a:solidFill>
                      <a:srgbClr val="FF0000"/>
                    </a:solidFill>
                  </a:rPr>
                  <a:t>C</a:t>
                </a:r>
                <a:r>
                  <a:rPr lang="en-US" sz="2800" dirty="0"/>
                  <a:t> with the linear kernel?</a:t>
                </a:r>
              </a:p>
              <a:p>
                <a:pPr lvl="1">
                  <a:buFont typeface="Arial" panose="020B0604020202020204" pitchFamily="34" charset="0"/>
                  <a:buChar char="►"/>
                </a:pPr>
                <a:r>
                  <a:rPr lang="en-US" sz="2800" dirty="0"/>
                  <a:t>Decision Trees: what is a good choice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/>
                  <a:t> for tree pruning?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EEC317-C5D9-2B74-946B-1BC88A53EA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394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58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669B-5724-A128-3F47-3192A35D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to choose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79A4C-FFF8-669D-41EA-D0F1D83ED4E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Use the validation set approach on the training set.</a:t>
                </a:r>
              </a:p>
              <a:p>
                <a:pPr lvl="1">
                  <a:buFontTx/>
                  <a:buChar char="►"/>
                </a:pPr>
                <a:r>
                  <a:rPr lang="en-US" sz="2800" dirty="0"/>
                  <a:t>Split the training set into tuning set and validation set.</a:t>
                </a:r>
              </a:p>
              <a:p>
                <a:pPr lvl="1">
                  <a:buFontTx/>
                  <a:buChar char="►"/>
                </a:pPr>
                <a:r>
                  <a:rPr lang="en-US" sz="2800" dirty="0"/>
                  <a:t>Fit the model on the </a:t>
                </a:r>
                <a:r>
                  <a:rPr lang="en-US" sz="2800" b="1" dirty="0"/>
                  <a:t>tuning</a:t>
                </a:r>
                <a:r>
                  <a:rPr lang="en-US" sz="2800" dirty="0"/>
                  <a:t> set and compute the error on the validation set. </a:t>
                </a:r>
                <a:endParaRPr lang="en-US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-fold cross-validation</a:t>
                </a:r>
              </a:p>
              <a:p>
                <a:pPr lvl="1">
                  <a:buFontTx/>
                  <a:buChar char="►"/>
                </a:pPr>
                <a:r>
                  <a:rPr lang="en-US" sz="2800" dirty="0"/>
                  <a:t>Divide the data into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groups. Each group has about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observations.</a:t>
                </a:r>
              </a:p>
              <a:p>
                <a:pPr lvl="1">
                  <a:buFontTx/>
                  <a:buChar char="►"/>
                </a:pPr>
                <a:r>
                  <a:rPr lang="en-US" sz="2800" dirty="0"/>
                  <a:t>Fit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models. Take the average of the error across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models.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79A4C-FFF8-669D-41EA-D0F1D83ED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394" t="-2800" b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81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87DC-123D-F140-A6DA-B0750267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9805332" cy="446735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Evaluating performance of regression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728112-6D1A-214E-A325-1D8064AC828D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1066800" y="1390850"/>
                <a:ext cx="10058400" cy="5467150"/>
              </a:xfrm>
            </p:spPr>
            <p:txBody>
              <a:bodyPr/>
              <a:lstStyle/>
              <a:p>
                <a:r>
                  <a:rPr lang="en-US" dirty="0">
                    <a:latin typeface="+mj-lt"/>
                  </a:rPr>
                  <a:t>Let the observed data be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.</a:t>
                </a:r>
              </a:p>
              <a:p>
                <a:r>
                  <a:rPr lang="en-US" dirty="0">
                    <a:latin typeface="+mj-lt"/>
                  </a:rPr>
                  <a:t>Given a model, let the prediction of the same data value be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.</a:t>
                </a:r>
              </a:p>
              <a:p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The mean squared error (MSE)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728112-6D1A-214E-A325-1D8064AC8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066800" y="1390850"/>
                <a:ext cx="10058400" cy="5467150"/>
              </a:xfrm>
              <a:blipFill>
                <a:blip r:embed="rId2"/>
                <a:stretch>
                  <a:fillRect l="-1515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212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{70742EC3-EA72-A444-B39A-3CEA85A78DE2}tf10001060</Template>
  <TotalTime>13510</TotalTime>
  <Words>2317</Words>
  <Application>Microsoft Office PowerPoint</Application>
  <PresentationFormat>Widescreen</PresentationFormat>
  <Paragraphs>345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Cambria Math</vt:lpstr>
      <vt:lpstr>Garamond</vt:lpstr>
      <vt:lpstr>Helvetica</vt:lpstr>
      <vt:lpstr>Wingdings</vt:lpstr>
      <vt:lpstr>Savon</vt:lpstr>
      <vt:lpstr>final</vt:lpstr>
      <vt:lpstr>Final exam</vt:lpstr>
      <vt:lpstr>Supervised vs.</vt:lpstr>
      <vt:lpstr>SUPERVISED LEARNING</vt:lpstr>
      <vt:lpstr>supervised learning techniques on the final</vt:lpstr>
      <vt:lpstr>Validation set approach</vt:lpstr>
      <vt:lpstr>Parameter tuning</vt:lpstr>
      <vt:lpstr>Techniques to choose parameters</vt:lpstr>
      <vt:lpstr>Evaluating performance of regression model</vt:lpstr>
      <vt:lpstr>Evaluating performance of classifier</vt:lpstr>
      <vt:lpstr>unsupervised LEARNING</vt:lpstr>
      <vt:lpstr>unsupervised learning techniques on the final</vt:lpstr>
      <vt:lpstr>Text analytics</vt:lpstr>
      <vt:lpstr>K-Nearest</vt:lpstr>
      <vt:lpstr>K-Nearest neighbors: Regression</vt:lpstr>
      <vt:lpstr>K-Nearest neighbors: classifier</vt:lpstr>
      <vt:lpstr>Bayes</vt:lpstr>
      <vt:lpstr>Bayes classifier</vt:lpstr>
      <vt:lpstr>Naïve bayes classifier</vt:lpstr>
      <vt:lpstr>Support vector</vt:lpstr>
      <vt:lpstr>Classifiers using hyperplanes</vt:lpstr>
      <vt:lpstr>Separating hyperplane</vt:lpstr>
      <vt:lpstr>Maximal margin classifier</vt:lpstr>
      <vt:lpstr>Support vector machine</vt:lpstr>
      <vt:lpstr>Support vector machine</vt:lpstr>
      <vt:lpstr>Decision</vt:lpstr>
      <vt:lpstr>Tree-based methods</vt:lpstr>
      <vt:lpstr>Types of decision trees</vt:lpstr>
      <vt:lpstr>Example of decision tree</vt:lpstr>
      <vt:lpstr>Building a regression tree</vt:lpstr>
      <vt:lpstr>Dividing the space into J regions</vt:lpstr>
      <vt:lpstr>Recursive binary splitting</vt:lpstr>
      <vt:lpstr>Building a regression tree with pruning</vt:lpstr>
      <vt:lpstr>Building a Classification tree</vt:lpstr>
      <vt:lpstr>Dividing the space into J regions</vt:lpstr>
      <vt:lpstr>Advantages of tree-based methods</vt:lpstr>
      <vt:lpstr>Disadvantages of tree-based methods</vt:lpstr>
      <vt:lpstr>Ways to reduce variance in decision trees </vt:lpstr>
      <vt:lpstr>bootstrap</vt:lpstr>
      <vt:lpstr>Bagging (Bootstrap Aggregation)</vt:lpstr>
      <vt:lpstr>Bagging (Bootstrap Aggregation)</vt:lpstr>
      <vt:lpstr>Random forests</vt:lpstr>
      <vt:lpstr>Boosting [regression]</vt:lpstr>
      <vt:lpstr>Boosting algorithm</vt:lpstr>
      <vt:lpstr>K-Means</vt:lpstr>
      <vt:lpstr>clustering</vt:lpstr>
      <vt:lpstr>K-Means clustering</vt:lpstr>
      <vt:lpstr>within-cluster Sum-of-squares</vt:lpstr>
      <vt:lpstr>K-Means clustering</vt:lpstr>
      <vt:lpstr>K-means clustering algorithm</vt:lpstr>
      <vt:lpstr>Hierarchical</vt:lpstr>
      <vt:lpstr>Hierarchical clustering</vt:lpstr>
      <vt:lpstr>Measures of dissimilarity</vt:lpstr>
      <vt:lpstr>Measures of dissimilarity</vt:lpstr>
      <vt:lpstr>Linkage:  Distance between clusters C_i and C_j</vt:lpstr>
      <vt:lpstr>Hierarchical clustering algorithm</vt:lpstr>
      <vt:lpstr>dendrogram</vt:lpstr>
      <vt:lpstr>dendrogram</vt:lpstr>
      <vt:lpstr>dendrogram</vt:lpstr>
      <vt:lpstr>dendrogram</vt:lpstr>
      <vt:lpstr>Final exam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Reed, Sara</cp:lastModifiedBy>
  <cp:revision>92</cp:revision>
  <cp:lastPrinted>2022-12-01T19:26:39Z</cp:lastPrinted>
  <dcterms:created xsi:type="dcterms:W3CDTF">2018-07-24T15:19:33Z</dcterms:created>
  <dcterms:modified xsi:type="dcterms:W3CDTF">2022-12-08T16:50:41Z</dcterms:modified>
</cp:coreProperties>
</file>