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0" y="3073397"/>
            <a:ext cx="4878391"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073397"/>
            <a:ext cx="4875210"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g"/><Relationship Id="rId18" Type="http://schemas.openxmlformats.org/officeDocument/2006/relationships/image" Target="../media/image22.jpg"/><Relationship Id="rId3" Type="http://schemas.openxmlformats.org/officeDocument/2006/relationships/image" Target="../media/image7.jpg"/><Relationship Id="rId21" Type="http://schemas.openxmlformats.org/officeDocument/2006/relationships/image" Target="../media/image25.jpg"/><Relationship Id="rId7" Type="http://schemas.openxmlformats.org/officeDocument/2006/relationships/image" Target="../media/image11.jpg"/><Relationship Id="rId12" Type="http://schemas.openxmlformats.org/officeDocument/2006/relationships/image" Target="../media/image16.jpg"/><Relationship Id="rId17" Type="http://schemas.openxmlformats.org/officeDocument/2006/relationships/image" Target="../media/image21.jpg"/><Relationship Id="rId2" Type="http://schemas.openxmlformats.org/officeDocument/2006/relationships/image" Target="../media/image6.jpg"/><Relationship Id="rId16" Type="http://schemas.openxmlformats.org/officeDocument/2006/relationships/image" Target="../media/image20.jpg"/><Relationship Id="rId20"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jpg"/><Relationship Id="rId5" Type="http://schemas.openxmlformats.org/officeDocument/2006/relationships/image" Target="../media/image9.jpg"/><Relationship Id="rId15" Type="http://schemas.openxmlformats.org/officeDocument/2006/relationships/image" Target="../media/image19.jpg"/><Relationship Id="rId10" Type="http://schemas.openxmlformats.org/officeDocument/2006/relationships/image" Target="../media/image14.jpg"/><Relationship Id="rId19" Type="http://schemas.openxmlformats.org/officeDocument/2006/relationships/image" Target="../media/image23.jpg"/><Relationship Id="rId4" Type="http://schemas.openxmlformats.org/officeDocument/2006/relationships/image" Target="../media/image8.jpg"/><Relationship Id="rId9" Type="http://schemas.openxmlformats.org/officeDocument/2006/relationships/image" Target="../media/image13.jpg"/><Relationship Id="rId14" Type="http://schemas.openxmlformats.org/officeDocument/2006/relationships/image" Target="../media/image18.jpg"/><Relationship Id="rId22"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34" Type="http://schemas.openxmlformats.org/officeDocument/2006/relationships/image" Target="../media/image61.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33" Type="http://schemas.openxmlformats.org/officeDocument/2006/relationships/image" Target="../media/image60.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32" Type="http://schemas.openxmlformats.org/officeDocument/2006/relationships/image" Target="../media/image59.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5.png"/><Relationship Id="rId36" Type="http://schemas.openxmlformats.org/officeDocument/2006/relationships/image" Target="../media/image63.png"/><Relationship Id="rId10" Type="http://schemas.openxmlformats.org/officeDocument/2006/relationships/image" Target="../media/image37.png"/><Relationship Id="rId19" Type="http://schemas.openxmlformats.org/officeDocument/2006/relationships/image" Target="../media/image46.png"/><Relationship Id="rId31" Type="http://schemas.openxmlformats.org/officeDocument/2006/relationships/image" Target="../media/image58.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 Id="rId35"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54AFE54-0389-2D37-82BC-9A07131AA683}"/>
              </a:ext>
            </a:extLst>
          </p:cNvPr>
          <p:cNvSpPr>
            <a:spLocks noGrp="1"/>
          </p:cNvSpPr>
          <p:nvPr>
            <p:ph type="ctrTitle"/>
          </p:nvPr>
        </p:nvSpPr>
        <p:spPr>
          <a:xfrm>
            <a:off x="1700212" y="655606"/>
            <a:ext cx="8791575" cy="1060061"/>
          </a:xfrm>
        </p:spPr>
        <p:txBody>
          <a:bodyPr/>
          <a:lstStyle/>
          <a:p>
            <a:r>
              <a:rPr lang="el-GR" dirty="0"/>
              <a:t>Πτυχιακή εργασία</a:t>
            </a:r>
          </a:p>
        </p:txBody>
      </p:sp>
      <p:sp>
        <p:nvSpPr>
          <p:cNvPr id="3" name="Υπότιτλος 2">
            <a:extLst>
              <a:ext uri="{FF2B5EF4-FFF2-40B4-BE49-F238E27FC236}">
                <a16:creationId xmlns:a16="http://schemas.microsoft.com/office/drawing/2014/main" id="{D85A6591-CAE7-FA35-505A-F1D5B8BDB170}"/>
              </a:ext>
            </a:extLst>
          </p:cNvPr>
          <p:cNvSpPr>
            <a:spLocks noGrp="1"/>
          </p:cNvSpPr>
          <p:nvPr>
            <p:ph type="subTitle" idx="1"/>
          </p:nvPr>
        </p:nvSpPr>
        <p:spPr>
          <a:xfrm>
            <a:off x="1700212" y="2057910"/>
            <a:ext cx="8791575" cy="1371090"/>
          </a:xfrm>
        </p:spPr>
        <p:txBody>
          <a:bodyPr>
            <a:normAutofit/>
          </a:bodyPr>
          <a:lstStyle/>
          <a:p>
            <a:r>
              <a:rPr lang="el-GR" sz="2400" dirty="0">
                <a:solidFill>
                  <a:schemeClr val="tx1"/>
                </a:solidFill>
              </a:rPr>
              <a:t>Μετασχηματισμός των EEG σημάτων σε εικόνες με τη χρήση </a:t>
            </a:r>
          </a:p>
          <a:p>
            <a:r>
              <a:rPr lang="el-GR" sz="2400" dirty="0">
                <a:solidFill>
                  <a:schemeClr val="tx1"/>
                </a:solidFill>
              </a:rPr>
              <a:t>μοντέλων βαθιάς μάθησης</a:t>
            </a:r>
          </a:p>
        </p:txBody>
      </p:sp>
      <p:sp>
        <p:nvSpPr>
          <p:cNvPr id="4" name="TextBox 3">
            <a:extLst>
              <a:ext uri="{FF2B5EF4-FFF2-40B4-BE49-F238E27FC236}">
                <a16:creationId xmlns:a16="http://schemas.microsoft.com/office/drawing/2014/main" id="{7B8EDDCB-F8CC-4D30-39F9-13D9D23B35D5}"/>
              </a:ext>
            </a:extLst>
          </p:cNvPr>
          <p:cNvSpPr txBox="1"/>
          <p:nvPr/>
        </p:nvSpPr>
        <p:spPr>
          <a:xfrm>
            <a:off x="1820174" y="3429000"/>
            <a:ext cx="8671613" cy="646331"/>
          </a:xfrm>
          <a:prstGeom prst="rect">
            <a:avLst/>
          </a:prstGeom>
          <a:noFill/>
        </p:spPr>
        <p:txBody>
          <a:bodyPr wrap="square" rtlCol="0">
            <a:spAutoFit/>
          </a:bodyPr>
          <a:lstStyle/>
          <a:p>
            <a:r>
              <a:rPr lang="el-GR" dirty="0"/>
              <a:t>Νικόλαος Γ. Δαμιανός</a:t>
            </a:r>
            <a:endParaRPr lang="en-US" dirty="0"/>
          </a:p>
          <a:p>
            <a:r>
              <a:rPr lang="el-GR" dirty="0"/>
              <a:t>ΑΕΜ: 3716</a:t>
            </a:r>
          </a:p>
        </p:txBody>
      </p:sp>
      <p:sp>
        <p:nvSpPr>
          <p:cNvPr id="5" name="TextBox 4">
            <a:extLst>
              <a:ext uri="{FF2B5EF4-FFF2-40B4-BE49-F238E27FC236}">
                <a16:creationId xmlns:a16="http://schemas.microsoft.com/office/drawing/2014/main" id="{64AB821D-8BC7-B8A2-1B24-A77BBD6C9C45}"/>
              </a:ext>
            </a:extLst>
          </p:cNvPr>
          <p:cNvSpPr txBox="1"/>
          <p:nvPr/>
        </p:nvSpPr>
        <p:spPr>
          <a:xfrm>
            <a:off x="1820174" y="4347713"/>
            <a:ext cx="8885207" cy="369332"/>
          </a:xfrm>
          <a:prstGeom prst="rect">
            <a:avLst/>
          </a:prstGeom>
          <a:noFill/>
        </p:spPr>
        <p:txBody>
          <a:bodyPr wrap="square" rtlCol="0">
            <a:spAutoFit/>
          </a:bodyPr>
          <a:lstStyle/>
          <a:p>
            <a:r>
              <a:rPr lang="el-GR" dirty="0"/>
              <a:t>Επιβλέπων Καθηγητής: Γεώργιος Παπακώστας</a:t>
            </a:r>
          </a:p>
        </p:txBody>
      </p:sp>
    </p:spTree>
    <p:extLst>
      <p:ext uri="{BB962C8B-B14F-4D97-AF65-F5344CB8AC3E}">
        <p14:creationId xmlns:p14="http://schemas.microsoft.com/office/powerpoint/2010/main" val="195806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D49DA5-291D-EB26-38E2-C8DB01323D40}"/>
              </a:ext>
            </a:extLst>
          </p:cNvPr>
          <p:cNvSpPr>
            <a:spLocks noGrp="1"/>
          </p:cNvSpPr>
          <p:nvPr>
            <p:ph type="title"/>
          </p:nvPr>
        </p:nvSpPr>
        <p:spPr>
          <a:xfrm>
            <a:off x="1141413" y="618518"/>
            <a:ext cx="9905998" cy="1034113"/>
          </a:xfrm>
        </p:spPr>
        <p:txBody>
          <a:bodyPr/>
          <a:lstStyle/>
          <a:p>
            <a:r>
              <a:rPr lang="el-GR" dirty="0"/>
              <a:t>Εκπαίδευση </a:t>
            </a:r>
            <a:r>
              <a:rPr lang="en-US" dirty="0"/>
              <a:t>GAN</a:t>
            </a:r>
            <a:endParaRPr lang="el-GR" dirty="0"/>
          </a:p>
        </p:txBody>
      </p:sp>
      <p:sp>
        <p:nvSpPr>
          <p:cNvPr id="3" name="Θέση περιεχομένου 2">
            <a:extLst>
              <a:ext uri="{FF2B5EF4-FFF2-40B4-BE49-F238E27FC236}">
                <a16:creationId xmlns:a16="http://schemas.microsoft.com/office/drawing/2014/main" id="{A693CA5C-B91E-A587-8F54-496AC475E351}"/>
              </a:ext>
            </a:extLst>
          </p:cNvPr>
          <p:cNvSpPr>
            <a:spLocks noGrp="1"/>
          </p:cNvSpPr>
          <p:nvPr>
            <p:ph idx="1"/>
          </p:nvPr>
        </p:nvSpPr>
        <p:spPr>
          <a:xfrm>
            <a:off x="1141413" y="1652630"/>
            <a:ext cx="10091446" cy="4664279"/>
          </a:xfrm>
        </p:spPr>
        <p:txBody>
          <a:bodyPr>
            <a:normAutofit fontScale="92500" lnSpcReduction="20000"/>
          </a:bodyPr>
          <a:lstStyle/>
          <a:p>
            <a:pPr marL="0" indent="0">
              <a:buNone/>
            </a:pPr>
            <a:r>
              <a:rPr lang="el-GR" dirty="0"/>
              <a:t>Η εκπαίδευση γίνεται ως εξής : </a:t>
            </a:r>
          </a:p>
          <a:p>
            <a:pPr marL="457200" indent="-457200">
              <a:buAutoNum type="arabicPeriod"/>
            </a:pPr>
            <a:r>
              <a:rPr lang="el-GR" dirty="0"/>
              <a:t>Χωρίζονται τα δεδομένα σε μικρές ομάδες (</a:t>
            </a:r>
            <a:r>
              <a:rPr lang="el-GR" dirty="0" err="1"/>
              <a:t>Batches</a:t>
            </a:r>
            <a:r>
              <a:rPr lang="el-GR" dirty="0"/>
              <a:t>) </a:t>
            </a:r>
          </a:p>
          <a:p>
            <a:pPr marL="457200" indent="-457200">
              <a:buAutoNum type="arabicPeriod"/>
            </a:pPr>
            <a:r>
              <a:rPr lang="el-GR" dirty="0"/>
              <a:t>Παράγεται τυχαίος θόρυβο συνήθως μεγέθους 100 για κάθε ένα στοιχείο στο </a:t>
            </a:r>
            <a:r>
              <a:rPr lang="el-GR" dirty="0" err="1"/>
              <a:t>batch</a:t>
            </a:r>
            <a:r>
              <a:rPr lang="el-GR" dirty="0"/>
              <a:t> για παράδειγμα άμα το μέγεθος του </a:t>
            </a:r>
            <a:r>
              <a:rPr lang="el-GR" dirty="0" err="1"/>
              <a:t>batch</a:t>
            </a:r>
            <a:r>
              <a:rPr lang="el-GR" dirty="0"/>
              <a:t> είναι 16 τότε θα παραχθεί ένας 16Χ100 2d πίνακας. </a:t>
            </a:r>
          </a:p>
          <a:p>
            <a:pPr marL="457200" indent="-457200">
              <a:buAutoNum type="arabicPeriod"/>
            </a:pPr>
            <a:r>
              <a:rPr lang="el-GR" dirty="0"/>
              <a:t>Μετά περνιέται ο θόρυβος στον Generator και παράγονται οι ψεύτικες φωτογραφίες. </a:t>
            </a:r>
          </a:p>
          <a:p>
            <a:pPr marL="457200" indent="-457200">
              <a:buAutoNum type="arabicPeriod"/>
            </a:pPr>
            <a:r>
              <a:rPr lang="el-GR" dirty="0"/>
              <a:t>Δημιουργείται ένας πίνακας με 1 ο οποίος θα είναι τα </a:t>
            </a:r>
            <a:r>
              <a:rPr lang="el-GR" dirty="0" err="1"/>
              <a:t>label</a:t>
            </a:r>
            <a:r>
              <a:rPr lang="el-GR" dirty="0"/>
              <a:t> των αληθινών δεδομένων.</a:t>
            </a:r>
          </a:p>
          <a:p>
            <a:pPr marL="457200" indent="-457200">
              <a:buAutoNum type="arabicPeriod"/>
            </a:pPr>
            <a:r>
              <a:rPr lang="el-GR" dirty="0"/>
              <a:t>Δημιουργείται ένας πίνακας με 0 ο οποίος θα είναι τα </a:t>
            </a:r>
            <a:r>
              <a:rPr lang="el-GR" dirty="0" err="1"/>
              <a:t>label</a:t>
            </a:r>
            <a:r>
              <a:rPr lang="el-GR" dirty="0"/>
              <a:t> των ψεύτικων δεδομένων. </a:t>
            </a:r>
          </a:p>
        </p:txBody>
      </p:sp>
    </p:spTree>
    <p:extLst>
      <p:ext uri="{BB962C8B-B14F-4D97-AF65-F5344CB8AC3E}">
        <p14:creationId xmlns:p14="http://schemas.microsoft.com/office/powerpoint/2010/main" val="181972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44A311F0-8361-05B4-D647-27BB452E5EFC}"/>
              </a:ext>
            </a:extLst>
          </p:cNvPr>
          <p:cNvSpPr>
            <a:spLocks noGrp="1"/>
          </p:cNvSpPr>
          <p:nvPr>
            <p:ph idx="1"/>
          </p:nvPr>
        </p:nvSpPr>
        <p:spPr>
          <a:xfrm>
            <a:off x="1057014" y="528506"/>
            <a:ext cx="9990398" cy="5262695"/>
          </a:xfrm>
        </p:spPr>
        <p:txBody>
          <a:bodyPr/>
          <a:lstStyle/>
          <a:p>
            <a:pPr marL="0" indent="0">
              <a:buNone/>
            </a:pPr>
            <a:r>
              <a:rPr lang="el-GR" dirty="0"/>
              <a:t>6. Περνιέται το αληθινό </a:t>
            </a:r>
            <a:r>
              <a:rPr lang="el-GR" dirty="0" err="1"/>
              <a:t>batch</a:t>
            </a:r>
            <a:r>
              <a:rPr lang="el-GR" dirty="0"/>
              <a:t> στον </a:t>
            </a:r>
            <a:r>
              <a:rPr lang="el-GR" dirty="0" err="1"/>
              <a:t>Discriminator</a:t>
            </a:r>
            <a:r>
              <a:rPr lang="el-GR" dirty="0"/>
              <a:t> και με </a:t>
            </a:r>
            <a:r>
              <a:rPr lang="el-GR" dirty="0" err="1"/>
              <a:t>labels</a:t>
            </a:r>
            <a:r>
              <a:rPr lang="el-GR" dirty="0"/>
              <a:t> τα 1 και λαμβάνεται το </a:t>
            </a:r>
            <a:r>
              <a:rPr lang="el-GR" dirty="0" err="1"/>
              <a:t>error</a:t>
            </a:r>
            <a:r>
              <a:rPr lang="el-GR" dirty="0"/>
              <a:t>. </a:t>
            </a:r>
          </a:p>
          <a:p>
            <a:pPr marL="0" indent="0">
              <a:buNone/>
            </a:pPr>
            <a:r>
              <a:rPr lang="el-GR" dirty="0"/>
              <a:t>7. Μετά περνιούνται τα ψεύτικα δεδομένα στον </a:t>
            </a:r>
            <a:r>
              <a:rPr lang="el-GR" dirty="0" err="1"/>
              <a:t>Discriminator</a:t>
            </a:r>
            <a:r>
              <a:rPr lang="el-GR" dirty="0"/>
              <a:t> με </a:t>
            </a:r>
            <a:r>
              <a:rPr lang="el-GR" dirty="0" err="1"/>
              <a:t>labels</a:t>
            </a:r>
            <a:r>
              <a:rPr lang="el-GR" dirty="0"/>
              <a:t> τα 0 και λαμβάνεται το </a:t>
            </a:r>
            <a:r>
              <a:rPr lang="el-GR" dirty="0" err="1"/>
              <a:t>error</a:t>
            </a:r>
            <a:r>
              <a:rPr lang="el-GR" dirty="0"/>
              <a:t>. </a:t>
            </a:r>
          </a:p>
          <a:p>
            <a:pPr marL="0" indent="0">
              <a:buNone/>
            </a:pPr>
            <a:r>
              <a:rPr lang="el-GR" dirty="0"/>
              <a:t>8. Γίνεται πρόσθεση των 2 </a:t>
            </a:r>
            <a:r>
              <a:rPr lang="el-GR" dirty="0" err="1"/>
              <a:t>errors</a:t>
            </a:r>
            <a:r>
              <a:rPr lang="el-GR" dirty="0"/>
              <a:t> και περνιούνται από BP για να γίνει η εκπαίδευση. </a:t>
            </a:r>
          </a:p>
          <a:p>
            <a:pPr marL="0" indent="0">
              <a:buNone/>
            </a:pPr>
            <a:r>
              <a:rPr lang="el-GR" dirty="0"/>
              <a:t>9. Μετά περνιούνται οι ψεύτικες φωτογραφίες στον </a:t>
            </a:r>
            <a:r>
              <a:rPr lang="el-GR" dirty="0" err="1"/>
              <a:t>Discriminator</a:t>
            </a:r>
            <a:r>
              <a:rPr lang="el-GR" dirty="0"/>
              <a:t> και με </a:t>
            </a:r>
            <a:r>
              <a:rPr lang="el-GR" dirty="0" err="1"/>
              <a:t>labels</a:t>
            </a:r>
            <a:r>
              <a:rPr lang="el-GR" dirty="0"/>
              <a:t> τα 1 και μετά τρέχει ο BP για τον Generator για να εκπαιδευτεί. </a:t>
            </a:r>
          </a:p>
          <a:p>
            <a:pPr marL="0" indent="0">
              <a:buNone/>
            </a:pPr>
            <a:r>
              <a:rPr lang="el-GR" dirty="0"/>
              <a:t>10. Τέλος επαναλαμβάνεται μέχρι να τρέξουν όλα τα </a:t>
            </a:r>
            <a:r>
              <a:rPr lang="el-GR" dirty="0" err="1"/>
              <a:t>Batches</a:t>
            </a:r>
            <a:r>
              <a:rPr lang="el-GR" dirty="0"/>
              <a:t> για όσες εποχές έχουν οριστεί.</a:t>
            </a:r>
          </a:p>
          <a:p>
            <a:pPr marL="0" indent="0">
              <a:buNone/>
            </a:pPr>
            <a:endParaRPr lang="el-GR" dirty="0"/>
          </a:p>
        </p:txBody>
      </p:sp>
    </p:spTree>
    <p:extLst>
      <p:ext uri="{BB962C8B-B14F-4D97-AF65-F5344CB8AC3E}">
        <p14:creationId xmlns:p14="http://schemas.microsoft.com/office/powerpoint/2010/main" val="199506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EFDA107-3AB0-8C61-6D99-6F001EFE704C}"/>
              </a:ext>
            </a:extLst>
          </p:cNvPr>
          <p:cNvSpPr>
            <a:spLocks noGrp="1"/>
          </p:cNvSpPr>
          <p:nvPr>
            <p:ph type="title"/>
          </p:nvPr>
        </p:nvSpPr>
        <p:spPr>
          <a:xfrm>
            <a:off x="1141413" y="618518"/>
            <a:ext cx="9905998" cy="916667"/>
          </a:xfrm>
        </p:spPr>
        <p:txBody>
          <a:bodyPr/>
          <a:lstStyle/>
          <a:p>
            <a:r>
              <a:rPr lang="el-GR" dirty="0"/>
              <a:t>Παραλλαγές </a:t>
            </a:r>
            <a:r>
              <a:rPr lang="en-US" dirty="0"/>
              <a:t>GAN</a:t>
            </a:r>
            <a:endParaRPr lang="el-GR" dirty="0"/>
          </a:p>
        </p:txBody>
      </p:sp>
      <p:sp>
        <p:nvSpPr>
          <p:cNvPr id="3" name="Θέση περιεχομένου 2">
            <a:extLst>
              <a:ext uri="{FF2B5EF4-FFF2-40B4-BE49-F238E27FC236}">
                <a16:creationId xmlns:a16="http://schemas.microsoft.com/office/drawing/2014/main" id="{46EE36C1-0C89-522D-D4C9-F1EBFE87F5BC}"/>
              </a:ext>
            </a:extLst>
          </p:cNvPr>
          <p:cNvSpPr>
            <a:spLocks noGrp="1"/>
          </p:cNvSpPr>
          <p:nvPr>
            <p:ph idx="1"/>
          </p:nvPr>
        </p:nvSpPr>
        <p:spPr>
          <a:xfrm>
            <a:off x="1141413" y="1535184"/>
            <a:ext cx="9905998" cy="4832059"/>
          </a:xfrm>
        </p:spPr>
        <p:txBody>
          <a:bodyPr/>
          <a:lstStyle/>
          <a:p>
            <a:r>
              <a:rPr lang="el-GR" dirty="0"/>
              <a:t>Το </a:t>
            </a:r>
            <a:r>
              <a:rPr lang="en-US" dirty="0"/>
              <a:t>Cycle GAN</a:t>
            </a:r>
            <a:r>
              <a:rPr lang="el-GR" dirty="0"/>
              <a:t> το οποίο μαθαίνει να “μεταφράζει” μία εικόνα σε μία άλλη.</a:t>
            </a:r>
          </a:p>
          <a:p>
            <a:r>
              <a:rPr lang="el-GR" dirty="0"/>
              <a:t>Το </a:t>
            </a:r>
            <a:r>
              <a:rPr lang="en-US" dirty="0"/>
              <a:t>SRGAN </a:t>
            </a:r>
            <a:r>
              <a:rPr lang="el-GR" dirty="0"/>
              <a:t>το οποίο μεγαλώνει την ανάλυση εικόνων</a:t>
            </a:r>
          </a:p>
          <a:p>
            <a:r>
              <a:rPr lang="el-GR" dirty="0"/>
              <a:t> Το </a:t>
            </a:r>
            <a:r>
              <a:rPr lang="en-US" dirty="0"/>
              <a:t>Conditional GAN</a:t>
            </a:r>
            <a:r>
              <a:rPr lang="el-GR" dirty="0"/>
              <a:t> το οποίο χρησιμοποιήθηκε σε αυτήν την εργασία ,  η διαφορά του από ένα κανονικό GAN είναι ότι στο </a:t>
            </a:r>
            <a:r>
              <a:rPr lang="el-GR" dirty="0" err="1"/>
              <a:t>conditional</a:t>
            </a:r>
            <a:r>
              <a:rPr lang="el-GR" dirty="0"/>
              <a:t> GAN υπάρχει και ένα </a:t>
            </a:r>
            <a:r>
              <a:rPr lang="el-GR" dirty="0" err="1"/>
              <a:t>vector</a:t>
            </a:r>
            <a:r>
              <a:rPr lang="el-GR" dirty="0"/>
              <a:t> με </a:t>
            </a:r>
            <a:r>
              <a:rPr lang="en-US" dirty="0"/>
              <a:t>features </a:t>
            </a:r>
            <a:r>
              <a:rPr lang="el-GR" dirty="0"/>
              <a:t>(το οποίο είναι το </a:t>
            </a:r>
            <a:r>
              <a:rPr lang="en-US" dirty="0"/>
              <a:t>condition</a:t>
            </a:r>
            <a:r>
              <a:rPr lang="el-GR" dirty="0"/>
              <a:t>). </a:t>
            </a:r>
          </a:p>
        </p:txBody>
      </p:sp>
    </p:spTree>
    <p:extLst>
      <p:ext uri="{BB962C8B-B14F-4D97-AF65-F5344CB8AC3E}">
        <p14:creationId xmlns:p14="http://schemas.microsoft.com/office/powerpoint/2010/main" val="400715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B74F7A-7DB4-31C2-8ADF-637CEC22B2BB}"/>
              </a:ext>
            </a:extLst>
          </p:cNvPr>
          <p:cNvSpPr>
            <a:spLocks noGrp="1"/>
          </p:cNvSpPr>
          <p:nvPr>
            <p:ph type="title"/>
          </p:nvPr>
        </p:nvSpPr>
        <p:spPr>
          <a:xfrm>
            <a:off x="1141413" y="618518"/>
            <a:ext cx="9755886" cy="1008946"/>
          </a:xfrm>
        </p:spPr>
        <p:txBody>
          <a:bodyPr/>
          <a:lstStyle/>
          <a:p>
            <a:r>
              <a:rPr lang="el-GR" dirty="0"/>
              <a:t>Που Χρησιμοποιούνται</a:t>
            </a:r>
          </a:p>
        </p:txBody>
      </p:sp>
      <p:sp>
        <p:nvSpPr>
          <p:cNvPr id="3" name="Θέση περιεχομένου 2">
            <a:extLst>
              <a:ext uri="{FF2B5EF4-FFF2-40B4-BE49-F238E27FC236}">
                <a16:creationId xmlns:a16="http://schemas.microsoft.com/office/drawing/2014/main" id="{2FB07477-6D7D-BD44-E8D1-70DAFF05656C}"/>
              </a:ext>
            </a:extLst>
          </p:cNvPr>
          <p:cNvSpPr>
            <a:spLocks noGrp="1"/>
          </p:cNvSpPr>
          <p:nvPr>
            <p:ph idx="1"/>
          </p:nvPr>
        </p:nvSpPr>
        <p:spPr>
          <a:xfrm>
            <a:off x="1141413" y="1803633"/>
            <a:ext cx="9755886" cy="4370664"/>
          </a:xfrm>
        </p:spPr>
        <p:txBody>
          <a:bodyPr/>
          <a:lstStyle/>
          <a:p>
            <a:r>
              <a:rPr lang="el-GR" dirty="0"/>
              <a:t>Σύνθεση εικόνας και βίντεο</a:t>
            </a:r>
          </a:p>
          <a:p>
            <a:r>
              <a:rPr lang="el-GR" dirty="0"/>
              <a:t>“Πρόβλεψη” βίντεο</a:t>
            </a:r>
          </a:p>
          <a:p>
            <a:r>
              <a:rPr lang="el-GR" dirty="0"/>
              <a:t>Μουσική</a:t>
            </a:r>
          </a:p>
          <a:p>
            <a:r>
              <a:rPr lang="el-GR" dirty="0"/>
              <a:t>Φάρμακα</a:t>
            </a:r>
          </a:p>
          <a:p>
            <a:r>
              <a:rPr lang="en-US" dirty="0"/>
              <a:t>Deepfakes</a:t>
            </a:r>
            <a:r>
              <a:rPr lang="el-GR" dirty="0"/>
              <a:t> και η Ανίχνευση τους</a:t>
            </a:r>
          </a:p>
          <a:p>
            <a:r>
              <a:rPr lang="el-GR" dirty="0"/>
              <a:t>Κείμενο σε εικόνα</a:t>
            </a:r>
          </a:p>
          <a:p>
            <a:r>
              <a:rPr lang="el-GR" dirty="0"/>
              <a:t>Και πολλά άλλα.</a:t>
            </a:r>
          </a:p>
        </p:txBody>
      </p:sp>
    </p:spTree>
    <p:extLst>
      <p:ext uri="{BB962C8B-B14F-4D97-AF65-F5344CB8AC3E}">
        <p14:creationId xmlns:p14="http://schemas.microsoft.com/office/powerpoint/2010/main" val="285477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CE25AC-1D34-4DEE-69B9-3B6FCBF32262}"/>
              </a:ext>
            </a:extLst>
          </p:cNvPr>
          <p:cNvSpPr>
            <a:spLocks noGrp="1"/>
          </p:cNvSpPr>
          <p:nvPr>
            <p:ph type="title"/>
          </p:nvPr>
        </p:nvSpPr>
        <p:spPr>
          <a:xfrm>
            <a:off x="1141413" y="618518"/>
            <a:ext cx="9905998" cy="891500"/>
          </a:xfrm>
        </p:spPr>
        <p:txBody>
          <a:bodyPr/>
          <a:lstStyle/>
          <a:p>
            <a:r>
              <a:rPr lang="el-GR" dirty="0"/>
              <a:t>Προσέγγιση</a:t>
            </a:r>
            <a:r>
              <a:rPr lang="en-US" dirty="0"/>
              <a:t> </a:t>
            </a:r>
            <a:r>
              <a:rPr lang="el-GR" dirty="0"/>
              <a:t>και Πειράματα</a:t>
            </a:r>
          </a:p>
        </p:txBody>
      </p:sp>
      <p:sp>
        <p:nvSpPr>
          <p:cNvPr id="3" name="Θέση περιεχομένου 2">
            <a:extLst>
              <a:ext uri="{FF2B5EF4-FFF2-40B4-BE49-F238E27FC236}">
                <a16:creationId xmlns:a16="http://schemas.microsoft.com/office/drawing/2014/main" id="{7AB480C3-1FC6-6663-4A0E-7AB17006F526}"/>
              </a:ext>
            </a:extLst>
          </p:cNvPr>
          <p:cNvSpPr>
            <a:spLocks noGrp="1"/>
          </p:cNvSpPr>
          <p:nvPr>
            <p:ph idx="1"/>
          </p:nvPr>
        </p:nvSpPr>
        <p:spPr>
          <a:xfrm>
            <a:off x="1141413" y="1610686"/>
            <a:ext cx="9905998" cy="4865615"/>
          </a:xfrm>
        </p:spPr>
        <p:txBody>
          <a:bodyPr/>
          <a:lstStyle/>
          <a:p>
            <a:pPr marL="0" indent="0">
              <a:buNone/>
            </a:pPr>
            <a:r>
              <a:rPr lang="en-US" dirty="0"/>
              <a:t>1. </a:t>
            </a:r>
            <a:r>
              <a:rPr lang="el-GR" dirty="0"/>
              <a:t>Εύρεση </a:t>
            </a:r>
            <a:r>
              <a:rPr lang="en-US" dirty="0"/>
              <a:t>Dataset</a:t>
            </a:r>
          </a:p>
          <a:p>
            <a:pPr marL="0" indent="0">
              <a:buNone/>
            </a:pPr>
            <a:r>
              <a:rPr lang="en-US" dirty="0"/>
              <a:t>2. Feature extractor</a:t>
            </a:r>
          </a:p>
          <a:p>
            <a:pPr marL="0" indent="0">
              <a:buNone/>
            </a:pPr>
            <a:r>
              <a:rPr lang="en-US" dirty="0"/>
              <a:t>3. Conditional GAN</a:t>
            </a:r>
          </a:p>
          <a:p>
            <a:pPr marL="0" indent="0">
              <a:buNone/>
            </a:pPr>
            <a:r>
              <a:rPr lang="en-US" dirty="0"/>
              <a:t>4. </a:t>
            </a:r>
            <a:r>
              <a:rPr lang="el-GR" dirty="0"/>
              <a:t>Μετρήσεις</a:t>
            </a:r>
          </a:p>
        </p:txBody>
      </p:sp>
    </p:spTree>
    <p:extLst>
      <p:ext uri="{BB962C8B-B14F-4D97-AF65-F5344CB8AC3E}">
        <p14:creationId xmlns:p14="http://schemas.microsoft.com/office/powerpoint/2010/main" val="415105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B7FEDE-32FF-2132-4683-9DFB5541A07E}"/>
              </a:ext>
            </a:extLst>
          </p:cNvPr>
          <p:cNvSpPr>
            <a:spLocks noGrp="1"/>
          </p:cNvSpPr>
          <p:nvPr>
            <p:ph type="title"/>
          </p:nvPr>
        </p:nvSpPr>
        <p:spPr>
          <a:xfrm>
            <a:off x="1141413" y="618518"/>
            <a:ext cx="9764275" cy="925056"/>
          </a:xfrm>
        </p:spPr>
        <p:txBody>
          <a:bodyPr/>
          <a:lstStyle/>
          <a:p>
            <a:r>
              <a:rPr lang="en-US" dirty="0"/>
              <a:t>DATASET</a:t>
            </a:r>
            <a:endParaRPr lang="el-GR" dirty="0"/>
          </a:p>
        </p:txBody>
      </p:sp>
      <p:sp>
        <p:nvSpPr>
          <p:cNvPr id="3" name="Θέση περιεχομένου 2">
            <a:extLst>
              <a:ext uri="{FF2B5EF4-FFF2-40B4-BE49-F238E27FC236}">
                <a16:creationId xmlns:a16="http://schemas.microsoft.com/office/drawing/2014/main" id="{22C852EA-339D-5B86-2C2C-44F7B758AF48}"/>
              </a:ext>
            </a:extLst>
          </p:cNvPr>
          <p:cNvSpPr>
            <a:spLocks noGrp="1"/>
          </p:cNvSpPr>
          <p:nvPr>
            <p:ph idx="1"/>
          </p:nvPr>
        </p:nvSpPr>
        <p:spPr>
          <a:xfrm>
            <a:off x="1141413" y="1661020"/>
            <a:ext cx="9764275" cy="4781725"/>
          </a:xfrm>
        </p:spPr>
        <p:txBody>
          <a:bodyPr>
            <a:normAutofit/>
          </a:bodyPr>
          <a:lstStyle/>
          <a:p>
            <a:pPr marL="0" indent="0">
              <a:buNone/>
            </a:pPr>
            <a:r>
              <a:rPr lang="el-GR" dirty="0"/>
              <a:t>Το </a:t>
            </a:r>
            <a:r>
              <a:rPr lang="en-US" dirty="0"/>
              <a:t>dataset </a:t>
            </a:r>
            <a:r>
              <a:rPr lang="el-GR" dirty="0"/>
              <a:t>για τα </a:t>
            </a:r>
            <a:r>
              <a:rPr lang="en-US" dirty="0"/>
              <a:t>EEG </a:t>
            </a:r>
            <a:r>
              <a:rPr lang="el-GR" dirty="0"/>
              <a:t>που χρησιμοποιήθηκε είναι το «</a:t>
            </a:r>
            <a:r>
              <a:rPr lang="en-US" dirty="0"/>
              <a:t>EEG Data for Visual Classification» </a:t>
            </a:r>
            <a:r>
              <a:rPr lang="el-GR" dirty="0"/>
              <a:t>του </a:t>
            </a:r>
            <a:r>
              <a:rPr lang="en-US" dirty="0" err="1"/>
              <a:t>PeRCeiVe</a:t>
            </a:r>
            <a:r>
              <a:rPr lang="en-US" dirty="0"/>
              <a:t> Lab. </a:t>
            </a:r>
            <a:r>
              <a:rPr lang="el-GR" dirty="0"/>
              <a:t>Σε αυτό το </a:t>
            </a:r>
            <a:r>
              <a:rPr lang="el-GR" dirty="0" err="1"/>
              <a:t>dataset</a:t>
            </a:r>
            <a:r>
              <a:rPr lang="el-GR" dirty="0"/>
              <a:t> υπάρχουν δεδομένα EEG από 6 άτομα. Οι εγγραφές για κάθε άτομο αποτελείτε από 40 κλάσεις και για κάθε κλάση υπάρχουν 50 εικόνες</a:t>
            </a:r>
            <a:r>
              <a:rPr lang="en-US" dirty="0"/>
              <a:t> </a:t>
            </a:r>
            <a:r>
              <a:rPr lang="el-GR" dirty="0"/>
              <a:t>Οι εικόνες εμφανιζόταν διαδοχικά σε μία μόνο ακολουθία.</a:t>
            </a:r>
            <a:r>
              <a:rPr lang="en-US" dirty="0"/>
              <a:t> </a:t>
            </a:r>
            <a:r>
              <a:rPr lang="el-GR" dirty="0"/>
              <a:t>Η κάθε εικόνα εμφανιζόταν για 0.5 δευτερόλεπτα.</a:t>
            </a:r>
            <a:r>
              <a:rPr lang="en-US" dirty="0"/>
              <a:t> </a:t>
            </a:r>
            <a:r>
              <a:rPr lang="el-GR" dirty="0"/>
              <a:t>Μετά από κάθε κλάση εμφανιζόταν μαύρη οθόνη στην οποία η εγγραφή συνεχιζόταν.</a:t>
            </a:r>
            <a:r>
              <a:rPr lang="en-US" dirty="0"/>
              <a:t> </a:t>
            </a:r>
            <a:r>
              <a:rPr lang="el-GR" dirty="0"/>
              <a:t>Κάθε EEG αποτελείτε από 128 κανάλια καταγραμμένα για 0.5 δευτερόλεπτα και 1kHz ρυθμό δειγματοληψίας, οπότε για κάθε κανάλι υπάρχουν 500 δείγματα δηλαδή το κάθε EEG είναι 128x500</a:t>
            </a:r>
            <a:r>
              <a:rPr lang="en-US" dirty="0"/>
              <a:t>.</a:t>
            </a:r>
            <a:endParaRPr lang="el-GR" dirty="0"/>
          </a:p>
        </p:txBody>
      </p:sp>
    </p:spTree>
    <p:extLst>
      <p:ext uri="{BB962C8B-B14F-4D97-AF65-F5344CB8AC3E}">
        <p14:creationId xmlns:p14="http://schemas.microsoft.com/office/powerpoint/2010/main" val="237961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5AF491BF-B5B8-E73B-E804-A7237F2907E4}"/>
              </a:ext>
            </a:extLst>
          </p:cNvPr>
          <p:cNvPicPr>
            <a:picLocks noGrp="1" noChangeAspect="1"/>
          </p:cNvPicPr>
          <p:nvPr>
            <p:ph idx="1"/>
          </p:nvPr>
        </p:nvPicPr>
        <p:blipFill>
          <a:blip r:embed="rId2"/>
          <a:stretch>
            <a:fillRect/>
          </a:stretch>
        </p:blipFill>
        <p:spPr>
          <a:xfrm>
            <a:off x="1937857" y="230026"/>
            <a:ext cx="7650760" cy="5738070"/>
          </a:xfrm>
        </p:spPr>
      </p:pic>
    </p:spTree>
    <p:extLst>
      <p:ext uri="{BB962C8B-B14F-4D97-AF65-F5344CB8AC3E}">
        <p14:creationId xmlns:p14="http://schemas.microsoft.com/office/powerpoint/2010/main" val="253420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45B08AB6-90F2-EF9D-F032-72706A464860}"/>
              </a:ext>
            </a:extLst>
          </p:cNvPr>
          <p:cNvSpPr>
            <a:spLocks noGrp="1"/>
          </p:cNvSpPr>
          <p:nvPr>
            <p:ph idx="1"/>
          </p:nvPr>
        </p:nvSpPr>
        <p:spPr>
          <a:xfrm>
            <a:off x="771788" y="478172"/>
            <a:ext cx="10057510" cy="5094915"/>
          </a:xfrm>
        </p:spPr>
        <p:txBody>
          <a:bodyPr/>
          <a:lstStyle/>
          <a:p>
            <a:pPr marL="0" indent="0">
              <a:buNone/>
            </a:pPr>
            <a:r>
              <a:rPr lang="el-GR" dirty="0"/>
              <a:t>Οι εικόνες παρθήκαν από το IMAGENET έγινε και augmentation για να είναι όλες οι εικόνες ίδιες σε αριθμό , για κάθε κλάση 1546 εικόνες από της οποίες επιλέχθηκαν 300 τυχαίες για κάθε κλάση (50*6).    </a:t>
            </a:r>
          </a:p>
          <a:p>
            <a:pPr marL="0" indent="0">
              <a:buNone/>
            </a:pPr>
            <a:endParaRPr lang="el-GR" dirty="0"/>
          </a:p>
        </p:txBody>
      </p:sp>
      <p:pic>
        <p:nvPicPr>
          <p:cNvPr id="5" name="Εικόνα 4">
            <a:extLst>
              <a:ext uri="{FF2B5EF4-FFF2-40B4-BE49-F238E27FC236}">
                <a16:creationId xmlns:a16="http://schemas.microsoft.com/office/drawing/2014/main" id="{65304B7C-018B-84E4-D501-1D6AC0439A23}"/>
              </a:ext>
            </a:extLst>
          </p:cNvPr>
          <p:cNvPicPr>
            <a:picLocks noChangeAspect="1"/>
          </p:cNvPicPr>
          <p:nvPr/>
        </p:nvPicPr>
        <p:blipFill>
          <a:blip r:embed="rId2"/>
          <a:stretch>
            <a:fillRect/>
          </a:stretch>
        </p:blipFill>
        <p:spPr>
          <a:xfrm>
            <a:off x="1599502" y="2819400"/>
            <a:ext cx="609600" cy="609600"/>
          </a:xfrm>
          <a:prstGeom prst="rect">
            <a:avLst/>
          </a:prstGeom>
        </p:spPr>
      </p:pic>
      <p:pic>
        <p:nvPicPr>
          <p:cNvPr id="7" name="Εικόνα 6">
            <a:extLst>
              <a:ext uri="{FF2B5EF4-FFF2-40B4-BE49-F238E27FC236}">
                <a16:creationId xmlns:a16="http://schemas.microsoft.com/office/drawing/2014/main" id="{495D55FA-04C5-BAE4-B0F9-E7925BD8F3BB}"/>
              </a:ext>
            </a:extLst>
          </p:cNvPr>
          <p:cNvPicPr>
            <a:picLocks noChangeAspect="1"/>
          </p:cNvPicPr>
          <p:nvPr/>
        </p:nvPicPr>
        <p:blipFill>
          <a:blip r:embed="rId3"/>
          <a:stretch>
            <a:fillRect/>
          </a:stretch>
        </p:blipFill>
        <p:spPr>
          <a:xfrm>
            <a:off x="989902" y="2819400"/>
            <a:ext cx="609600" cy="609600"/>
          </a:xfrm>
          <a:prstGeom prst="rect">
            <a:avLst/>
          </a:prstGeom>
        </p:spPr>
      </p:pic>
      <p:pic>
        <p:nvPicPr>
          <p:cNvPr id="9" name="Εικόνα 8">
            <a:extLst>
              <a:ext uri="{FF2B5EF4-FFF2-40B4-BE49-F238E27FC236}">
                <a16:creationId xmlns:a16="http://schemas.microsoft.com/office/drawing/2014/main" id="{B6C8B9ED-B991-9696-E056-6C5D8095026B}"/>
              </a:ext>
            </a:extLst>
          </p:cNvPr>
          <p:cNvPicPr>
            <a:picLocks noChangeAspect="1"/>
          </p:cNvPicPr>
          <p:nvPr/>
        </p:nvPicPr>
        <p:blipFill>
          <a:blip r:embed="rId4"/>
          <a:stretch>
            <a:fillRect/>
          </a:stretch>
        </p:blipFill>
        <p:spPr>
          <a:xfrm>
            <a:off x="2209102" y="2819400"/>
            <a:ext cx="609600" cy="609600"/>
          </a:xfrm>
          <a:prstGeom prst="rect">
            <a:avLst/>
          </a:prstGeom>
        </p:spPr>
      </p:pic>
      <p:pic>
        <p:nvPicPr>
          <p:cNvPr id="11" name="Εικόνα 10">
            <a:extLst>
              <a:ext uri="{FF2B5EF4-FFF2-40B4-BE49-F238E27FC236}">
                <a16:creationId xmlns:a16="http://schemas.microsoft.com/office/drawing/2014/main" id="{6092BFE4-0472-6D96-317E-3269A8598DD1}"/>
              </a:ext>
            </a:extLst>
          </p:cNvPr>
          <p:cNvPicPr>
            <a:picLocks noChangeAspect="1"/>
          </p:cNvPicPr>
          <p:nvPr/>
        </p:nvPicPr>
        <p:blipFill>
          <a:blip r:embed="rId5"/>
          <a:stretch>
            <a:fillRect/>
          </a:stretch>
        </p:blipFill>
        <p:spPr>
          <a:xfrm>
            <a:off x="4059386" y="2819400"/>
            <a:ext cx="609600" cy="609600"/>
          </a:xfrm>
          <a:prstGeom prst="rect">
            <a:avLst/>
          </a:prstGeom>
        </p:spPr>
      </p:pic>
      <p:pic>
        <p:nvPicPr>
          <p:cNvPr id="13" name="Εικόνα 12">
            <a:extLst>
              <a:ext uri="{FF2B5EF4-FFF2-40B4-BE49-F238E27FC236}">
                <a16:creationId xmlns:a16="http://schemas.microsoft.com/office/drawing/2014/main" id="{90259A98-5F77-4D48-A99C-21CA2C71917A}"/>
              </a:ext>
            </a:extLst>
          </p:cNvPr>
          <p:cNvPicPr>
            <a:picLocks noChangeAspect="1"/>
          </p:cNvPicPr>
          <p:nvPr/>
        </p:nvPicPr>
        <p:blipFill>
          <a:blip r:embed="rId6"/>
          <a:stretch>
            <a:fillRect/>
          </a:stretch>
        </p:blipFill>
        <p:spPr>
          <a:xfrm>
            <a:off x="3435804" y="2819400"/>
            <a:ext cx="609600" cy="609600"/>
          </a:xfrm>
          <a:prstGeom prst="rect">
            <a:avLst/>
          </a:prstGeom>
        </p:spPr>
      </p:pic>
      <p:pic>
        <p:nvPicPr>
          <p:cNvPr id="15" name="Εικόνα 14">
            <a:extLst>
              <a:ext uri="{FF2B5EF4-FFF2-40B4-BE49-F238E27FC236}">
                <a16:creationId xmlns:a16="http://schemas.microsoft.com/office/drawing/2014/main" id="{4B02DDA7-9D05-0150-9606-DBB4828A392C}"/>
              </a:ext>
            </a:extLst>
          </p:cNvPr>
          <p:cNvPicPr>
            <a:picLocks noChangeAspect="1"/>
          </p:cNvPicPr>
          <p:nvPr/>
        </p:nvPicPr>
        <p:blipFill>
          <a:blip r:embed="rId7"/>
          <a:stretch>
            <a:fillRect/>
          </a:stretch>
        </p:blipFill>
        <p:spPr>
          <a:xfrm>
            <a:off x="2822453" y="2819400"/>
            <a:ext cx="609600" cy="609600"/>
          </a:xfrm>
          <a:prstGeom prst="rect">
            <a:avLst/>
          </a:prstGeom>
        </p:spPr>
      </p:pic>
      <p:pic>
        <p:nvPicPr>
          <p:cNvPr id="17" name="Εικόνα 16">
            <a:extLst>
              <a:ext uri="{FF2B5EF4-FFF2-40B4-BE49-F238E27FC236}">
                <a16:creationId xmlns:a16="http://schemas.microsoft.com/office/drawing/2014/main" id="{67B90CBB-8BA1-225D-6224-F6405753FFC4}"/>
              </a:ext>
            </a:extLst>
          </p:cNvPr>
          <p:cNvPicPr>
            <a:picLocks noChangeAspect="1"/>
          </p:cNvPicPr>
          <p:nvPr/>
        </p:nvPicPr>
        <p:blipFill>
          <a:blip r:embed="rId8"/>
          <a:stretch>
            <a:fillRect/>
          </a:stretch>
        </p:blipFill>
        <p:spPr>
          <a:xfrm>
            <a:off x="1000705" y="3429000"/>
            <a:ext cx="609600" cy="609600"/>
          </a:xfrm>
          <a:prstGeom prst="rect">
            <a:avLst/>
          </a:prstGeom>
        </p:spPr>
      </p:pic>
      <p:pic>
        <p:nvPicPr>
          <p:cNvPr id="19" name="Εικόνα 18">
            <a:extLst>
              <a:ext uri="{FF2B5EF4-FFF2-40B4-BE49-F238E27FC236}">
                <a16:creationId xmlns:a16="http://schemas.microsoft.com/office/drawing/2014/main" id="{6C2FB4CF-DED3-70B7-007B-FC840836A9C4}"/>
              </a:ext>
            </a:extLst>
          </p:cNvPr>
          <p:cNvPicPr>
            <a:picLocks noChangeAspect="1"/>
          </p:cNvPicPr>
          <p:nvPr/>
        </p:nvPicPr>
        <p:blipFill>
          <a:blip r:embed="rId9"/>
          <a:stretch>
            <a:fillRect/>
          </a:stretch>
        </p:blipFill>
        <p:spPr>
          <a:xfrm>
            <a:off x="1621108" y="3429000"/>
            <a:ext cx="609600" cy="609600"/>
          </a:xfrm>
          <a:prstGeom prst="rect">
            <a:avLst/>
          </a:prstGeom>
        </p:spPr>
      </p:pic>
      <p:pic>
        <p:nvPicPr>
          <p:cNvPr id="21" name="Εικόνα 20">
            <a:extLst>
              <a:ext uri="{FF2B5EF4-FFF2-40B4-BE49-F238E27FC236}">
                <a16:creationId xmlns:a16="http://schemas.microsoft.com/office/drawing/2014/main" id="{F864102F-DF28-C8F5-C4D2-F95632491CE8}"/>
              </a:ext>
            </a:extLst>
          </p:cNvPr>
          <p:cNvPicPr>
            <a:picLocks noChangeAspect="1"/>
          </p:cNvPicPr>
          <p:nvPr/>
        </p:nvPicPr>
        <p:blipFill>
          <a:blip r:embed="rId10"/>
          <a:stretch>
            <a:fillRect/>
          </a:stretch>
        </p:blipFill>
        <p:spPr>
          <a:xfrm>
            <a:off x="2861914" y="3429000"/>
            <a:ext cx="609600" cy="609600"/>
          </a:xfrm>
          <a:prstGeom prst="rect">
            <a:avLst/>
          </a:prstGeom>
        </p:spPr>
      </p:pic>
      <p:pic>
        <p:nvPicPr>
          <p:cNvPr id="23" name="Εικόνα 22">
            <a:extLst>
              <a:ext uri="{FF2B5EF4-FFF2-40B4-BE49-F238E27FC236}">
                <a16:creationId xmlns:a16="http://schemas.microsoft.com/office/drawing/2014/main" id="{C4485822-3181-EB33-9F0B-F65BE8750F7D}"/>
              </a:ext>
            </a:extLst>
          </p:cNvPr>
          <p:cNvPicPr>
            <a:picLocks noChangeAspect="1"/>
          </p:cNvPicPr>
          <p:nvPr/>
        </p:nvPicPr>
        <p:blipFill>
          <a:blip r:embed="rId11"/>
          <a:stretch>
            <a:fillRect/>
          </a:stretch>
        </p:blipFill>
        <p:spPr>
          <a:xfrm>
            <a:off x="3428180" y="3429000"/>
            <a:ext cx="609600" cy="609600"/>
          </a:xfrm>
          <a:prstGeom prst="rect">
            <a:avLst/>
          </a:prstGeom>
        </p:spPr>
      </p:pic>
      <p:pic>
        <p:nvPicPr>
          <p:cNvPr id="25" name="Εικόνα 24">
            <a:extLst>
              <a:ext uri="{FF2B5EF4-FFF2-40B4-BE49-F238E27FC236}">
                <a16:creationId xmlns:a16="http://schemas.microsoft.com/office/drawing/2014/main" id="{EA45DC59-31C8-B019-0F00-254F5C24635F}"/>
              </a:ext>
            </a:extLst>
          </p:cNvPr>
          <p:cNvPicPr>
            <a:picLocks noChangeAspect="1"/>
          </p:cNvPicPr>
          <p:nvPr/>
        </p:nvPicPr>
        <p:blipFill>
          <a:blip r:embed="rId12"/>
          <a:stretch>
            <a:fillRect/>
          </a:stretch>
        </p:blipFill>
        <p:spPr>
          <a:xfrm>
            <a:off x="2241511" y="3429000"/>
            <a:ext cx="609600" cy="609600"/>
          </a:xfrm>
          <a:prstGeom prst="rect">
            <a:avLst/>
          </a:prstGeom>
        </p:spPr>
      </p:pic>
      <p:pic>
        <p:nvPicPr>
          <p:cNvPr id="27" name="Εικόνα 26">
            <a:extLst>
              <a:ext uri="{FF2B5EF4-FFF2-40B4-BE49-F238E27FC236}">
                <a16:creationId xmlns:a16="http://schemas.microsoft.com/office/drawing/2014/main" id="{1E55E00C-7A03-1BA8-0B09-41DCBE3E6E04}"/>
              </a:ext>
            </a:extLst>
          </p:cNvPr>
          <p:cNvPicPr>
            <a:picLocks noChangeAspect="1"/>
          </p:cNvPicPr>
          <p:nvPr/>
        </p:nvPicPr>
        <p:blipFill>
          <a:blip r:embed="rId13"/>
          <a:stretch>
            <a:fillRect/>
          </a:stretch>
        </p:blipFill>
        <p:spPr>
          <a:xfrm>
            <a:off x="4682968" y="2819400"/>
            <a:ext cx="609600" cy="609600"/>
          </a:xfrm>
          <a:prstGeom prst="rect">
            <a:avLst/>
          </a:prstGeom>
        </p:spPr>
      </p:pic>
      <p:pic>
        <p:nvPicPr>
          <p:cNvPr id="29" name="Εικόνα 28">
            <a:extLst>
              <a:ext uri="{FF2B5EF4-FFF2-40B4-BE49-F238E27FC236}">
                <a16:creationId xmlns:a16="http://schemas.microsoft.com/office/drawing/2014/main" id="{F380205B-0524-2B4F-0454-028F6E924689}"/>
              </a:ext>
            </a:extLst>
          </p:cNvPr>
          <p:cNvPicPr>
            <a:picLocks noChangeAspect="1"/>
          </p:cNvPicPr>
          <p:nvPr/>
        </p:nvPicPr>
        <p:blipFill>
          <a:blip r:embed="rId14"/>
          <a:stretch>
            <a:fillRect/>
          </a:stretch>
        </p:blipFill>
        <p:spPr>
          <a:xfrm>
            <a:off x="4046811" y="3429000"/>
            <a:ext cx="609600" cy="609600"/>
          </a:xfrm>
          <a:prstGeom prst="rect">
            <a:avLst/>
          </a:prstGeom>
        </p:spPr>
      </p:pic>
      <p:pic>
        <p:nvPicPr>
          <p:cNvPr id="31" name="Εικόνα 30">
            <a:extLst>
              <a:ext uri="{FF2B5EF4-FFF2-40B4-BE49-F238E27FC236}">
                <a16:creationId xmlns:a16="http://schemas.microsoft.com/office/drawing/2014/main" id="{A6251897-07F9-5780-4A75-8EA5DF20A0CF}"/>
              </a:ext>
            </a:extLst>
          </p:cNvPr>
          <p:cNvPicPr>
            <a:picLocks noChangeAspect="1"/>
          </p:cNvPicPr>
          <p:nvPr/>
        </p:nvPicPr>
        <p:blipFill>
          <a:blip r:embed="rId15"/>
          <a:stretch>
            <a:fillRect/>
          </a:stretch>
        </p:blipFill>
        <p:spPr>
          <a:xfrm>
            <a:off x="4682968" y="3429000"/>
            <a:ext cx="609600" cy="609600"/>
          </a:xfrm>
          <a:prstGeom prst="rect">
            <a:avLst/>
          </a:prstGeom>
        </p:spPr>
      </p:pic>
      <p:pic>
        <p:nvPicPr>
          <p:cNvPr id="33" name="Εικόνα 32">
            <a:extLst>
              <a:ext uri="{FF2B5EF4-FFF2-40B4-BE49-F238E27FC236}">
                <a16:creationId xmlns:a16="http://schemas.microsoft.com/office/drawing/2014/main" id="{42CE38D8-5F52-1F37-F697-3F13739656E3}"/>
              </a:ext>
            </a:extLst>
          </p:cNvPr>
          <p:cNvPicPr>
            <a:picLocks noChangeAspect="1"/>
          </p:cNvPicPr>
          <p:nvPr/>
        </p:nvPicPr>
        <p:blipFill>
          <a:blip r:embed="rId16"/>
          <a:stretch>
            <a:fillRect/>
          </a:stretch>
        </p:blipFill>
        <p:spPr>
          <a:xfrm>
            <a:off x="1000705" y="4038600"/>
            <a:ext cx="609600" cy="609600"/>
          </a:xfrm>
          <a:prstGeom prst="rect">
            <a:avLst/>
          </a:prstGeom>
        </p:spPr>
      </p:pic>
      <p:pic>
        <p:nvPicPr>
          <p:cNvPr id="35" name="Εικόνα 34">
            <a:extLst>
              <a:ext uri="{FF2B5EF4-FFF2-40B4-BE49-F238E27FC236}">
                <a16:creationId xmlns:a16="http://schemas.microsoft.com/office/drawing/2014/main" id="{6854FCE9-AAEE-BCBE-9C78-D85A44814990}"/>
              </a:ext>
            </a:extLst>
          </p:cNvPr>
          <p:cNvPicPr>
            <a:picLocks noChangeAspect="1"/>
          </p:cNvPicPr>
          <p:nvPr/>
        </p:nvPicPr>
        <p:blipFill>
          <a:blip r:embed="rId17"/>
          <a:stretch>
            <a:fillRect/>
          </a:stretch>
        </p:blipFill>
        <p:spPr>
          <a:xfrm>
            <a:off x="1630139" y="4038600"/>
            <a:ext cx="609600" cy="609600"/>
          </a:xfrm>
          <a:prstGeom prst="rect">
            <a:avLst/>
          </a:prstGeom>
        </p:spPr>
      </p:pic>
      <p:pic>
        <p:nvPicPr>
          <p:cNvPr id="37" name="Εικόνα 36">
            <a:extLst>
              <a:ext uri="{FF2B5EF4-FFF2-40B4-BE49-F238E27FC236}">
                <a16:creationId xmlns:a16="http://schemas.microsoft.com/office/drawing/2014/main" id="{96B7290B-F33E-DFA3-F9F6-F51B13A6D269}"/>
              </a:ext>
            </a:extLst>
          </p:cNvPr>
          <p:cNvPicPr>
            <a:picLocks noChangeAspect="1"/>
          </p:cNvPicPr>
          <p:nvPr/>
        </p:nvPicPr>
        <p:blipFill>
          <a:blip r:embed="rId18"/>
          <a:stretch>
            <a:fillRect/>
          </a:stretch>
        </p:blipFill>
        <p:spPr>
          <a:xfrm>
            <a:off x="2240313" y="4038600"/>
            <a:ext cx="609600" cy="609600"/>
          </a:xfrm>
          <a:prstGeom prst="rect">
            <a:avLst/>
          </a:prstGeom>
        </p:spPr>
      </p:pic>
      <p:pic>
        <p:nvPicPr>
          <p:cNvPr id="39" name="Εικόνα 38">
            <a:extLst>
              <a:ext uri="{FF2B5EF4-FFF2-40B4-BE49-F238E27FC236}">
                <a16:creationId xmlns:a16="http://schemas.microsoft.com/office/drawing/2014/main" id="{BF69DD77-D040-CACF-D153-3F7BEFB7D5E9}"/>
              </a:ext>
            </a:extLst>
          </p:cNvPr>
          <p:cNvPicPr>
            <a:picLocks noChangeAspect="1"/>
          </p:cNvPicPr>
          <p:nvPr/>
        </p:nvPicPr>
        <p:blipFill>
          <a:blip r:embed="rId19"/>
          <a:stretch>
            <a:fillRect/>
          </a:stretch>
        </p:blipFill>
        <p:spPr>
          <a:xfrm>
            <a:off x="2838762" y="4036503"/>
            <a:ext cx="609600" cy="609600"/>
          </a:xfrm>
          <a:prstGeom prst="rect">
            <a:avLst/>
          </a:prstGeom>
        </p:spPr>
      </p:pic>
      <p:pic>
        <p:nvPicPr>
          <p:cNvPr id="41" name="Εικόνα 40">
            <a:extLst>
              <a:ext uri="{FF2B5EF4-FFF2-40B4-BE49-F238E27FC236}">
                <a16:creationId xmlns:a16="http://schemas.microsoft.com/office/drawing/2014/main" id="{B186E578-C7F4-4365-DAA5-20DEB6BF2644}"/>
              </a:ext>
            </a:extLst>
          </p:cNvPr>
          <p:cNvPicPr>
            <a:picLocks noChangeAspect="1"/>
          </p:cNvPicPr>
          <p:nvPr/>
        </p:nvPicPr>
        <p:blipFill>
          <a:blip r:embed="rId20"/>
          <a:stretch>
            <a:fillRect/>
          </a:stretch>
        </p:blipFill>
        <p:spPr>
          <a:xfrm>
            <a:off x="3424636" y="4036503"/>
            <a:ext cx="609600" cy="609600"/>
          </a:xfrm>
          <a:prstGeom prst="rect">
            <a:avLst/>
          </a:prstGeom>
        </p:spPr>
      </p:pic>
      <p:pic>
        <p:nvPicPr>
          <p:cNvPr id="43" name="Εικόνα 42">
            <a:extLst>
              <a:ext uri="{FF2B5EF4-FFF2-40B4-BE49-F238E27FC236}">
                <a16:creationId xmlns:a16="http://schemas.microsoft.com/office/drawing/2014/main" id="{8D4D1836-80FF-7ADC-2F44-E5FE9F848A2C}"/>
              </a:ext>
            </a:extLst>
          </p:cNvPr>
          <p:cNvPicPr>
            <a:picLocks noChangeAspect="1"/>
          </p:cNvPicPr>
          <p:nvPr/>
        </p:nvPicPr>
        <p:blipFill>
          <a:blip r:embed="rId21"/>
          <a:stretch>
            <a:fillRect/>
          </a:stretch>
        </p:blipFill>
        <p:spPr>
          <a:xfrm>
            <a:off x="4046811" y="4051184"/>
            <a:ext cx="609600" cy="609600"/>
          </a:xfrm>
          <a:prstGeom prst="rect">
            <a:avLst/>
          </a:prstGeom>
        </p:spPr>
      </p:pic>
      <p:pic>
        <p:nvPicPr>
          <p:cNvPr id="45" name="Εικόνα 44">
            <a:extLst>
              <a:ext uri="{FF2B5EF4-FFF2-40B4-BE49-F238E27FC236}">
                <a16:creationId xmlns:a16="http://schemas.microsoft.com/office/drawing/2014/main" id="{907E1B92-BFB0-8A9E-AD3D-D080C2E8A927}"/>
              </a:ext>
            </a:extLst>
          </p:cNvPr>
          <p:cNvPicPr>
            <a:picLocks noChangeAspect="1"/>
          </p:cNvPicPr>
          <p:nvPr/>
        </p:nvPicPr>
        <p:blipFill>
          <a:blip r:embed="rId22"/>
          <a:stretch>
            <a:fillRect/>
          </a:stretch>
        </p:blipFill>
        <p:spPr>
          <a:xfrm>
            <a:off x="4676245" y="4051184"/>
            <a:ext cx="609600" cy="609600"/>
          </a:xfrm>
          <a:prstGeom prst="rect">
            <a:avLst/>
          </a:prstGeom>
        </p:spPr>
      </p:pic>
    </p:spTree>
    <p:extLst>
      <p:ext uri="{BB962C8B-B14F-4D97-AF65-F5344CB8AC3E}">
        <p14:creationId xmlns:p14="http://schemas.microsoft.com/office/powerpoint/2010/main" val="3087056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2DAF0E-F981-E965-7843-9035534ADCA7}"/>
              </a:ext>
            </a:extLst>
          </p:cNvPr>
          <p:cNvSpPr>
            <a:spLocks noGrp="1"/>
          </p:cNvSpPr>
          <p:nvPr>
            <p:ph type="title"/>
          </p:nvPr>
        </p:nvSpPr>
        <p:spPr/>
        <p:txBody>
          <a:bodyPr/>
          <a:lstStyle/>
          <a:p>
            <a:r>
              <a:rPr lang="en-US" dirty="0"/>
              <a:t>Feature extractor</a:t>
            </a:r>
            <a:endParaRPr lang="el-GR" dirty="0"/>
          </a:p>
        </p:txBody>
      </p:sp>
      <p:sp>
        <p:nvSpPr>
          <p:cNvPr id="3" name="Θέση περιεχομένου 2">
            <a:extLst>
              <a:ext uri="{FF2B5EF4-FFF2-40B4-BE49-F238E27FC236}">
                <a16:creationId xmlns:a16="http://schemas.microsoft.com/office/drawing/2014/main" id="{C6046D7E-77B8-2ED9-1FEC-CED927B7E8F3}"/>
              </a:ext>
            </a:extLst>
          </p:cNvPr>
          <p:cNvSpPr>
            <a:spLocks noGrp="1"/>
          </p:cNvSpPr>
          <p:nvPr>
            <p:ph idx="1"/>
          </p:nvPr>
        </p:nvSpPr>
        <p:spPr/>
        <p:txBody>
          <a:bodyPr/>
          <a:lstStyle/>
          <a:p>
            <a:pPr marL="0" indent="0">
              <a:buNone/>
            </a:pPr>
            <a:r>
              <a:rPr lang="el-GR" dirty="0"/>
              <a:t>Όπως αναφέρθηκε προηγουμένως στο </a:t>
            </a:r>
            <a:r>
              <a:rPr lang="en-US" dirty="0"/>
              <a:t>conditional GAN </a:t>
            </a:r>
            <a:r>
              <a:rPr lang="el-GR" dirty="0"/>
              <a:t>εκτός από το θόρυβο χρειάζεται και </a:t>
            </a:r>
            <a:r>
              <a:rPr lang="en-US" dirty="0"/>
              <a:t>features</a:t>
            </a:r>
            <a:r>
              <a:rPr lang="el-GR" dirty="0"/>
              <a:t>.</a:t>
            </a:r>
            <a:r>
              <a:rPr lang="en-US" dirty="0"/>
              <a:t> </a:t>
            </a:r>
            <a:r>
              <a:rPr lang="el-GR" dirty="0"/>
              <a:t>Για να γίνει </a:t>
            </a:r>
            <a:r>
              <a:rPr lang="en-US" dirty="0"/>
              <a:t>feature</a:t>
            </a:r>
            <a:r>
              <a:rPr lang="el-GR" dirty="0"/>
              <a:t> </a:t>
            </a:r>
            <a:r>
              <a:rPr lang="en-US" dirty="0"/>
              <a:t>extraction </a:t>
            </a:r>
            <a:r>
              <a:rPr lang="el-GR" dirty="0"/>
              <a:t>χρησιμοποίησα ένα </a:t>
            </a:r>
            <a:r>
              <a:rPr lang="en-US" dirty="0"/>
              <a:t>LSTM </a:t>
            </a:r>
            <a:r>
              <a:rPr lang="el-GR" dirty="0"/>
              <a:t>με ένα </a:t>
            </a:r>
            <a:r>
              <a:rPr lang="el-GR" dirty="0" err="1"/>
              <a:t>layer</a:t>
            </a:r>
            <a:r>
              <a:rPr lang="el-GR" dirty="0"/>
              <a:t> και 128 νευρώνες το οποίο </a:t>
            </a:r>
            <a:r>
              <a:rPr lang="el-GR" dirty="0" err="1"/>
              <a:t>layer</a:t>
            </a:r>
            <a:r>
              <a:rPr lang="el-GR" dirty="0"/>
              <a:t> θα συνδέεται με ένα </a:t>
            </a:r>
            <a:r>
              <a:rPr lang="el-GR" dirty="0" err="1"/>
              <a:t>layer</a:t>
            </a:r>
            <a:r>
              <a:rPr lang="el-GR" dirty="0"/>
              <a:t> </a:t>
            </a:r>
            <a:r>
              <a:rPr lang="el-GR" dirty="0" err="1"/>
              <a:t>ReLU</a:t>
            </a:r>
            <a:r>
              <a:rPr lang="el-GR" dirty="0"/>
              <a:t>. </a:t>
            </a:r>
            <a:endParaRPr lang="en-US" dirty="0"/>
          </a:p>
          <a:p>
            <a:pPr marL="0" indent="0">
              <a:buNone/>
            </a:pPr>
            <a:r>
              <a:rPr lang="el-GR" dirty="0"/>
              <a:t>Έκανα εκπαίδευση το </a:t>
            </a:r>
            <a:r>
              <a:rPr lang="en-US" dirty="0"/>
              <a:t>LSTM</a:t>
            </a:r>
            <a:r>
              <a:rPr lang="el-GR" dirty="0"/>
              <a:t> με τα </a:t>
            </a:r>
            <a:r>
              <a:rPr lang="en-US" dirty="0"/>
              <a:t>eeg </a:t>
            </a:r>
            <a:r>
              <a:rPr lang="el-GR" dirty="0"/>
              <a:t>και μετά την εκπαίδευση πέρασα όλα</a:t>
            </a:r>
            <a:r>
              <a:rPr lang="en-US" dirty="0"/>
              <a:t> </a:t>
            </a:r>
            <a:r>
              <a:rPr lang="el-GR" dirty="0"/>
              <a:t>τα </a:t>
            </a:r>
            <a:r>
              <a:rPr lang="en-US" dirty="0"/>
              <a:t>eeg </a:t>
            </a:r>
            <a:r>
              <a:rPr lang="el-GR" dirty="0"/>
              <a:t>από το </a:t>
            </a:r>
            <a:r>
              <a:rPr lang="en-US" dirty="0"/>
              <a:t>LSTM</a:t>
            </a:r>
            <a:r>
              <a:rPr lang="el-GR" dirty="0"/>
              <a:t> και πήρα της εξόδους από το </a:t>
            </a:r>
            <a:r>
              <a:rPr lang="el-GR" dirty="0" err="1"/>
              <a:t>layer</a:t>
            </a:r>
            <a:r>
              <a:rPr lang="el-GR" dirty="0"/>
              <a:t> </a:t>
            </a:r>
            <a:r>
              <a:rPr lang="el-GR" dirty="0" err="1"/>
              <a:t>ReLU</a:t>
            </a:r>
            <a:r>
              <a:rPr lang="el-GR" dirty="0"/>
              <a:t> οι οποίες είναι τα </a:t>
            </a:r>
            <a:r>
              <a:rPr lang="en-US" dirty="0"/>
              <a:t>features.</a:t>
            </a:r>
            <a:endParaRPr lang="el-GR" dirty="0"/>
          </a:p>
        </p:txBody>
      </p:sp>
    </p:spTree>
    <p:extLst>
      <p:ext uri="{BB962C8B-B14F-4D97-AF65-F5344CB8AC3E}">
        <p14:creationId xmlns:p14="http://schemas.microsoft.com/office/powerpoint/2010/main" val="3388921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49D8C18-0320-566A-B0D9-6977B1242389}"/>
              </a:ext>
            </a:extLst>
          </p:cNvPr>
          <p:cNvSpPr>
            <a:spLocks noGrp="1"/>
          </p:cNvSpPr>
          <p:nvPr>
            <p:ph type="title"/>
          </p:nvPr>
        </p:nvSpPr>
        <p:spPr/>
        <p:txBody>
          <a:bodyPr/>
          <a:lstStyle/>
          <a:p>
            <a:r>
              <a:rPr lang="en-US" dirty="0"/>
              <a:t>Conditional GAN</a:t>
            </a:r>
            <a:endParaRPr lang="el-GR" dirty="0"/>
          </a:p>
        </p:txBody>
      </p:sp>
      <p:sp>
        <p:nvSpPr>
          <p:cNvPr id="3" name="Θέση περιεχομένου 2">
            <a:extLst>
              <a:ext uri="{FF2B5EF4-FFF2-40B4-BE49-F238E27FC236}">
                <a16:creationId xmlns:a16="http://schemas.microsoft.com/office/drawing/2014/main" id="{0497FDCF-E462-1FC2-4520-2B3D2518B80C}"/>
              </a:ext>
            </a:extLst>
          </p:cNvPr>
          <p:cNvSpPr>
            <a:spLocks noGrp="1"/>
          </p:cNvSpPr>
          <p:nvPr>
            <p:ph idx="1"/>
          </p:nvPr>
        </p:nvSpPr>
        <p:spPr/>
        <p:txBody>
          <a:bodyPr>
            <a:normAutofit/>
          </a:bodyPr>
          <a:lstStyle/>
          <a:p>
            <a:pPr marL="0" indent="0">
              <a:buNone/>
            </a:pPr>
            <a:r>
              <a:rPr lang="el-GR" dirty="0"/>
              <a:t>Στο </a:t>
            </a:r>
            <a:r>
              <a:rPr lang="el-GR" dirty="0" err="1"/>
              <a:t>conditional</a:t>
            </a:r>
            <a:r>
              <a:rPr lang="el-GR" dirty="0"/>
              <a:t> GAN ο Generator είναι ίδιος με ενός κανονικού GAN με διαφορά την είσοδο η οποία είναι ένας θόρυβος που ενώνετε με τα </a:t>
            </a:r>
            <a:r>
              <a:rPr lang="el-GR" dirty="0" err="1"/>
              <a:t>features</a:t>
            </a:r>
            <a:r>
              <a:rPr lang="el-GR" dirty="0"/>
              <a:t> τον δεδομένων.</a:t>
            </a:r>
            <a:r>
              <a:rPr lang="en-US" dirty="0"/>
              <a:t> </a:t>
            </a:r>
            <a:r>
              <a:rPr lang="el-GR" dirty="0"/>
              <a:t>Ο </a:t>
            </a:r>
            <a:r>
              <a:rPr lang="el-GR" dirty="0" err="1"/>
              <a:t>Discriminator</a:t>
            </a:r>
            <a:r>
              <a:rPr lang="el-GR" dirty="0"/>
              <a:t> παίρνει για είσοδο και την εικόνα αλλά και τα </a:t>
            </a:r>
            <a:r>
              <a:rPr lang="el-GR" dirty="0" err="1"/>
              <a:t>features</a:t>
            </a:r>
            <a:r>
              <a:rPr lang="el-GR" dirty="0"/>
              <a:t> και η ‘δουλειά’ του είναι να: 1) βρει αν είναι αληθοφανείς η εικόνα και 2) αν η εικόνα αντιστοιχεί στο </a:t>
            </a:r>
            <a:r>
              <a:rPr lang="el-GR" dirty="0" err="1"/>
              <a:t>condition</a:t>
            </a:r>
            <a:r>
              <a:rPr lang="el-GR" dirty="0"/>
              <a:t>.</a:t>
            </a:r>
          </a:p>
        </p:txBody>
      </p:sp>
    </p:spTree>
    <p:extLst>
      <p:ext uri="{BB962C8B-B14F-4D97-AF65-F5344CB8AC3E}">
        <p14:creationId xmlns:p14="http://schemas.microsoft.com/office/powerpoint/2010/main" val="408819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83B916-FA39-DC92-1CBC-9A32EF9DA27D}"/>
              </a:ext>
            </a:extLst>
          </p:cNvPr>
          <p:cNvSpPr>
            <a:spLocks noGrp="1"/>
          </p:cNvSpPr>
          <p:nvPr>
            <p:ph type="title"/>
          </p:nvPr>
        </p:nvSpPr>
        <p:spPr/>
        <p:txBody>
          <a:bodyPr/>
          <a:lstStyle/>
          <a:p>
            <a:r>
              <a:rPr lang="en-US" dirty="0"/>
              <a:t>EEG</a:t>
            </a:r>
            <a:endParaRPr lang="el-GR" dirty="0"/>
          </a:p>
        </p:txBody>
      </p:sp>
      <p:sp>
        <p:nvSpPr>
          <p:cNvPr id="3" name="Θέση περιεχομένου 2">
            <a:extLst>
              <a:ext uri="{FF2B5EF4-FFF2-40B4-BE49-F238E27FC236}">
                <a16:creationId xmlns:a16="http://schemas.microsoft.com/office/drawing/2014/main" id="{A0E9EA1E-2A9F-2FE4-7E71-178FC90CF7DA}"/>
              </a:ext>
            </a:extLst>
          </p:cNvPr>
          <p:cNvSpPr>
            <a:spLocks noGrp="1"/>
          </p:cNvSpPr>
          <p:nvPr>
            <p:ph idx="1"/>
          </p:nvPr>
        </p:nvSpPr>
        <p:spPr/>
        <p:txBody>
          <a:bodyPr/>
          <a:lstStyle/>
          <a:p>
            <a:r>
              <a:rPr lang="el-GR" dirty="0"/>
              <a:t>Το Ηλεκτροεγκεφαλογράφημα είναι ένα τεστ στο οποίο ανιχνεύει την ηλεκτρική δραστηριότητα του εγκεφάλου</a:t>
            </a:r>
            <a:r>
              <a:rPr lang="en-US" dirty="0"/>
              <a:t>.</a:t>
            </a:r>
          </a:p>
          <a:p>
            <a:r>
              <a:rPr lang="el-GR" dirty="0"/>
              <a:t>Τα EEG είναι οι διακυμάνσεις τάσης που παράγονται από τους νευρώνες του εγκεφάλου σε μία χρονική περίοδο από διάφορες περιοχές του εγκεφάλου</a:t>
            </a:r>
            <a:r>
              <a:rPr lang="en-US" dirty="0"/>
              <a:t>.</a:t>
            </a:r>
            <a:endParaRPr lang="el-GR" dirty="0"/>
          </a:p>
        </p:txBody>
      </p:sp>
    </p:spTree>
    <p:extLst>
      <p:ext uri="{BB962C8B-B14F-4D97-AF65-F5344CB8AC3E}">
        <p14:creationId xmlns:p14="http://schemas.microsoft.com/office/powerpoint/2010/main" val="203456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195A521-5B09-3A83-4E9E-F58FA6B74194}"/>
              </a:ext>
            </a:extLst>
          </p:cNvPr>
          <p:cNvSpPr>
            <a:spLocks noGrp="1"/>
          </p:cNvSpPr>
          <p:nvPr>
            <p:ph idx="1"/>
          </p:nvPr>
        </p:nvSpPr>
        <p:spPr>
          <a:xfrm>
            <a:off x="1140904" y="662730"/>
            <a:ext cx="2659309" cy="5142451"/>
          </a:xfrm>
        </p:spPr>
        <p:txBody>
          <a:bodyPr>
            <a:normAutofit fontScale="47500" lnSpcReduction="20000"/>
          </a:bodyPr>
          <a:lstStyle/>
          <a:p>
            <a:pPr marL="0" indent="0">
              <a:buNone/>
            </a:pPr>
            <a:r>
              <a:rPr lang="el-GR" dirty="0"/>
              <a:t>Η αρχιτεκτονική για το </a:t>
            </a:r>
            <a:r>
              <a:rPr lang="en-US" dirty="0"/>
              <a:t>GAN </a:t>
            </a:r>
            <a:r>
              <a:rPr lang="el-GR" dirty="0"/>
              <a:t>είναι : </a:t>
            </a:r>
          </a:p>
          <a:p>
            <a:pPr marL="0" indent="0">
              <a:buNone/>
            </a:pPr>
            <a:r>
              <a:rPr lang="en-US" dirty="0"/>
              <a:t>Generator:</a:t>
            </a:r>
          </a:p>
          <a:p>
            <a:pPr marL="0" indent="0">
              <a:buNone/>
            </a:pPr>
            <a:r>
              <a:rPr lang="en-US" dirty="0"/>
              <a:t> (ConvTransposed2d </a:t>
            </a:r>
          </a:p>
          <a:p>
            <a:pPr marL="0" indent="0">
              <a:buNone/>
            </a:pPr>
            <a:r>
              <a:rPr lang="en-US" dirty="0"/>
              <a:t> BatchNorm2d </a:t>
            </a:r>
          </a:p>
          <a:p>
            <a:pPr marL="0" indent="0">
              <a:buNone/>
            </a:pPr>
            <a:r>
              <a:rPr lang="en-US" dirty="0"/>
              <a:t> </a:t>
            </a:r>
            <a:r>
              <a:rPr lang="en-US" dirty="0" err="1"/>
              <a:t>ReLU</a:t>
            </a:r>
            <a:r>
              <a:rPr lang="en-US" dirty="0"/>
              <a:t>) * 4</a:t>
            </a:r>
          </a:p>
          <a:p>
            <a:pPr marL="0" indent="0">
              <a:buNone/>
            </a:pPr>
            <a:r>
              <a:rPr lang="en-US" dirty="0"/>
              <a:t>ConvTransposed2d</a:t>
            </a:r>
          </a:p>
          <a:p>
            <a:pPr marL="0" indent="0">
              <a:buNone/>
            </a:pPr>
            <a:r>
              <a:rPr lang="en-US" dirty="0"/>
              <a:t>Tanh</a:t>
            </a:r>
          </a:p>
          <a:p>
            <a:pPr marL="0" indent="0">
              <a:buNone/>
            </a:pPr>
            <a:r>
              <a:rPr lang="en-US" dirty="0"/>
              <a:t>Discriminator:</a:t>
            </a:r>
          </a:p>
          <a:p>
            <a:pPr marL="0" indent="0">
              <a:buNone/>
            </a:pPr>
            <a:r>
              <a:rPr lang="en-US" dirty="0"/>
              <a:t>Conv2d</a:t>
            </a:r>
          </a:p>
          <a:p>
            <a:pPr marL="0" indent="0">
              <a:buNone/>
            </a:pPr>
            <a:r>
              <a:rPr lang="en-US" dirty="0"/>
              <a:t>Leaky </a:t>
            </a:r>
            <a:r>
              <a:rPr lang="en-US" dirty="0" err="1"/>
              <a:t>ReLU</a:t>
            </a:r>
            <a:r>
              <a:rPr lang="en-US" dirty="0"/>
              <a:t> (0.2)</a:t>
            </a:r>
          </a:p>
          <a:p>
            <a:pPr marL="0" indent="0">
              <a:buNone/>
            </a:pPr>
            <a:r>
              <a:rPr lang="en-US" dirty="0"/>
              <a:t>(Conv2D </a:t>
            </a:r>
          </a:p>
          <a:p>
            <a:pPr marL="0" indent="0">
              <a:buNone/>
            </a:pPr>
            <a:r>
              <a:rPr lang="en-US" dirty="0"/>
              <a:t>BatchNorm2D</a:t>
            </a:r>
          </a:p>
          <a:p>
            <a:pPr marL="0" indent="0">
              <a:buNone/>
            </a:pPr>
            <a:r>
              <a:rPr lang="en-US" dirty="0"/>
              <a:t>Leaky </a:t>
            </a:r>
            <a:r>
              <a:rPr lang="en-US" dirty="0" err="1"/>
              <a:t>ReLU</a:t>
            </a:r>
            <a:r>
              <a:rPr lang="en-US" dirty="0"/>
              <a:t> (0.2)) *3</a:t>
            </a:r>
          </a:p>
          <a:p>
            <a:pPr marL="0" indent="0">
              <a:buNone/>
            </a:pPr>
            <a:r>
              <a:rPr lang="en-US" dirty="0"/>
              <a:t>Conv2d</a:t>
            </a:r>
          </a:p>
          <a:p>
            <a:pPr marL="0" indent="0">
              <a:buNone/>
            </a:pPr>
            <a:r>
              <a:rPr lang="en-US" dirty="0"/>
              <a:t>Flatten </a:t>
            </a:r>
          </a:p>
          <a:p>
            <a:pPr marL="0" indent="0">
              <a:buNone/>
            </a:pPr>
            <a:r>
              <a:rPr lang="en-US" dirty="0"/>
              <a:t>Linear</a:t>
            </a:r>
          </a:p>
          <a:p>
            <a:pPr marL="0" indent="0">
              <a:buNone/>
            </a:pPr>
            <a:endParaRPr lang="el-GR" dirty="0"/>
          </a:p>
        </p:txBody>
      </p:sp>
      <p:pic>
        <p:nvPicPr>
          <p:cNvPr id="5" name="Εικόνα 4">
            <a:extLst>
              <a:ext uri="{FF2B5EF4-FFF2-40B4-BE49-F238E27FC236}">
                <a16:creationId xmlns:a16="http://schemas.microsoft.com/office/drawing/2014/main" id="{47A95483-248B-9E1D-F8CC-902CA2DAA032}"/>
              </a:ext>
            </a:extLst>
          </p:cNvPr>
          <p:cNvPicPr>
            <a:picLocks noChangeAspect="1"/>
          </p:cNvPicPr>
          <p:nvPr/>
        </p:nvPicPr>
        <p:blipFill>
          <a:blip r:embed="rId2"/>
          <a:stretch>
            <a:fillRect/>
          </a:stretch>
        </p:blipFill>
        <p:spPr>
          <a:xfrm>
            <a:off x="3523364" y="1264639"/>
            <a:ext cx="6721035" cy="3938631"/>
          </a:xfrm>
          <a:prstGeom prst="rect">
            <a:avLst/>
          </a:prstGeom>
        </p:spPr>
      </p:pic>
    </p:spTree>
    <p:extLst>
      <p:ext uri="{BB962C8B-B14F-4D97-AF65-F5344CB8AC3E}">
        <p14:creationId xmlns:p14="http://schemas.microsoft.com/office/powerpoint/2010/main" val="4171958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CEB7D68-7A76-6A2C-258F-0831B25A1F67}"/>
              </a:ext>
            </a:extLst>
          </p:cNvPr>
          <p:cNvSpPr>
            <a:spLocks noGrp="1"/>
          </p:cNvSpPr>
          <p:nvPr>
            <p:ph type="title"/>
          </p:nvPr>
        </p:nvSpPr>
        <p:spPr>
          <a:xfrm>
            <a:off x="1141413" y="618518"/>
            <a:ext cx="9905998" cy="1034113"/>
          </a:xfrm>
        </p:spPr>
        <p:txBody>
          <a:bodyPr/>
          <a:lstStyle/>
          <a:p>
            <a:r>
              <a:rPr lang="el-GR" dirty="0"/>
              <a:t>Μετρήσεις</a:t>
            </a:r>
          </a:p>
        </p:txBody>
      </p:sp>
      <p:sp>
        <p:nvSpPr>
          <p:cNvPr id="3" name="Θέση περιεχομένου 2">
            <a:extLst>
              <a:ext uri="{FF2B5EF4-FFF2-40B4-BE49-F238E27FC236}">
                <a16:creationId xmlns:a16="http://schemas.microsoft.com/office/drawing/2014/main" id="{2B04294E-FF1D-4216-3219-1A75BAB47489}"/>
              </a:ext>
            </a:extLst>
          </p:cNvPr>
          <p:cNvSpPr>
            <a:spLocks noGrp="1"/>
          </p:cNvSpPr>
          <p:nvPr>
            <p:ph idx="1"/>
          </p:nvPr>
        </p:nvSpPr>
        <p:spPr>
          <a:xfrm>
            <a:off x="1141413" y="1761688"/>
            <a:ext cx="9905998" cy="4029513"/>
          </a:xfrm>
        </p:spPr>
        <p:txBody>
          <a:bodyPr>
            <a:normAutofit/>
          </a:bodyPr>
          <a:lstStyle/>
          <a:p>
            <a:pPr marL="0" indent="0">
              <a:buNone/>
            </a:pPr>
            <a:r>
              <a:rPr lang="el-GR" dirty="0"/>
              <a:t>Οι μετρήσεις που έγιναν είναι η </a:t>
            </a:r>
            <a:r>
              <a:rPr lang="en-US" dirty="0"/>
              <a:t>FID </a:t>
            </a:r>
            <a:r>
              <a:rPr lang="el-GR" dirty="0"/>
              <a:t>(</a:t>
            </a:r>
            <a:r>
              <a:rPr lang="en-US" dirty="0"/>
              <a:t>Fréchet inception Distance</a:t>
            </a:r>
            <a:r>
              <a:rPr lang="el-GR" dirty="0"/>
              <a:t>) και το </a:t>
            </a:r>
            <a:r>
              <a:rPr lang="en-US" dirty="0"/>
              <a:t>IS</a:t>
            </a:r>
            <a:r>
              <a:rPr lang="el-GR" dirty="0"/>
              <a:t> (</a:t>
            </a:r>
            <a:r>
              <a:rPr lang="en-US" dirty="0"/>
              <a:t>Inception Score</a:t>
            </a:r>
            <a:r>
              <a:rPr lang="el-GR" dirty="0"/>
              <a:t>) .</a:t>
            </a:r>
          </a:p>
          <a:p>
            <a:pPr marL="0" indent="0">
              <a:buNone/>
            </a:pPr>
            <a:r>
              <a:rPr lang="el-GR" dirty="0"/>
              <a:t>Το </a:t>
            </a:r>
            <a:r>
              <a:rPr lang="en-US" dirty="0"/>
              <a:t>IS </a:t>
            </a:r>
            <a:r>
              <a:rPr lang="el-GR" dirty="0"/>
              <a:t>και το FiD υπολογίζονται από ένα προ-εκπαιδευμένο μοντέλο που ονομάζεται </a:t>
            </a:r>
            <a:r>
              <a:rPr lang="el-GR" dirty="0" err="1"/>
              <a:t>Inception</a:t>
            </a:r>
            <a:r>
              <a:rPr lang="el-GR" dirty="0"/>
              <a:t>.</a:t>
            </a:r>
            <a:r>
              <a:rPr lang="en-US" dirty="0"/>
              <a:t> </a:t>
            </a:r>
            <a:r>
              <a:rPr lang="el-GR" dirty="0"/>
              <a:t>Στο FiD χρησιμοποιούνται οι ενεργοποίησης του τελευταίου επιπέδου πριν της εξόδους</a:t>
            </a:r>
            <a:r>
              <a:rPr lang="en-US" dirty="0"/>
              <a:t> </a:t>
            </a:r>
            <a:r>
              <a:rPr lang="el-GR" dirty="0"/>
              <a:t>του </a:t>
            </a:r>
            <a:r>
              <a:rPr lang="el-GR" dirty="0" err="1"/>
              <a:t>Inception</a:t>
            </a:r>
            <a:r>
              <a:rPr lang="el-GR" dirty="0"/>
              <a:t> v3.</a:t>
            </a:r>
            <a:r>
              <a:rPr lang="en-US" dirty="0"/>
              <a:t> </a:t>
            </a:r>
            <a:r>
              <a:rPr lang="el-GR" dirty="0"/>
              <a:t>Το επίπεδο αυτό έχει 2048 ενεργοποίησης αυτό ονομάζεται </a:t>
            </a:r>
            <a:r>
              <a:rPr lang="el-GR" dirty="0" err="1"/>
              <a:t>coding</a:t>
            </a:r>
            <a:r>
              <a:rPr lang="el-GR" dirty="0"/>
              <a:t> </a:t>
            </a:r>
            <a:r>
              <a:rPr lang="el-GR" dirty="0" err="1"/>
              <a:t>vector</a:t>
            </a:r>
            <a:r>
              <a:rPr lang="el-GR" dirty="0"/>
              <a:t> ή </a:t>
            </a:r>
            <a:r>
              <a:rPr lang="el-GR" dirty="0" err="1"/>
              <a:t>feature</a:t>
            </a:r>
            <a:r>
              <a:rPr lang="el-GR" dirty="0"/>
              <a:t> </a:t>
            </a:r>
            <a:r>
              <a:rPr lang="el-GR" dirty="0" err="1"/>
              <a:t>vector</a:t>
            </a:r>
            <a:r>
              <a:rPr lang="el-GR" dirty="0"/>
              <a:t>.</a:t>
            </a:r>
            <a:r>
              <a:rPr lang="en-US" dirty="0"/>
              <a:t> </a:t>
            </a:r>
            <a:r>
              <a:rPr lang="el-GR" dirty="0"/>
              <a:t>Πρώτα περνάει της αληθινές φωτογραφίες και μετά της ‘ψεύτικες’ και μετά</a:t>
            </a:r>
            <a:r>
              <a:rPr lang="en-US" dirty="0"/>
              <a:t> </a:t>
            </a:r>
            <a:r>
              <a:rPr lang="el-GR" dirty="0"/>
              <a:t>χρησιμοποιείτε η παρακάτω συνάρτηση:</a:t>
            </a:r>
          </a:p>
        </p:txBody>
      </p:sp>
      <p:pic>
        <p:nvPicPr>
          <p:cNvPr id="5" name="Εικόνα 4">
            <a:extLst>
              <a:ext uri="{FF2B5EF4-FFF2-40B4-BE49-F238E27FC236}">
                <a16:creationId xmlns:a16="http://schemas.microsoft.com/office/drawing/2014/main" id="{337CF87B-B3FC-07E9-F256-9373FC39D3DD}"/>
              </a:ext>
            </a:extLst>
          </p:cNvPr>
          <p:cNvPicPr>
            <a:picLocks noChangeAspect="1"/>
          </p:cNvPicPr>
          <p:nvPr/>
        </p:nvPicPr>
        <p:blipFill>
          <a:blip r:embed="rId2"/>
          <a:stretch>
            <a:fillRect/>
          </a:stretch>
        </p:blipFill>
        <p:spPr>
          <a:xfrm>
            <a:off x="1228000" y="5600674"/>
            <a:ext cx="8822567" cy="816904"/>
          </a:xfrm>
          <a:prstGeom prst="rect">
            <a:avLst/>
          </a:prstGeom>
        </p:spPr>
      </p:pic>
    </p:spTree>
    <p:extLst>
      <p:ext uri="{BB962C8B-B14F-4D97-AF65-F5344CB8AC3E}">
        <p14:creationId xmlns:p14="http://schemas.microsoft.com/office/powerpoint/2010/main" val="2479227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7D6B6D34-0D5A-3F44-6969-AEA5655C9772}"/>
              </a:ext>
            </a:extLst>
          </p:cNvPr>
          <p:cNvSpPr>
            <a:spLocks noGrp="1"/>
          </p:cNvSpPr>
          <p:nvPr>
            <p:ph idx="1"/>
          </p:nvPr>
        </p:nvSpPr>
        <p:spPr>
          <a:xfrm>
            <a:off x="995494" y="771787"/>
            <a:ext cx="10201012" cy="5570290"/>
          </a:xfrm>
        </p:spPr>
        <p:txBody>
          <a:bodyPr/>
          <a:lstStyle/>
          <a:p>
            <a:pPr marL="0" indent="0">
              <a:buNone/>
            </a:pPr>
            <a:r>
              <a:rPr lang="el-GR" dirty="0"/>
              <a:t>Το IS από την άλλη ‘βλέπει’ την έξοδο του </a:t>
            </a:r>
            <a:r>
              <a:rPr lang="el-GR" dirty="0" err="1"/>
              <a:t>inception</a:t>
            </a:r>
            <a:r>
              <a:rPr lang="el-GR" dirty="0"/>
              <a:t> και αν μία από της εξόδους του έχει μεγάλη πιθανότητα τότε σημαίνει ότι η εικόνα μοιάζει σε κάτι και ότι μπορεί να το διακρίνει.</a:t>
            </a:r>
          </a:p>
          <a:p>
            <a:pPr marL="0" indent="0">
              <a:buNone/>
            </a:pPr>
            <a:r>
              <a:rPr lang="el-GR" dirty="0"/>
              <a:t>Μετά ‘βλέπει’ και άλλες φωτογραφίες και βλέπει της πιθανότητες τους. Άμα δεν υπάρχουν κορυφές και οι περισσότερες είναι στο ίδιο επίπεδο τότε σημαίνει ότι το δίκτυο παράγει ποικίλα δεδομένα. Οπότε αν ενωθούν αυτά τα δύο τότε μπορεί να παρθεί το IS. Η συνάρτηση για τον υπολογισμό του IS είναι ο </a:t>
            </a:r>
            <a:r>
              <a:rPr lang="el-GR" dirty="0" err="1"/>
              <a:t>Kullback</a:t>
            </a:r>
            <a:r>
              <a:rPr lang="el-GR" dirty="0"/>
              <a:t>–</a:t>
            </a:r>
            <a:r>
              <a:rPr lang="el-GR" dirty="0" err="1"/>
              <a:t>Leibler</a:t>
            </a:r>
            <a:r>
              <a:rPr lang="el-GR" dirty="0"/>
              <a:t> </a:t>
            </a:r>
            <a:r>
              <a:rPr lang="el-GR" dirty="0" err="1"/>
              <a:t>divergence</a:t>
            </a:r>
            <a:r>
              <a:rPr lang="el-GR" dirty="0"/>
              <a:t>. Το IS είναι ο μέσος όρος των αποκλίσεων KL όλων των φωτογραφιών μετά το πέρασμα κάθε μίας χωριστά από τον KL.</a:t>
            </a:r>
          </a:p>
        </p:txBody>
      </p:sp>
    </p:spTree>
    <p:extLst>
      <p:ext uri="{BB962C8B-B14F-4D97-AF65-F5344CB8AC3E}">
        <p14:creationId xmlns:p14="http://schemas.microsoft.com/office/powerpoint/2010/main" val="1351992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70F9E043-C506-C0CD-9872-C6222EA39748}"/>
              </a:ext>
            </a:extLst>
          </p:cNvPr>
          <p:cNvSpPr>
            <a:spLocks noGrp="1"/>
          </p:cNvSpPr>
          <p:nvPr>
            <p:ph idx="1"/>
          </p:nvPr>
        </p:nvSpPr>
        <p:spPr>
          <a:xfrm>
            <a:off x="3640822" y="287322"/>
            <a:ext cx="4756558" cy="6283355"/>
          </a:xfrm>
        </p:spPr>
        <p:txBody>
          <a:bodyPr>
            <a:normAutofit fontScale="47500" lnSpcReduction="20000"/>
          </a:bodyPr>
          <a:lstStyle/>
          <a:p>
            <a:pPr marL="0" indent="0">
              <a:buNone/>
            </a:pPr>
            <a:r>
              <a:rPr lang="fr-FR" dirty="0"/>
              <a:t>Επ</a:t>
            </a:r>
            <a:r>
              <a:rPr lang="fr-FR" dirty="0" err="1"/>
              <a:t>οχή</a:t>
            </a:r>
            <a:r>
              <a:rPr lang="fr-FR" dirty="0"/>
              <a:t>	Fréchet </a:t>
            </a:r>
            <a:r>
              <a:rPr lang="fr-FR" dirty="0" err="1"/>
              <a:t>inception</a:t>
            </a:r>
            <a:r>
              <a:rPr lang="fr-FR" dirty="0"/>
              <a:t> Distance	Inception Score</a:t>
            </a:r>
          </a:p>
          <a:p>
            <a:pPr marL="0" indent="0">
              <a:buNone/>
            </a:pPr>
            <a:r>
              <a:rPr lang="fr-FR" dirty="0"/>
              <a:t>1	0.2692114092959352	1.4737281216453628</a:t>
            </a:r>
          </a:p>
          <a:p>
            <a:pPr marL="0" indent="0">
              <a:buNone/>
            </a:pPr>
            <a:r>
              <a:rPr lang="fr-FR" dirty="0"/>
              <a:t>2	0.2346661602664523	1.742658732747686</a:t>
            </a:r>
          </a:p>
          <a:p>
            <a:pPr marL="0" indent="0">
              <a:buNone/>
            </a:pPr>
            <a:r>
              <a:rPr lang="fr-FR" dirty="0"/>
              <a:t>3	0.27109605720837193	2.396288839832887</a:t>
            </a:r>
          </a:p>
          <a:p>
            <a:pPr marL="0" indent="0">
              <a:buNone/>
            </a:pPr>
            <a:r>
              <a:rPr lang="fr-FR" dirty="0"/>
              <a:t>4	0.22428710610622704	2.1062956473618337</a:t>
            </a:r>
          </a:p>
          <a:p>
            <a:pPr marL="0" indent="0">
              <a:buNone/>
            </a:pPr>
            <a:r>
              <a:rPr lang="fr-FR" dirty="0"/>
              <a:t>5	0.23643820524260808	1.6840346881984583</a:t>
            </a:r>
          </a:p>
          <a:p>
            <a:pPr marL="0" indent="0">
              <a:buNone/>
            </a:pPr>
            <a:r>
              <a:rPr lang="fr-FR" dirty="0"/>
              <a:t>6	0.22237954841462584	1.8609725611616221</a:t>
            </a:r>
          </a:p>
          <a:p>
            <a:pPr marL="0" indent="0">
              <a:buNone/>
            </a:pPr>
            <a:r>
              <a:rPr lang="fr-FR" dirty="0"/>
              <a:t>7	0.22136791566885464	1.9279578563923223</a:t>
            </a:r>
          </a:p>
          <a:p>
            <a:pPr marL="0" indent="0">
              <a:buNone/>
            </a:pPr>
            <a:r>
              <a:rPr lang="fr-FR" dirty="0"/>
              <a:t>8	0.21003039829855702	1.771043750821079</a:t>
            </a:r>
          </a:p>
          <a:p>
            <a:pPr marL="0" indent="0">
              <a:buNone/>
            </a:pPr>
            <a:r>
              <a:rPr lang="fr-FR" dirty="0"/>
              <a:t>9	0.21653501717164442	1.6539582229838106</a:t>
            </a:r>
          </a:p>
          <a:p>
            <a:pPr marL="0" indent="0">
              <a:buNone/>
            </a:pPr>
            <a:r>
              <a:rPr lang="fr-FR" dirty="0"/>
              <a:t>10	0.30597010502376093	1.8228390469547457</a:t>
            </a:r>
          </a:p>
          <a:p>
            <a:pPr marL="0" indent="0">
              <a:buNone/>
            </a:pPr>
            <a:r>
              <a:rPr lang="fr-FR" dirty="0"/>
              <a:t>11	0.3152774073776288	1.979254969077292</a:t>
            </a:r>
          </a:p>
          <a:p>
            <a:pPr marL="0" indent="0">
              <a:buNone/>
            </a:pPr>
            <a:r>
              <a:rPr lang="fr-FR" dirty="0"/>
              <a:t>12	0.31274793695102027	2.1826749165886032</a:t>
            </a:r>
          </a:p>
          <a:p>
            <a:pPr marL="0" indent="0">
              <a:buNone/>
            </a:pPr>
            <a:r>
              <a:rPr lang="fr-FR" dirty="0"/>
              <a:t>13	0.21606651787099462	2.3004097972306807</a:t>
            </a:r>
          </a:p>
          <a:p>
            <a:pPr marL="0" indent="0">
              <a:buNone/>
            </a:pPr>
            <a:r>
              <a:rPr lang="fr-FR" dirty="0"/>
              <a:t>14	0.2096915179406642	1.848682136477969</a:t>
            </a:r>
          </a:p>
          <a:p>
            <a:pPr marL="0" indent="0">
              <a:buNone/>
            </a:pPr>
            <a:r>
              <a:rPr lang="fr-FR" dirty="0"/>
              <a:t>15	0.2737618745279763	2.3035621254330545</a:t>
            </a:r>
          </a:p>
          <a:p>
            <a:pPr marL="0" indent="0">
              <a:buNone/>
            </a:pPr>
            <a:r>
              <a:rPr lang="fr-FR" dirty="0"/>
              <a:t>16	0.24110796400568724	2.3161851319968263</a:t>
            </a:r>
          </a:p>
          <a:p>
            <a:pPr marL="0" indent="0">
              <a:buNone/>
            </a:pPr>
            <a:r>
              <a:rPr lang="fr-FR" dirty="0"/>
              <a:t>17	0.19384937458143053	2.472822678457718</a:t>
            </a:r>
          </a:p>
          <a:p>
            <a:pPr marL="0" indent="0">
              <a:buNone/>
            </a:pPr>
            <a:r>
              <a:rPr lang="fr-FR" dirty="0"/>
              <a:t>18	0.22155340511794552	2.271502005186409</a:t>
            </a:r>
          </a:p>
          <a:p>
            <a:pPr marL="0" indent="0">
              <a:buNone/>
            </a:pPr>
            <a:r>
              <a:rPr lang="fr-FR" dirty="0"/>
              <a:t>19	0.2340431697296692	2.363420164244413</a:t>
            </a:r>
          </a:p>
          <a:p>
            <a:pPr marL="0" indent="0">
              <a:buNone/>
            </a:pPr>
            <a:r>
              <a:rPr lang="fr-FR" dirty="0"/>
              <a:t>20	0.277713578924852	2.2473132244588014</a:t>
            </a:r>
          </a:p>
          <a:p>
            <a:pPr marL="0" indent="0">
              <a:buNone/>
            </a:pPr>
            <a:endParaRPr lang="el-GR" dirty="0"/>
          </a:p>
        </p:txBody>
      </p:sp>
    </p:spTree>
    <p:extLst>
      <p:ext uri="{BB962C8B-B14F-4D97-AF65-F5344CB8AC3E}">
        <p14:creationId xmlns:p14="http://schemas.microsoft.com/office/powerpoint/2010/main" val="255392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Εικόνα 243">
            <a:extLst>
              <a:ext uri="{FF2B5EF4-FFF2-40B4-BE49-F238E27FC236}">
                <a16:creationId xmlns:a16="http://schemas.microsoft.com/office/drawing/2014/main" id="{81A31492-29C1-21EF-965E-CA6D018B3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163" y="59467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Εικόνα 244">
            <a:extLst>
              <a:ext uri="{FF2B5EF4-FFF2-40B4-BE49-F238E27FC236}">
                <a16:creationId xmlns:a16="http://schemas.microsoft.com/office/drawing/2014/main" id="{8100E867-2AA9-D1BE-DEC5-8A533141B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163" y="120427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Εικόνα 246">
            <a:extLst>
              <a:ext uri="{FF2B5EF4-FFF2-40B4-BE49-F238E27FC236}">
                <a16:creationId xmlns:a16="http://schemas.microsoft.com/office/drawing/2014/main" id="{9C4F3CEA-CE55-8FC6-AD00-A77939A0A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163" y="181387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Εικόνα 247">
            <a:extLst>
              <a:ext uri="{FF2B5EF4-FFF2-40B4-BE49-F238E27FC236}">
                <a16:creationId xmlns:a16="http://schemas.microsoft.com/office/drawing/2014/main" id="{289E5914-9F8A-00E0-73A6-21E3DB473A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1163" y="242347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Εικόνα 248">
            <a:extLst>
              <a:ext uri="{FF2B5EF4-FFF2-40B4-BE49-F238E27FC236}">
                <a16:creationId xmlns:a16="http://schemas.microsoft.com/office/drawing/2014/main" id="{D8413284-6FDE-7527-8AC7-0FF45EC3B2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163" y="303307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Εικόνα 249">
            <a:extLst>
              <a:ext uri="{FF2B5EF4-FFF2-40B4-BE49-F238E27FC236}">
                <a16:creationId xmlns:a16="http://schemas.microsoft.com/office/drawing/2014/main" id="{A5C1D255-E5E8-9375-51B3-E4A2EA8F4C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1163" y="364267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Εικόνα 250">
            <a:extLst>
              <a:ext uri="{FF2B5EF4-FFF2-40B4-BE49-F238E27FC236}">
                <a16:creationId xmlns:a16="http://schemas.microsoft.com/office/drawing/2014/main" id="{E7C86243-E5C3-1174-19AD-AEC0ECD194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1163" y="425227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Εικόνα 252">
            <a:extLst>
              <a:ext uri="{FF2B5EF4-FFF2-40B4-BE49-F238E27FC236}">
                <a16:creationId xmlns:a16="http://schemas.microsoft.com/office/drawing/2014/main" id="{9C665D45-5271-085A-8836-E259A0CE9D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1163" y="486187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Εικόνα 242">
            <a:extLst>
              <a:ext uri="{FF2B5EF4-FFF2-40B4-BE49-F238E27FC236}">
                <a16:creationId xmlns:a16="http://schemas.microsoft.com/office/drawing/2014/main" id="{7A0C6E0B-BC6C-B405-A036-E8A1D62DFA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1163" y="5471477"/>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0">
            <a:extLst>
              <a:ext uri="{FF2B5EF4-FFF2-40B4-BE49-F238E27FC236}">
                <a16:creationId xmlns:a16="http://schemas.microsoft.com/office/drawing/2014/main" id="{DF75C43C-11C0-E25B-FD51-38BDB4095D01}"/>
              </a:ext>
            </a:extLst>
          </p:cNvPr>
          <p:cNvSpPr>
            <a:spLocks noChangeArrowheads="1"/>
          </p:cNvSpPr>
          <p:nvPr/>
        </p:nvSpPr>
        <p:spPr bwMode="auto">
          <a:xfrm>
            <a:off x="1963023" y="1258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5" name="Rectangle 11">
            <a:extLst>
              <a:ext uri="{FF2B5EF4-FFF2-40B4-BE49-F238E27FC236}">
                <a16:creationId xmlns:a16="http://schemas.microsoft.com/office/drawing/2014/main" id="{7D1BA35A-4D6B-F90D-FBE8-F838321A83B3}"/>
              </a:ext>
            </a:extLst>
          </p:cNvPr>
          <p:cNvSpPr>
            <a:spLocks noChangeArrowheads="1"/>
          </p:cNvSpPr>
          <p:nvPr/>
        </p:nvSpPr>
        <p:spPr bwMode="auto">
          <a:xfrm>
            <a:off x="1963023" y="60694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pic>
        <p:nvPicPr>
          <p:cNvPr id="7" name="Εικόνα 6">
            <a:extLst>
              <a:ext uri="{FF2B5EF4-FFF2-40B4-BE49-F238E27FC236}">
                <a16:creationId xmlns:a16="http://schemas.microsoft.com/office/drawing/2014/main" id="{E563ADDB-DA07-BB29-5A8E-1E07DB905D0D}"/>
              </a:ext>
            </a:extLst>
          </p:cNvPr>
          <p:cNvPicPr>
            <a:picLocks noChangeAspect="1"/>
          </p:cNvPicPr>
          <p:nvPr/>
        </p:nvPicPr>
        <p:blipFill>
          <a:blip r:embed="rId11"/>
          <a:stretch>
            <a:fillRect/>
          </a:stretch>
        </p:blipFill>
        <p:spPr>
          <a:xfrm>
            <a:off x="5460763" y="594677"/>
            <a:ext cx="609600" cy="609600"/>
          </a:xfrm>
          <a:prstGeom prst="rect">
            <a:avLst/>
          </a:prstGeom>
        </p:spPr>
      </p:pic>
      <p:pic>
        <p:nvPicPr>
          <p:cNvPr id="9" name="Εικόνα 8">
            <a:extLst>
              <a:ext uri="{FF2B5EF4-FFF2-40B4-BE49-F238E27FC236}">
                <a16:creationId xmlns:a16="http://schemas.microsoft.com/office/drawing/2014/main" id="{CF0A2737-427F-F27D-159D-0EFD61BC451C}"/>
              </a:ext>
            </a:extLst>
          </p:cNvPr>
          <p:cNvPicPr>
            <a:picLocks noChangeAspect="1"/>
          </p:cNvPicPr>
          <p:nvPr/>
        </p:nvPicPr>
        <p:blipFill>
          <a:blip r:embed="rId12"/>
          <a:stretch>
            <a:fillRect/>
          </a:stretch>
        </p:blipFill>
        <p:spPr>
          <a:xfrm>
            <a:off x="6721268" y="2461222"/>
            <a:ext cx="609600" cy="609600"/>
          </a:xfrm>
          <a:prstGeom prst="rect">
            <a:avLst/>
          </a:prstGeom>
        </p:spPr>
      </p:pic>
      <p:pic>
        <p:nvPicPr>
          <p:cNvPr id="11" name="Εικόνα 10">
            <a:extLst>
              <a:ext uri="{FF2B5EF4-FFF2-40B4-BE49-F238E27FC236}">
                <a16:creationId xmlns:a16="http://schemas.microsoft.com/office/drawing/2014/main" id="{5BEB5EC2-58E0-8DF5-534D-A10022BF335F}"/>
              </a:ext>
            </a:extLst>
          </p:cNvPr>
          <p:cNvPicPr>
            <a:picLocks noChangeAspect="1"/>
          </p:cNvPicPr>
          <p:nvPr/>
        </p:nvPicPr>
        <p:blipFill>
          <a:blip r:embed="rId13"/>
          <a:stretch>
            <a:fillRect/>
          </a:stretch>
        </p:blipFill>
        <p:spPr>
          <a:xfrm>
            <a:off x="6721268" y="5484795"/>
            <a:ext cx="609600" cy="609600"/>
          </a:xfrm>
          <a:prstGeom prst="rect">
            <a:avLst/>
          </a:prstGeom>
        </p:spPr>
      </p:pic>
      <p:pic>
        <p:nvPicPr>
          <p:cNvPr id="13" name="Εικόνα 12">
            <a:extLst>
              <a:ext uri="{FF2B5EF4-FFF2-40B4-BE49-F238E27FC236}">
                <a16:creationId xmlns:a16="http://schemas.microsoft.com/office/drawing/2014/main" id="{9E492EA7-3F54-E853-9B1A-DA037B9A1B3C}"/>
              </a:ext>
            </a:extLst>
          </p:cNvPr>
          <p:cNvPicPr>
            <a:picLocks noChangeAspect="1"/>
          </p:cNvPicPr>
          <p:nvPr/>
        </p:nvPicPr>
        <p:blipFill>
          <a:blip r:embed="rId14"/>
          <a:stretch>
            <a:fillRect/>
          </a:stretch>
        </p:blipFill>
        <p:spPr>
          <a:xfrm>
            <a:off x="6716995" y="1828121"/>
            <a:ext cx="609600" cy="609600"/>
          </a:xfrm>
          <a:prstGeom prst="rect">
            <a:avLst/>
          </a:prstGeom>
        </p:spPr>
      </p:pic>
      <p:pic>
        <p:nvPicPr>
          <p:cNvPr id="17" name="Εικόνα 16">
            <a:extLst>
              <a:ext uri="{FF2B5EF4-FFF2-40B4-BE49-F238E27FC236}">
                <a16:creationId xmlns:a16="http://schemas.microsoft.com/office/drawing/2014/main" id="{2084EC2B-CB73-FC89-EEB1-3F919E606E1E}"/>
              </a:ext>
            </a:extLst>
          </p:cNvPr>
          <p:cNvPicPr>
            <a:picLocks noChangeAspect="1"/>
          </p:cNvPicPr>
          <p:nvPr/>
        </p:nvPicPr>
        <p:blipFill>
          <a:blip r:embed="rId15"/>
          <a:stretch>
            <a:fillRect/>
          </a:stretch>
        </p:blipFill>
        <p:spPr>
          <a:xfrm>
            <a:off x="6714146" y="1204277"/>
            <a:ext cx="609600" cy="609600"/>
          </a:xfrm>
          <a:prstGeom prst="rect">
            <a:avLst/>
          </a:prstGeom>
        </p:spPr>
      </p:pic>
      <p:pic>
        <p:nvPicPr>
          <p:cNvPr id="19" name="Εικόνα 18">
            <a:extLst>
              <a:ext uri="{FF2B5EF4-FFF2-40B4-BE49-F238E27FC236}">
                <a16:creationId xmlns:a16="http://schemas.microsoft.com/office/drawing/2014/main" id="{15B421D9-DDF7-F774-491A-9F17DF618F18}"/>
              </a:ext>
            </a:extLst>
          </p:cNvPr>
          <p:cNvPicPr>
            <a:picLocks noChangeAspect="1"/>
          </p:cNvPicPr>
          <p:nvPr/>
        </p:nvPicPr>
        <p:blipFill>
          <a:blip r:embed="rId16"/>
          <a:stretch>
            <a:fillRect/>
          </a:stretch>
        </p:blipFill>
        <p:spPr>
          <a:xfrm>
            <a:off x="6711297" y="580433"/>
            <a:ext cx="609600" cy="609600"/>
          </a:xfrm>
          <a:prstGeom prst="rect">
            <a:avLst/>
          </a:prstGeom>
        </p:spPr>
      </p:pic>
      <p:pic>
        <p:nvPicPr>
          <p:cNvPr id="21" name="Εικόνα 20">
            <a:extLst>
              <a:ext uri="{FF2B5EF4-FFF2-40B4-BE49-F238E27FC236}">
                <a16:creationId xmlns:a16="http://schemas.microsoft.com/office/drawing/2014/main" id="{FEE8A02C-2984-D6F3-A004-A4CCB2AA8FC1}"/>
              </a:ext>
            </a:extLst>
          </p:cNvPr>
          <p:cNvPicPr>
            <a:picLocks noChangeAspect="1"/>
          </p:cNvPicPr>
          <p:nvPr/>
        </p:nvPicPr>
        <p:blipFill>
          <a:blip r:embed="rId17"/>
          <a:stretch>
            <a:fillRect/>
          </a:stretch>
        </p:blipFill>
        <p:spPr>
          <a:xfrm>
            <a:off x="6101697" y="5468875"/>
            <a:ext cx="609600" cy="609600"/>
          </a:xfrm>
          <a:prstGeom prst="rect">
            <a:avLst/>
          </a:prstGeom>
        </p:spPr>
      </p:pic>
      <p:pic>
        <p:nvPicPr>
          <p:cNvPr id="23" name="Εικόνα 22">
            <a:extLst>
              <a:ext uri="{FF2B5EF4-FFF2-40B4-BE49-F238E27FC236}">
                <a16:creationId xmlns:a16="http://schemas.microsoft.com/office/drawing/2014/main" id="{571706C0-4114-5743-B375-F1A9A7E81C9D}"/>
              </a:ext>
            </a:extLst>
          </p:cNvPr>
          <p:cNvPicPr>
            <a:picLocks noChangeAspect="1"/>
          </p:cNvPicPr>
          <p:nvPr/>
        </p:nvPicPr>
        <p:blipFill>
          <a:blip r:embed="rId18"/>
          <a:stretch>
            <a:fillRect/>
          </a:stretch>
        </p:blipFill>
        <p:spPr>
          <a:xfrm>
            <a:off x="6101697" y="4873519"/>
            <a:ext cx="609600" cy="609600"/>
          </a:xfrm>
          <a:prstGeom prst="rect">
            <a:avLst/>
          </a:prstGeom>
        </p:spPr>
      </p:pic>
      <p:pic>
        <p:nvPicPr>
          <p:cNvPr id="25" name="Εικόνα 24">
            <a:extLst>
              <a:ext uri="{FF2B5EF4-FFF2-40B4-BE49-F238E27FC236}">
                <a16:creationId xmlns:a16="http://schemas.microsoft.com/office/drawing/2014/main" id="{6938BB8E-C07A-DEB0-2502-7B0D392135F6}"/>
              </a:ext>
            </a:extLst>
          </p:cNvPr>
          <p:cNvPicPr>
            <a:picLocks noChangeAspect="1"/>
          </p:cNvPicPr>
          <p:nvPr/>
        </p:nvPicPr>
        <p:blipFill>
          <a:blip r:embed="rId19"/>
          <a:stretch>
            <a:fillRect/>
          </a:stretch>
        </p:blipFill>
        <p:spPr>
          <a:xfrm>
            <a:off x="6090303" y="4255945"/>
            <a:ext cx="609600" cy="609600"/>
          </a:xfrm>
          <a:prstGeom prst="rect">
            <a:avLst/>
          </a:prstGeom>
        </p:spPr>
      </p:pic>
      <p:pic>
        <p:nvPicPr>
          <p:cNvPr id="27" name="Εικόνα 26">
            <a:extLst>
              <a:ext uri="{FF2B5EF4-FFF2-40B4-BE49-F238E27FC236}">
                <a16:creationId xmlns:a16="http://schemas.microsoft.com/office/drawing/2014/main" id="{A0D186C4-F516-2534-2563-0010B0599D31}"/>
              </a:ext>
            </a:extLst>
          </p:cNvPr>
          <p:cNvPicPr>
            <a:picLocks noChangeAspect="1"/>
          </p:cNvPicPr>
          <p:nvPr/>
        </p:nvPicPr>
        <p:blipFill>
          <a:blip r:embed="rId20"/>
          <a:stretch>
            <a:fillRect/>
          </a:stretch>
        </p:blipFill>
        <p:spPr>
          <a:xfrm>
            <a:off x="6074636" y="3042227"/>
            <a:ext cx="609600" cy="609600"/>
          </a:xfrm>
          <a:prstGeom prst="rect">
            <a:avLst/>
          </a:prstGeom>
        </p:spPr>
      </p:pic>
      <p:pic>
        <p:nvPicPr>
          <p:cNvPr id="29" name="Εικόνα 28">
            <a:extLst>
              <a:ext uri="{FF2B5EF4-FFF2-40B4-BE49-F238E27FC236}">
                <a16:creationId xmlns:a16="http://schemas.microsoft.com/office/drawing/2014/main" id="{A07C5B0B-D907-5E14-387D-9EDCF9C0BF44}"/>
              </a:ext>
            </a:extLst>
          </p:cNvPr>
          <p:cNvPicPr>
            <a:picLocks noChangeAspect="1"/>
          </p:cNvPicPr>
          <p:nvPr/>
        </p:nvPicPr>
        <p:blipFill>
          <a:blip r:embed="rId21"/>
          <a:stretch>
            <a:fillRect/>
          </a:stretch>
        </p:blipFill>
        <p:spPr>
          <a:xfrm>
            <a:off x="6056120" y="1204385"/>
            <a:ext cx="609600" cy="609600"/>
          </a:xfrm>
          <a:prstGeom prst="rect">
            <a:avLst/>
          </a:prstGeom>
        </p:spPr>
      </p:pic>
      <p:pic>
        <p:nvPicPr>
          <p:cNvPr id="31" name="Εικόνα 30">
            <a:extLst>
              <a:ext uri="{FF2B5EF4-FFF2-40B4-BE49-F238E27FC236}">
                <a16:creationId xmlns:a16="http://schemas.microsoft.com/office/drawing/2014/main" id="{E6CA31BD-1FA4-DF91-B938-09A6E4EAAA3B}"/>
              </a:ext>
            </a:extLst>
          </p:cNvPr>
          <p:cNvPicPr>
            <a:picLocks noChangeAspect="1"/>
          </p:cNvPicPr>
          <p:nvPr/>
        </p:nvPicPr>
        <p:blipFill>
          <a:blip r:embed="rId22"/>
          <a:stretch>
            <a:fillRect/>
          </a:stretch>
        </p:blipFill>
        <p:spPr>
          <a:xfrm>
            <a:off x="6704516" y="3661226"/>
            <a:ext cx="609600" cy="609600"/>
          </a:xfrm>
          <a:prstGeom prst="rect">
            <a:avLst/>
          </a:prstGeom>
        </p:spPr>
      </p:pic>
      <p:pic>
        <p:nvPicPr>
          <p:cNvPr id="1034" name="Εικόνα 1033">
            <a:extLst>
              <a:ext uri="{FF2B5EF4-FFF2-40B4-BE49-F238E27FC236}">
                <a16:creationId xmlns:a16="http://schemas.microsoft.com/office/drawing/2014/main" id="{86576491-F16B-217C-4C1E-136B2B0EDBCE}"/>
              </a:ext>
            </a:extLst>
          </p:cNvPr>
          <p:cNvPicPr>
            <a:picLocks noChangeAspect="1"/>
          </p:cNvPicPr>
          <p:nvPr/>
        </p:nvPicPr>
        <p:blipFill>
          <a:blip r:embed="rId23"/>
          <a:stretch>
            <a:fillRect/>
          </a:stretch>
        </p:blipFill>
        <p:spPr>
          <a:xfrm>
            <a:off x="6081757" y="2427038"/>
            <a:ext cx="609600" cy="609600"/>
          </a:xfrm>
          <a:prstGeom prst="rect">
            <a:avLst/>
          </a:prstGeom>
        </p:spPr>
      </p:pic>
      <p:pic>
        <p:nvPicPr>
          <p:cNvPr id="1036" name="Εικόνα 1035">
            <a:extLst>
              <a:ext uri="{FF2B5EF4-FFF2-40B4-BE49-F238E27FC236}">
                <a16:creationId xmlns:a16="http://schemas.microsoft.com/office/drawing/2014/main" id="{2E78D568-4C17-0EA7-1851-E7C9A77CD0FE}"/>
              </a:ext>
            </a:extLst>
          </p:cNvPr>
          <p:cNvPicPr>
            <a:picLocks noChangeAspect="1"/>
          </p:cNvPicPr>
          <p:nvPr/>
        </p:nvPicPr>
        <p:blipFill>
          <a:blip r:embed="rId11"/>
          <a:stretch>
            <a:fillRect/>
          </a:stretch>
        </p:blipFill>
        <p:spPr>
          <a:xfrm>
            <a:off x="6704516" y="4884235"/>
            <a:ext cx="609600" cy="609600"/>
          </a:xfrm>
          <a:prstGeom prst="rect">
            <a:avLst/>
          </a:prstGeom>
        </p:spPr>
      </p:pic>
      <p:pic>
        <p:nvPicPr>
          <p:cNvPr id="1038" name="Εικόνα 1037">
            <a:extLst>
              <a:ext uri="{FF2B5EF4-FFF2-40B4-BE49-F238E27FC236}">
                <a16:creationId xmlns:a16="http://schemas.microsoft.com/office/drawing/2014/main" id="{DEE47CE7-82D5-076A-FF54-6264EE35E1FD}"/>
              </a:ext>
            </a:extLst>
          </p:cNvPr>
          <p:cNvPicPr>
            <a:picLocks noChangeAspect="1"/>
          </p:cNvPicPr>
          <p:nvPr/>
        </p:nvPicPr>
        <p:blipFill>
          <a:blip r:embed="rId24"/>
          <a:stretch>
            <a:fillRect/>
          </a:stretch>
        </p:blipFill>
        <p:spPr>
          <a:xfrm>
            <a:off x="6074636" y="1820999"/>
            <a:ext cx="609600" cy="609600"/>
          </a:xfrm>
          <a:prstGeom prst="rect">
            <a:avLst/>
          </a:prstGeom>
        </p:spPr>
      </p:pic>
      <p:pic>
        <p:nvPicPr>
          <p:cNvPr id="1040" name="Εικόνα 1039">
            <a:extLst>
              <a:ext uri="{FF2B5EF4-FFF2-40B4-BE49-F238E27FC236}">
                <a16:creationId xmlns:a16="http://schemas.microsoft.com/office/drawing/2014/main" id="{800B24F4-9981-55BC-73D4-0E76E3A8799A}"/>
              </a:ext>
            </a:extLst>
          </p:cNvPr>
          <p:cNvPicPr>
            <a:picLocks noChangeAspect="1"/>
          </p:cNvPicPr>
          <p:nvPr/>
        </p:nvPicPr>
        <p:blipFill>
          <a:blip r:embed="rId25"/>
          <a:stretch>
            <a:fillRect/>
          </a:stretch>
        </p:blipFill>
        <p:spPr>
          <a:xfrm>
            <a:off x="6714146" y="3082216"/>
            <a:ext cx="609600" cy="609600"/>
          </a:xfrm>
          <a:prstGeom prst="rect">
            <a:avLst/>
          </a:prstGeom>
        </p:spPr>
      </p:pic>
      <p:pic>
        <p:nvPicPr>
          <p:cNvPr id="1042" name="Εικόνα 1041">
            <a:extLst>
              <a:ext uri="{FF2B5EF4-FFF2-40B4-BE49-F238E27FC236}">
                <a16:creationId xmlns:a16="http://schemas.microsoft.com/office/drawing/2014/main" id="{E7D67649-0D2E-D8E7-0C30-6B42FA9A9793}"/>
              </a:ext>
            </a:extLst>
          </p:cNvPr>
          <p:cNvPicPr>
            <a:picLocks noChangeAspect="1"/>
          </p:cNvPicPr>
          <p:nvPr/>
        </p:nvPicPr>
        <p:blipFill>
          <a:blip r:embed="rId26"/>
          <a:stretch>
            <a:fillRect/>
          </a:stretch>
        </p:blipFill>
        <p:spPr>
          <a:xfrm>
            <a:off x="6711297" y="4252277"/>
            <a:ext cx="609600" cy="609600"/>
          </a:xfrm>
          <a:prstGeom prst="rect">
            <a:avLst/>
          </a:prstGeom>
        </p:spPr>
      </p:pic>
      <p:pic>
        <p:nvPicPr>
          <p:cNvPr id="1044" name="Εικόνα 1043">
            <a:extLst>
              <a:ext uri="{FF2B5EF4-FFF2-40B4-BE49-F238E27FC236}">
                <a16:creationId xmlns:a16="http://schemas.microsoft.com/office/drawing/2014/main" id="{2938497C-D805-AA20-E16D-72DBC5224B60}"/>
              </a:ext>
            </a:extLst>
          </p:cNvPr>
          <p:cNvPicPr>
            <a:picLocks noChangeAspect="1"/>
          </p:cNvPicPr>
          <p:nvPr/>
        </p:nvPicPr>
        <p:blipFill>
          <a:blip r:embed="rId27"/>
          <a:stretch>
            <a:fillRect/>
          </a:stretch>
        </p:blipFill>
        <p:spPr>
          <a:xfrm>
            <a:off x="6081757" y="3642570"/>
            <a:ext cx="609600" cy="609600"/>
          </a:xfrm>
          <a:prstGeom prst="rect">
            <a:avLst/>
          </a:prstGeom>
        </p:spPr>
      </p:pic>
      <p:pic>
        <p:nvPicPr>
          <p:cNvPr id="1048" name="Εικόνα 1047">
            <a:extLst>
              <a:ext uri="{FF2B5EF4-FFF2-40B4-BE49-F238E27FC236}">
                <a16:creationId xmlns:a16="http://schemas.microsoft.com/office/drawing/2014/main" id="{159F429E-2AC8-1B17-C087-093EBCAA588F}"/>
              </a:ext>
            </a:extLst>
          </p:cNvPr>
          <p:cNvPicPr>
            <a:picLocks noChangeAspect="1"/>
          </p:cNvPicPr>
          <p:nvPr/>
        </p:nvPicPr>
        <p:blipFill>
          <a:blip r:embed="rId28"/>
          <a:stretch>
            <a:fillRect/>
          </a:stretch>
        </p:blipFill>
        <p:spPr>
          <a:xfrm>
            <a:off x="6096000" y="583035"/>
            <a:ext cx="609600" cy="609600"/>
          </a:xfrm>
          <a:prstGeom prst="rect">
            <a:avLst/>
          </a:prstGeom>
        </p:spPr>
      </p:pic>
      <p:pic>
        <p:nvPicPr>
          <p:cNvPr id="1050" name="Εικόνα 1049">
            <a:extLst>
              <a:ext uri="{FF2B5EF4-FFF2-40B4-BE49-F238E27FC236}">
                <a16:creationId xmlns:a16="http://schemas.microsoft.com/office/drawing/2014/main" id="{2448294B-4B77-23B9-F811-8A246FE68B21}"/>
              </a:ext>
            </a:extLst>
          </p:cNvPr>
          <p:cNvPicPr>
            <a:picLocks noChangeAspect="1"/>
          </p:cNvPicPr>
          <p:nvPr/>
        </p:nvPicPr>
        <p:blipFill>
          <a:blip r:embed="rId29"/>
          <a:stretch>
            <a:fillRect/>
          </a:stretch>
        </p:blipFill>
        <p:spPr>
          <a:xfrm>
            <a:off x="5466460" y="4838376"/>
            <a:ext cx="609600" cy="609600"/>
          </a:xfrm>
          <a:prstGeom prst="rect">
            <a:avLst/>
          </a:prstGeom>
        </p:spPr>
      </p:pic>
      <p:pic>
        <p:nvPicPr>
          <p:cNvPr id="1052" name="Εικόνα 1051">
            <a:extLst>
              <a:ext uri="{FF2B5EF4-FFF2-40B4-BE49-F238E27FC236}">
                <a16:creationId xmlns:a16="http://schemas.microsoft.com/office/drawing/2014/main" id="{AF7CDE30-6347-3051-15E4-956B7EC70B1A}"/>
              </a:ext>
            </a:extLst>
          </p:cNvPr>
          <p:cNvPicPr>
            <a:picLocks noChangeAspect="1"/>
          </p:cNvPicPr>
          <p:nvPr/>
        </p:nvPicPr>
        <p:blipFill>
          <a:blip r:embed="rId30"/>
          <a:stretch>
            <a:fillRect/>
          </a:stretch>
        </p:blipFill>
        <p:spPr>
          <a:xfrm>
            <a:off x="5486400" y="5471477"/>
            <a:ext cx="609600" cy="609600"/>
          </a:xfrm>
          <a:prstGeom prst="rect">
            <a:avLst/>
          </a:prstGeom>
        </p:spPr>
      </p:pic>
      <p:pic>
        <p:nvPicPr>
          <p:cNvPr id="1054" name="Εικόνα 1053">
            <a:extLst>
              <a:ext uri="{FF2B5EF4-FFF2-40B4-BE49-F238E27FC236}">
                <a16:creationId xmlns:a16="http://schemas.microsoft.com/office/drawing/2014/main" id="{63BD49E3-A4D0-59D2-0644-7ED5F57A07D7}"/>
              </a:ext>
            </a:extLst>
          </p:cNvPr>
          <p:cNvPicPr>
            <a:picLocks noChangeAspect="1"/>
          </p:cNvPicPr>
          <p:nvPr/>
        </p:nvPicPr>
        <p:blipFill>
          <a:blip r:embed="rId31"/>
          <a:stretch>
            <a:fillRect/>
          </a:stretch>
        </p:blipFill>
        <p:spPr>
          <a:xfrm>
            <a:off x="5460763" y="4252277"/>
            <a:ext cx="609600" cy="609600"/>
          </a:xfrm>
          <a:prstGeom prst="rect">
            <a:avLst/>
          </a:prstGeom>
        </p:spPr>
      </p:pic>
      <p:pic>
        <p:nvPicPr>
          <p:cNvPr id="1056" name="Εικόνα 1055">
            <a:extLst>
              <a:ext uri="{FF2B5EF4-FFF2-40B4-BE49-F238E27FC236}">
                <a16:creationId xmlns:a16="http://schemas.microsoft.com/office/drawing/2014/main" id="{0AB3100D-F898-1FA2-5A33-DF423490F080}"/>
              </a:ext>
            </a:extLst>
          </p:cNvPr>
          <p:cNvPicPr>
            <a:picLocks noChangeAspect="1"/>
          </p:cNvPicPr>
          <p:nvPr/>
        </p:nvPicPr>
        <p:blipFill>
          <a:blip r:embed="rId32"/>
          <a:stretch>
            <a:fillRect/>
          </a:stretch>
        </p:blipFill>
        <p:spPr>
          <a:xfrm>
            <a:off x="5475006" y="3642677"/>
            <a:ext cx="609600" cy="609600"/>
          </a:xfrm>
          <a:prstGeom prst="rect">
            <a:avLst/>
          </a:prstGeom>
        </p:spPr>
      </p:pic>
      <p:pic>
        <p:nvPicPr>
          <p:cNvPr id="1058" name="Εικόνα 1057">
            <a:extLst>
              <a:ext uri="{FF2B5EF4-FFF2-40B4-BE49-F238E27FC236}">
                <a16:creationId xmlns:a16="http://schemas.microsoft.com/office/drawing/2014/main" id="{8B7064A0-CEBC-FEC2-150F-A6EB831E2986}"/>
              </a:ext>
            </a:extLst>
          </p:cNvPr>
          <p:cNvPicPr>
            <a:picLocks noChangeAspect="1"/>
          </p:cNvPicPr>
          <p:nvPr/>
        </p:nvPicPr>
        <p:blipFill>
          <a:blip r:embed="rId33"/>
          <a:stretch>
            <a:fillRect/>
          </a:stretch>
        </p:blipFill>
        <p:spPr>
          <a:xfrm>
            <a:off x="5460763" y="3033077"/>
            <a:ext cx="609600" cy="609600"/>
          </a:xfrm>
          <a:prstGeom prst="rect">
            <a:avLst/>
          </a:prstGeom>
        </p:spPr>
      </p:pic>
      <p:pic>
        <p:nvPicPr>
          <p:cNvPr id="1060" name="Εικόνα 1059">
            <a:extLst>
              <a:ext uri="{FF2B5EF4-FFF2-40B4-BE49-F238E27FC236}">
                <a16:creationId xmlns:a16="http://schemas.microsoft.com/office/drawing/2014/main" id="{711C5169-CAC8-836E-1A67-51A31F80813D}"/>
              </a:ext>
            </a:extLst>
          </p:cNvPr>
          <p:cNvPicPr>
            <a:picLocks noChangeAspect="1"/>
          </p:cNvPicPr>
          <p:nvPr/>
        </p:nvPicPr>
        <p:blipFill>
          <a:blip r:embed="rId34"/>
          <a:stretch>
            <a:fillRect/>
          </a:stretch>
        </p:blipFill>
        <p:spPr>
          <a:xfrm>
            <a:off x="5475006" y="2423477"/>
            <a:ext cx="609600" cy="609600"/>
          </a:xfrm>
          <a:prstGeom prst="rect">
            <a:avLst/>
          </a:prstGeom>
        </p:spPr>
      </p:pic>
      <p:pic>
        <p:nvPicPr>
          <p:cNvPr id="1062" name="Εικόνα 1061">
            <a:extLst>
              <a:ext uri="{FF2B5EF4-FFF2-40B4-BE49-F238E27FC236}">
                <a16:creationId xmlns:a16="http://schemas.microsoft.com/office/drawing/2014/main" id="{404C5D14-CB87-04AE-827E-A4F96A1C72A9}"/>
              </a:ext>
            </a:extLst>
          </p:cNvPr>
          <p:cNvPicPr>
            <a:picLocks noChangeAspect="1"/>
          </p:cNvPicPr>
          <p:nvPr/>
        </p:nvPicPr>
        <p:blipFill>
          <a:blip r:embed="rId35"/>
          <a:stretch>
            <a:fillRect/>
          </a:stretch>
        </p:blipFill>
        <p:spPr>
          <a:xfrm>
            <a:off x="5460763" y="1813877"/>
            <a:ext cx="609600" cy="609600"/>
          </a:xfrm>
          <a:prstGeom prst="rect">
            <a:avLst/>
          </a:prstGeom>
        </p:spPr>
      </p:pic>
      <p:pic>
        <p:nvPicPr>
          <p:cNvPr id="1064" name="Εικόνα 1063">
            <a:extLst>
              <a:ext uri="{FF2B5EF4-FFF2-40B4-BE49-F238E27FC236}">
                <a16:creationId xmlns:a16="http://schemas.microsoft.com/office/drawing/2014/main" id="{1EB6BBD5-252F-A709-B30C-6A69E96ED67B}"/>
              </a:ext>
            </a:extLst>
          </p:cNvPr>
          <p:cNvPicPr>
            <a:picLocks noChangeAspect="1"/>
          </p:cNvPicPr>
          <p:nvPr/>
        </p:nvPicPr>
        <p:blipFill>
          <a:blip r:embed="rId36"/>
          <a:stretch>
            <a:fillRect/>
          </a:stretch>
        </p:blipFill>
        <p:spPr>
          <a:xfrm>
            <a:off x="5446520" y="1204277"/>
            <a:ext cx="609600" cy="609600"/>
          </a:xfrm>
          <a:prstGeom prst="rect">
            <a:avLst/>
          </a:prstGeom>
        </p:spPr>
      </p:pic>
    </p:spTree>
    <p:extLst>
      <p:ext uri="{BB962C8B-B14F-4D97-AF65-F5344CB8AC3E}">
        <p14:creationId xmlns:p14="http://schemas.microsoft.com/office/powerpoint/2010/main" val="862092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B69ACA8-928C-0758-E860-0D38AA22A303}"/>
              </a:ext>
            </a:extLst>
          </p:cNvPr>
          <p:cNvSpPr>
            <a:spLocks noGrp="1"/>
          </p:cNvSpPr>
          <p:nvPr>
            <p:ph type="title"/>
          </p:nvPr>
        </p:nvSpPr>
        <p:spPr>
          <a:xfrm>
            <a:off x="1141413" y="618518"/>
            <a:ext cx="3740980" cy="1008946"/>
          </a:xfrm>
        </p:spPr>
        <p:txBody>
          <a:bodyPr/>
          <a:lstStyle/>
          <a:p>
            <a:r>
              <a:rPr lang="el-GR" dirty="0"/>
              <a:t>Συμπεράσματά</a:t>
            </a:r>
          </a:p>
        </p:txBody>
      </p:sp>
      <p:sp>
        <p:nvSpPr>
          <p:cNvPr id="3" name="Θέση περιεχομένου 2">
            <a:extLst>
              <a:ext uri="{FF2B5EF4-FFF2-40B4-BE49-F238E27FC236}">
                <a16:creationId xmlns:a16="http://schemas.microsoft.com/office/drawing/2014/main" id="{F4706A15-176F-88D4-DAE4-E6E84B0E0A3B}"/>
              </a:ext>
            </a:extLst>
          </p:cNvPr>
          <p:cNvSpPr>
            <a:spLocks noGrp="1"/>
          </p:cNvSpPr>
          <p:nvPr>
            <p:ph idx="1"/>
          </p:nvPr>
        </p:nvSpPr>
        <p:spPr/>
        <p:txBody>
          <a:bodyPr/>
          <a:lstStyle/>
          <a:p>
            <a:pPr marL="0" indent="0">
              <a:buNone/>
            </a:pPr>
            <a:r>
              <a:rPr lang="el-GR" dirty="0"/>
              <a:t>Από της μετρήσεις συμπεραίνεται ότι στο GAN της συγκεκριμένης εργασίας δεν βγαίνουν ικανοποιητικά αποτελέσματα. </a:t>
            </a:r>
          </a:p>
        </p:txBody>
      </p:sp>
    </p:spTree>
    <p:extLst>
      <p:ext uri="{BB962C8B-B14F-4D97-AF65-F5344CB8AC3E}">
        <p14:creationId xmlns:p14="http://schemas.microsoft.com/office/powerpoint/2010/main" val="962936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368E295D-D3B3-7A56-1EF9-9FE41D92096A}"/>
              </a:ext>
            </a:extLst>
          </p:cNvPr>
          <p:cNvSpPr>
            <a:spLocks noGrp="1"/>
          </p:cNvSpPr>
          <p:nvPr>
            <p:ph idx="1"/>
          </p:nvPr>
        </p:nvSpPr>
        <p:spPr>
          <a:xfrm>
            <a:off x="3285687" y="2669795"/>
            <a:ext cx="5620625" cy="1518409"/>
          </a:xfrm>
        </p:spPr>
        <p:txBody>
          <a:bodyPr/>
          <a:lstStyle/>
          <a:p>
            <a:pPr marL="0" indent="0">
              <a:buNone/>
            </a:pPr>
            <a:r>
              <a:rPr lang="el-GR" dirty="0"/>
              <a:t>Σας ευχαριστώ για την παρακολούθηση </a:t>
            </a:r>
          </a:p>
        </p:txBody>
      </p:sp>
    </p:spTree>
    <p:extLst>
      <p:ext uri="{BB962C8B-B14F-4D97-AF65-F5344CB8AC3E}">
        <p14:creationId xmlns:p14="http://schemas.microsoft.com/office/powerpoint/2010/main" val="30878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6B4A4630-9922-BB6E-E554-450454A954E5}"/>
              </a:ext>
            </a:extLst>
          </p:cNvPr>
          <p:cNvPicPr>
            <a:picLocks noGrp="1" noChangeAspect="1"/>
          </p:cNvPicPr>
          <p:nvPr>
            <p:ph idx="1"/>
          </p:nvPr>
        </p:nvPicPr>
        <p:blipFill>
          <a:blip r:embed="rId2"/>
          <a:stretch>
            <a:fillRect/>
          </a:stretch>
        </p:blipFill>
        <p:spPr>
          <a:xfrm>
            <a:off x="2073515" y="588955"/>
            <a:ext cx="8044969" cy="5088090"/>
          </a:xfrm>
        </p:spPr>
      </p:pic>
    </p:spTree>
    <p:extLst>
      <p:ext uri="{BB962C8B-B14F-4D97-AF65-F5344CB8AC3E}">
        <p14:creationId xmlns:p14="http://schemas.microsoft.com/office/powerpoint/2010/main" val="4236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3FF9E44-A5BA-D64F-9A60-3C5AC3980163}"/>
              </a:ext>
            </a:extLst>
          </p:cNvPr>
          <p:cNvSpPr>
            <a:spLocks noGrp="1"/>
          </p:cNvSpPr>
          <p:nvPr>
            <p:ph type="title"/>
          </p:nvPr>
        </p:nvSpPr>
        <p:spPr>
          <a:xfrm>
            <a:off x="1141413" y="83680"/>
            <a:ext cx="9905998" cy="1478570"/>
          </a:xfrm>
        </p:spPr>
        <p:txBody>
          <a:bodyPr/>
          <a:lstStyle/>
          <a:p>
            <a:r>
              <a:rPr lang="el-GR" dirty="0"/>
              <a:t>Που χρησιμοποιούνται ;</a:t>
            </a:r>
          </a:p>
        </p:txBody>
      </p:sp>
      <p:sp>
        <p:nvSpPr>
          <p:cNvPr id="3" name="Θέση περιεχομένου 2">
            <a:extLst>
              <a:ext uri="{FF2B5EF4-FFF2-40B4-BE49-F238E27FC236}">
                <a16:creationId xmlns:a16="http://schemas.microsoft.com/office/drawing/2014/main" id="{AB2C359F-2067-D153-FA9B-05842BF08AFA}"/>
              </a:ext>
            </a:extLst>
          </p:cNvPr>
          <p:cNvSpPr>
            <a:spLocks noGrp="1"/>
          </p:cNvSpPr>
          <p:nvPr>
            <p:ph idx="1"/>
          </p:nvPr>
        </p:nvSpPr>
        <p:spPr>
          <a:xfrm>
            <a:off x="1141413" y="1483743"/>
            <a:ext cx="9905999" cy="5109715"/>
          </a:xfrm>
        </p:spPr>
        <p:txBody>
          <a:bodyPr/>
          <a:lstStyle/>
          <a:p>
            <a:pPr marL="0" indent="0">
              <a:buNone/>
            </a:pPr>
            <a:r>
              <a:rPr lang="el-GR" dirty="0"/>
              <a:t>Στην διάγνωση διαφόρων ασθενειών όπως:</a:t>
            </a:r>
          </a:p>
          <a:p>
            <a:pPr lvl="1"/>
            <a:r>
              <a:rPr lang="el-GR" dirty="0"/>
              <a:t>Επιληψία </a:t>
            </a:r>
          </a:p>
          <a:p>
            <a:pPr lvl="1"/>
            <a:r>
              <a:rPr lang="el-GR" dirty="0"/>
              <a:t>Καρκίνο του εγκεφάλου</a:t>
            </a:r>
          </a:p>
          <a:p>
            <a:pPr lvl="1"/>
            <a:r>
              <a:rPr lang="el-GR" dirty="0"/>
              <a:t>Τη νόσο του </a:t>
            </a:r>
            <a:r>
              <a:rPr lang="en-US" dirty="0"/>
              <a:t>Alzheimer</a:t>
            </a:r>
            <a:endParaRPr lang="el-GR" dirty="0"/>
          </a:p>
          <a:p>
            <a:pPr lvl="1"/>
            <a:r>
              <a:rPr lang="el-GR" dirty="0"/>
              <a:t>Φλεγμονές του εγκεφάλου</a:t>
            </a:r>
          </a:p>
          <a:p>
            <a:pPr marL="0" indent="0">
              <a:buNone/>
            </a:pPr>
            <a:r>
              <a:rPr lang="el-GR" dirty="0"/>
              <a:t>Επίσης μπορεί να γίνει και ταξινόμηση για:</a:t>
            </a:r>
          </a:p>
          <a:p>
            <a:pPr lvl="1"/>
            <a:r>
              <a:rPr lang="el-GR" dirty="0"/>
              <a:t>νοητικών καταστάσεων</a:t>
            </a:r>
          </a:p>
          <a:p>
            <a:pPr lvl="1"/>
            <a:r>
              <a:rPr lang="el-GR" dirty="0"/>
              <a:t>ταξινόμηση κίνησης</a:t>
            </a:r>
          </a:p>
          <a:p>
            <a:pPr lvl="1"/>
            <a:r>
              <a:rPr lang="el-GR" dirty="0"/>
              <a:t>ταξινόμηση συναισθημάτων</a:t>
            </a:r>
          </a:p>
          <a:p>
            <a:pPr lvl="1"/>
            <a:r>
              <a:rPr lang="el-GR" dirty="0"/>
              <a:t>Και με μικρή ακρίβεια , αντικείμενα</a:t>
            </a:r>
          </a:p>
        </p:txBody>
      </p:sp>
    </p:spTree>
    <p:extLst>
      <p:ext uri="{BB962C8B-B14F-4D97-AF65-F5344CB8AC3E}">
        <p14:creationId xmlns:p14="http://schemas.microsoft.com/office/powerpoint/2010/main" val="325171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472415-1F20-536C-3912-45D02AEC7D7C}"/>
              </a:ext>
            </a:extLst>
          </p:cNvPr>
          <p:cNvSpPr>
            <a:spLocks noGrp="1"/>
          </p:cNvSpPr>
          <p:nvPr>
            <p:ph type="title"/>
          </p:nvPr>
        </p:nvSpPr>
        <p:spPr>
          <a:xfrm>
            <a:off x="1141413" y="618518"/>
            <a:ext cx="9719244" cy="1003248"/>
          </a:xfrm>
        </p:spPr>
        <p:txBody>
          <a:bodyPr/>
          <a:lstStyle/>
          <a:p>
            <a:r>
              <a:rPr lang="el-GR" dirty="0"/>
              <a:t>Πλεονεκτήματα των </a:t>
            </a:r>
            <a:r>
              <a:rPr lang="en-US" dirty="0"/>
              <a:t>EEG</a:t>
            </a:r>
            <a:endParaRPr lang="el-GR" dirty="0"/>
          </a:p>
        </p:txBody>
      </p:sp>
      <p:sp>
        <p:nvSpPr>
          <p:cNvPr id="3" name="Θέση περιεχομένου 2">
            <a:extLst>
              <a:ext uri="{FF2B5EF4-FFF2-40B4-BE49-F238E27FC236}">
                <a16:creationId xmlns:a16="http://schemas.microsoft.com/office/drawing/2014/main" id="{44E2E3CD-7948-64BA-B834-585230A31885}"/>
              </a:ext>
            </a:extLst>
          </p:cNvPr>
          <p:cNvSpPr>
            <a:spLocks noGrp="1"/>
          </p:cNvSpPr>
          <p:nvPr>
            <p:ph idx="1"/>
          </p:nvPr>
        </p:nvSpPr>
        <p:spPr>
          <a:xfrm>
            <a:off x="1141413" y="1690777"/>
            <a:ext cx="9905998" cy="4485736"/>
          </a:xfrm>
        </p:spPr>
        <p:txBody>
          <a:bodyPr/>
          <a:lstStyle/>
          <a:p>
            <a:r>
              <a:rPr lang="el-GR" dirty="0"/>
              <a:t>Ο εξοπλισμός τους είναι πιο φθηνός</a:t>
            </a:r>
            <a:r>
              <a:rPr lang="en-US" dirty="0"/>
              <a:t> </a:t>
            </a:r>
            <a:r>
              <a:rPr lang="el-GR" dirty="0"/>
              <a:t>(από 100€) από άλλες μεθόδους όπως το </a:t>
            </a:r>
            <a:r>
              <a:rPr lang="en-US" dirty="0"/>
              <a:t>MRI</a:t>
            </a:r>
            <a:r>
              <a:rPr lang="el-GR" dirty="0"/>
              <a:t>.</a:t>
            </a:r>
          </a:p>
          <a:p>
            <a:r>
              <a:rPr lang="el-GR" dirty="0"/>
              <a:t>Έχουν πολύ υψηλούς ρυθμούς δειγματοληψίας από 250 έως και 20000Hz</a:t>
            </a:r>
          </a:p>
          <a:p>
            <a:r>
              <a:rPr lang="el-GR" dirty="0"/>
              <a:t>Ο εξοπλισμός τους έχει μικρό μέγεθος οπότε είναι πολύ ανεκτικό σε κίνησης όπως το περπάτημα.</a:t>
            </a:r>
          </a:p>
          <a:p>
            <a:r>
              <a:rPr lang="el-GR" dirty="0"/>
              <a:t>Είναι ένα ισχυρό εργαλείο παρακολούθησης αλλαγών του εγκεφάλου σε</a:t>
            </a:r>
            <a:r>
              <a:rPr lang="en-US" dirty="0"/>
              <a:t> </a:t>
            </a:r>
            <a:r>
              <a:rPr lang="el-GR" dirty="0"/>
              <a:t>διάφορες φάσεις της ζωής του.</a:t>
            </a:r>
          </a:p>
        </p:txBody>
      </p:sp>
    </p:spTree>
    <p:extLst>
      <p:ext uri="{BB962C8B-B14F-4D97-AF65-F5344CB8AC3E}">
        <p14:creationId xmlns:p14="http://schemas.microsoft.com/office/powerpoint/2010/main" val="379752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35576F-C957-BD7E-BF12-6E831589DBDD}"/>
              </a:ext>
            </a:extLst>
          </p:cNvPr>
          <p:cNvSpPr>
            <a:spLocks noGrp="1"/>
          </p:cNvSpPr>
          <p:nvPr>
            <p:ph type="title"/>
          </p:nvPr>
        </p:nvSpPr>
        <p:spPr>
          <a:xfrm>
            <a:off x="1141412" y="618518"/>
            <a:ext cx="10047047" cy="925610"/>
          </a:xfrm>
        </p:spPr>
        <p:txBody>
          <a:bodyPr/>
          <a:lstStyle/>
          <a:p>
            <a:r>
              <a:rPr lang="el-GR" dirty="0"/>
              <a:t>Μειονεκτήματα των </a:t>
            </a:r>
            <a:r>
              <a:rPr lang="en-US" dirty="0"/>
              <a:t>EEG</a:t>
            </a:r>
            <a:endParaRPr lang="el-GR" dirty="0"/>
          </a:p>
        </p:txBody>
      </p:sp>
      <p:sp>
        <p:nvSpPr>
          <p:cNvPr id="3" name="Θέση περιεχομένου 2">
            <a:extLst>
              <a:ext uri="{FF2B5EF4-FFF2-40B4-BE49-F238E27FC236}">
                <a16:creationId xmlns:a16="http://schemas.microsoft.com/office/drawing/2014/main" id="{A20D7859-C4B0-965E-9B88-EE94A820A1AE}"/>
              </a:ext>
            </a:extLst>
          </p:cNvPr>
          <p:cNvSpPr>
            <a:spLocks noGrp="1"/>
          </p:cNvSpPr>
          <p:nvPr>
            <p:ph idx="1"/>
          </p:nvPr>
        </p:nvSpPr>
        <p:spPr>
          <a:xfrm>
            <a:off x="1141412" y="1466490"/>
            <a:ext cx="10047047" cy="5098211"/>
          </a:xfrm>
        </p:spPr>
        <p:txBody>
          <a:bodyPr>
            <a:normAutofit lnSpcReduction="10000"/>
          </a:bodyPr>
          <a:lstStyle/>
          <a:p>
            <a:r>
              <a:rPr lang="el-GR" dirty="0"/>
              <a:t>Η αναλογία σήματος προς θόρυβο είναι πολύ χαμηλή , οπότε χρειάζεται πολύπλοκη ανάλυση δεδομένων.</a:t>
            </a:r>
          </a:p>
          <a:p>
            <a:r>
              <a:rPr lang="el-GR" dirty="0"/>
              <a:t>Χαμηλή χωρική ανάλυση στο δέρμα της κεφαλής</a:t>
            </a:r>
            <a:r>
              <a:rPr lang="en-US" dirty="0"/>
              <a:t> , </a:t>
            </a:r>
            <a:r>
              <a:rPr lang="el-GR" dirty="0"/>
              <a:t>οπότε τα σήματα που παίρνονται είναι το άθροισμα του ηλεκτρικού πεδίου στην κατεύθυνση του ηλεκτροδίου , που παράγεται από πολλούς νευρώνες και μπορεί να διαβαστεί και από άλλα ηλεκτρόδια . Δηλαδή δεν μπορεί να εντοπιστεί η ακριβής πηγή της δραστηριότητας και δεν βοηθάει τους ερευνητές να καταλάβουν από που προέρχονται αυτές η δραστηριότητες για της οποίες ψάχνουν.</a:t>
            </a:r>
          </a:p>
          <a:p>
            <a:r>
              <a:rPr lang="el-GR" dirty="0"/>
              <a:t>Δεν μπορούν να μετρήσουν κάτω από τα ανώτερα στρώματα του εγκεφάλου .</a:t>
            </a:r>
          </a:p>
        </p:txBody>
      </p:sp>
    </p:spTree>
    <p:extLst>
      <p:ext uri="{BB962C8B-B14F-4D97-AF65-F5344CB8AC3E}">
        <p14:creationId xmlns:p14="http://schemas.microsoft.com/office/powerpoint/2010/main" val="355605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13AC8F0-937C-2ACD-9F0C-32995529E8C4}"/>
              </a:ext>
            </a:extLst>
          </p:cNvPr>
          <p:cNvSpPr>
            <a:spLocks noGrp="1"/>
          </p:cNvSpPr>
          <p:nvPr>
            <p:ph type="title"/>
          </p:nvPr>
        </p:nvSpPr>
        <p:spPr/>
        <p:txBody>
          <a:bodyPr/>
          <a:lstStyle/>
          <a:p>
            <a:r>
              <a:rPr lang="en-US" dirty="0" err="1"/>
              <a:t>gan</a:t>
            </a:r>
            <a:endParaRPr lang="el-GR" dirty="0"/>
          </a:p>
        </p:txBody>
      </p:sp>
      <p:sp>
        <p:nvSpPr>
          <p:cNvPr id="3" name="Θέση περιεχομένου 2">
            <a:extLst>
              <a:ext uri="{FF2B5EF4-FFF2-40B4-BE49-F238E27FC236}">
                <a16:creationId xmlns:a16="http://schemas.microsoft.com/office/drawing/2014/main" id="{2C5B67CF-30E7-4DF0-21D4-87F020118DD2}"/>
              </a:ext>
            </a:extLst>
          </p:cNvPr>
          <p:cNvSpPr>
            <a:spLocks noGrp="1"/>
          </p:cNvSpPr>
          <p:nvPr>
            <p:ph idx="1"/>
          </p:nvPr>
        </p:nvSpPr>
        <p:spPr>
          <a:xfrm>
            <a:off x="1141413" y="1862356"/>
            <a:ext cx="10141780" cy="4377126"/>
          </a:xfrm>
        </p:spPr>
        <p:txBody>
          <a:bodyPr/>
          <a:lstStyle/>
          <a:p>
            <a:pPr marL="0" indent="0">
              <a:buNone/>
            </a:pPr>
            <a:r>
              <a:rPr lang="el-GR" dirty="0"/>
              <a:t>Το GAN είναι δύο νευρωνικά ,ο </a:t>
            </a:r>
            <a:r>
              <a:rPr lang="en-US" dirty="0"/>
              <a:t>generator </a:t>
            </a:r>
            <a:r>
              <a:rPr lang="el-GR" dirty="0"/>
              <a:t>και </a:t>
            </a:r>
            <a:r>
              <a:rPr lang="en-US" dirty="0"/>
              <a:t>discriminator</a:t>
            </a:r>
            <a:r>
              <a:rPr lang="el-GR" dirty="0"/>
              <a:t>,</a:t>
            </a:r>
            <a:r>
              <a:rPr lang="en-US" dirty="0"/>
              <a:t> </a:t>
            </a:r>
            <a:r>
              <a:rPr lang="el-GR" dirty="0"/>
              <a:t>τα οποία το ένα προσπαθεί να ‘ξεγελάσει’ το άλλο (</a:t>
            </a:r>
            <a:r>
              <a:rPr lang="en-US" dirty="0"/>
              <a:t>generator</a:t>
            </a:r>
            <a:r>
              <a:rPr lang="el-GR" dirty="0"/>
              <a:t>) ,και το άλλο (</a:t>
            </a:r>
            <a:r>
              <a:rPr lang="en-US" dirty="0"/>
              <a:t>discriminator</a:t>
            </a:r>
            <a:r>
              <a:rPr lang="el-GR" dirty="0"/>
              <a:t>) να ‘πιάσει’ το άλλο σαν ένα παιχνίδι κλέφτες και αστυνόμοι.</a:t>
            </a:r>
          </a:p>
          <a:p>
            <a:pPr marL="0" indent="0">
              <a:buNone/>
            </a:pPr>
            <a:r>
              <a:rPr lang="el-GR" dirty="0"/>
              <a:t>ο generator σαν είσοδο παίρνει έναν θόρυβο z και παράγει φωτογραφίες και ο </a:t>
            </a:r>
            <a:r>
              <a:rPr lang="en-US" dirty="0"/>
              <a:t>discriminator </a:t>
            </a:r>
            <a:r>
              <a:rPr lang="el-GR" dirty="0"/>
              <a:t>ελέγχει της φωτογραφίες για να δει αν είναι αληθινές .</a:t>
            </a:r>
          </a:p>
          <a:p>
            <a:pPr marL="0" indent="0">
              <a:buNone/>
            </a:pPr>
            <a:r>
              <a:rPr lang="el-GR" dirty="0"/>
              <a:t>Η έξοδος του </a:t>
            </a:r>
            <a:r>
              <a:rPr lang="en-US" dirty="0"/>
              <a:t>discriminator</a:t>
            </a:r>
            <a:r>
              <a:rPr lang="el-GR" dirty="0"/>
              <a:t> είναι μια τιμή ανάμεσα σε 0 και 1.</a:t>
            </a:r>
          </a:p>
        </p:txBody>
      </p:sp>
    </p:spTree>
    <p:extLst>
      <p:ext uri="{BB962C8B-B14F-4D97-AF65-F5344CB8AC3E}">
        <p14:creationId xmlns:p14="http://schemas.microsoft.com/office/powerpoint/2010/main" val="10832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D569513D-A726-EC14-8BA8-FEF5E24B622A}"/>
              </a:ext>
            </a:extLst>
          </p:cNvPr>
          <p:cNvPicPr>
            <a:picLocks noGrp="1" noChangeAspect="1"/>
          </p:cNvPicPr>
          <p:nvPr>
            <p:ph idx="1"/>
          </p:nvPr>
        </p:nvPicPr>
        <p:blipFill>
          <a:blip r:embed="rId2"/>
          <a:stretch>
            <a:fillRect/>
          </a:stretch>
        </p:blipFill>
        <p:spPr>
          <a:xfrm>
            <a:off x="682768" y="612396"/>
            <a:ext cx="10608813" cy="4929654"/>
          </a:xfrm>
        </p:spPr>
      </p:pic>
    </p:spTree>
    <p:extLst>
      <p:ext uri="{BB962C8B-B14F-4D97-AF65-F5344CB8AC3E}">
        <p14:creationId xmlns:p14="http://schemas.microsoft.com/office/powerpoint/2010/main" val="123425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64C575-9E54-8EBB-D301-635A337A6863}"/>
              </a:ext>
            </a:extLst>
          </p:cNvPr>
          <p:cNvSpPr>
            <a:spLocks noGrp="1"/>
          </p:cNvSpPr>
          <p:nvPr>
            <p:ph type="title"/>
          </p:nvPr>
        </p:nvSpPr>
        <p:spPr/>
        <p:txBody>
          <a:bodyPr/>
          <a:lstStyle/>
          <a:p>
            <a:r>
              <a:rPr lang="el-GR" dirty="0"/>
              <a:t>Αρχιτεκτονική</a:t>
            </a:r>
          </a:p>
        </p:txBody>
      </p:sp>
      <p:sp>
        <p:nvSpPr>
          <p:cNvPr id="3" name="Θέση περιεχομένου 2">
            <a:extLst>
              <a:ext uri="{FF2B5EF4-FFF2-40B4-BE49-F238E27FC236}">
                <a16:creationId xmlns:a16="http://schemas.microsoft.com/office/drawing/2014/main" id="{3A2FEF51-1F60-4C29-D412-50EE389FC381}"/>
              </a:ext>
            </a:extLst>
          </p:cNvPr>
          <p:cNvSpPr>
            <a:spLocks noGrp="1"/>
          </p:cNvSpPr>
          <p:nvPr>
            <p:ph idx="1"/>
          </p:nvPr>
        </p:nvSpPr>
        <p:spPr/>
        <p:txBody>
          <a:bodyPr/>
          <a:lstStyle/>
          <a:p>
            <a:r>
              <a:rPr lang="el-GR" dirty="0"/>
              <a:t>Ο </a:t>
            </a:r>
            <a:r>
              <a:rPr lang="el-GR" dirty="0" err="1"/>
              <a:t>Discriminator</a:t>
            </a:r>
            <a:r>
              <a:rPr lang="el-GR" dirty="0"/>
              <a:t> είναι ένας δυαδικός </a:t>
            </a:r>
            <a:r>
              <a:rPr lang="el-GR" dirty="0" err="1"/>
              <a:t>ταξινομητής</a:t>
            </a:r>
            <a:r>
              <a:rPr lang="en-US" dirty="0"/>
              <a:t>.</a:t>
            </a:r>
          </a:p>
          <a:p>
            <a:r>
              <a:rPr lang="el-GR" dirty="0"/>
              <a:t>Ο generator</a:t>
            </a:r>
            <a:r>
              <a:rPr lang="en-US" dirty="0"/>
              <a:t> </a:t>
            </a:r>
            <a:r>
              <a:rPr lang="el-GR" dirty="0"/>
              <a:t>είναι ένα ανάποδο CNN</a:t>
            </a:r>
          </a:p>
        </p:txBody>
      </p:sp>
    </p:spTree>
    <p:extLst>
      <p:ext uri="{BB962C8B-B14F-4D97-AF65-F5344CB8AC3E}">
        <p14:creationId xmlns:p14="http://schemas.microsoft.com/office/powerpoint/2010/main" val="3628546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TM04033919[[fn=Κύκλωμα]]</Template>
  <TotalTime>2407</TotalTime>
  <Words>1303</Words>
  <Application>Microsoft Office PowerPoint</Application>
  <PresentationFormat>Ευρεία οθόνη</PresentationFormat>
  <Paragraphs>118</Paragraphs>
  <Slides>26</Slides>
  <Notes>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26</vt:i4>
      </vt:variant>
    </vt:vector>
  </HeadingPairs>
  <TitlesOfParts>
    <vt:vector size="29" baseType="lpstr">
      <vt:lpstr>Arial</vt:lpstr>
      <vt:lpstr>Tw Cen MT</vt:lpstr>
      <vt:lpstr>Κύκλωμα</vt:lpstr>
      <vt:lpstr>Πτυχιακή εργασία</vt:lpstr>
      <vt:lpstr>EEG</vt:lpstr>
      <vt:lpstr>Παρουσίαση του PowerPoint</vt:lpstr>
      <vt:lpstr>Που χρησιμοποιούνται ;</vt:lpstr>
      <vt:lpstr>Πλεονεκτήματα των EEG</vt:lpstr>
      <vt:lpstr>Μειονεκτήματα των EEG</vt:lpstr>
      <vt:lpstr>gan</vt:lpstr>
      <vt:lpstr>Παρουσίαση του PowerPoint</vt:lpstr>
      <vt:lpstr>Αρχιτεκτονική</vt:lpstr>
      <vt:lpstr>Εκπαίδευση GAN</vt:lpstr>
      <vt:lpstr>Παρουσίαση του PowerPoint</vt:lpstr>
      <vt:lpstr>Παραλλαγές GAN</vt:lpstr>
      <vt:lpstr>Που Χρησιμοποιούνται</vt:lpstr>
      <vt:lpstr>Προσέγγιση και Πειράματα</vt:lpstr>
      <vt:lpstr>DATASET</vt:lpstr>
      <vt:lpstr>Παρουσίαση του PowerPoint</vt:lpstr>
      <vt:lpstr>Παρουσίαση του PowerPoint</vt:lpstr>
      <vt:lpstr>Feature extractor</vt:lpstr>
      <vt:lpstr>Conditional GAN</vt:lpstr>
      <vt:lpstr>Παρουσίαση του PowerPoint</vt:lpstr>
      <vt:lpstr>Μετρήσεις</vt:lpstr>
      <vt:lpstr>Παρουσίαση του PowerPoint</vt:lpstr>
      <vt:lpstr>Παρουσίαση του PowerPoint</vt:lpstr>
      <vt:lpstr>Παρουσίαση του PowerPoint</vt:lpstr>
      <vt:lpstr>Συμπεράσματά</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Πτυχιακή εργασία</dc:title>
  <dc:creator>Νικόλαος Δαμιανός</dc:creator>
  <cp:lastModifiedBy>Νικόλαος Δαμιανός</cp:lastModifiedBy>
  <cp:revision>7</cp:revision>
  <dcterms:created xsi:type="dcterms:W3CDTF">2022-11-05T16:31:12Z</dcterms:created>
  <dcterms:modified xsi:type="dcterms:W3CDTF">2022-11-07T08:39:10Z</dcterms:modified>
</cp:coreProperties>
</file>