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59" r:id="rId3"/>
    <p:sldId id="266" r:id="rId4"/>
    <p:sldId id="271" r:id="rId5"/>
    <p:sldId id="272" r:id="rId6"/>
    <p:sldId id="273" r:id="rId7"/>
    <p:sldId id="265" r:id="rId8"/>
    <p:sldId id="27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02" autoAdjust="0"/>
    <p:restoredTop sz="94660"/>
  </p:normalViewPr>
  <p:slideViewPr>
    <p:cSldViewPr snapToGrid="0">
      <p:cViewPr varScale="1">
        <p:scale>
          <a:sx n="95" d="100"/>
          <a:sy n="95" d="100"/>
        </p:scale>
        <p:origin x="4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36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Kinetic theory of gases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Zeroth law of thermodynamics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Second law of thermodynamics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Definition from statistical mechanics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Generalized temperature from single-particle statistics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Negative temperature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13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Kinetic theory of gases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Zeroth law of thermodynamics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Second law of thermodynamics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Definition from statistical mechanics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Generalized temperature from single-particle statistics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Negative temperature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35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1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3403" y="1103449"/>
            <a:ext cx="6105194" cy="28687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The effect </a:t>
            </a:r>
            <a:br>
              <a:rPr lang="en-US" dirty="0">
                <a:solidFill>
                  <a:schemeClr val="bg1"/>
                </a:solidFill>
                <a:latin typeface="+mn-lt"/>
              </a:rPr>
            </a:br>
            <a:r>
              <a:rPr lang="en-US" dirty="0">
                <a:solidFill>
                  <a:schemeClr val="bg1"/>
                </a:solidFill>
                <a:latin typeface="+mn-lt"/>
              </a:rPr>
              <a:t>of:</a:t>
            </a:r>
            <a:br>
              <a:rPr lang="en-US" dirty="0">
                <a:solidFill>
                  <a:schemeClr val="accent2"/>
                </a:solidFill>
                <a:latin typeface="+mn-lt"/>
              </a:rPr>
            </a:br>
            <a:r>
              <a:rPr lang="en-US" sz="7300" u="sng" dirty="0">
                <a:solidFill>
                  <a:schemeClr val="accent2"/>
                </a:solidFill>
                <a:latin typeface="+mn-lt"/>
              </a:rPr>
              <a:t>Temperature</a:t>
            </a:r>
            <a:endParaRPr lang="en-US" u="sng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3045368" y="5311011"/>
            <a:ext cx="6105194" cy="682079"/>
          </a:xfrm>
        </p:spPr>
        <p:txBody>
          <a:bodyPr>
            <a:normAutofit/>
          </a:bodyPr>
          <a:lstStyle/>
          <a:p>
            <a:r>
              <a:rPr lang="nl-NL" dirty="0">
                <a:solidFill>
                  <a:srgbClr val="FFFFFF"/>
                </a:solidFill>
              </a:rPr>
              <a:t>Nick Deitmers</a:t>
            </a:r>
          </a:p>
          <a:p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602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58164" y="-423747"/>
            <a:ext cx="3609107" cy="2660144"/>
          </a:xfrm>
        </p:spPr>
        <p:txBody>
          <a:bodyPr>
            <a:normAutofit/>
          </a:bodyPr>
          <a:lstStyle/>
          <a:p>
            <a:pPr algn="ctr"/>
            <a:r>
              <a:rPr lang="en-US" sz="4800" u="sng" dirty="0">
                <a:solidFill>
                  <a:schemeClr val="accent1"/>
                </a:solidFill>
              </a:rPr>
              <a:t>Effect of</a:t>
            </a:r>
            <a:endParaRPr lang="en-US" sz="4800" b="1" u="sng" dirty="0">
              <a:solidFill>
                <a:schemeClr val="accent1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729344" y="636186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800" dirty="0"/>
              <a:t>Suicide</a:t>
            </a:r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4800" dirty="0"/>
              <a:t> </a:t>
            </a:r>
          </a:p>
          <a:p>
            <a:pPr marL="0" indent="0">
              <a:buNone/>
            </a:pPr>
            <a:r>
              <a:rPr lang="en-US" sz="4800" dirty="0"/>
              <a:t>GDP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F714B9-20EE-B348-A5D6-A60D1F7D88B9}"/>
              </a:ext>
            </a:extLst>
          </p:cNvPr>
          <p:cNvSpPr txBox="1"/>
          <p:nvPr/>
        </p:nvSpPr>
        <p:spPr>
          <a:xfrm>
            <a:off x="179372" y="2455479"/>
            <a:ext cx="3987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3600" b="1" dirty="0">
                <a:solidFill>
                  <a:schemeClr val="bg1"/>
                </a:solidFill>
              </a:rPr>
              <a:t>AVG Temperature </a:t>
            </a:r>
          </a:p>
          <a:p>
            <a:r>
              <a:rPr lang="en-NL" sz="3600" b="1" dirty="0">
                <a:solidFill>
                  <a:schemeClr val="bg1"/>
                </a:solidFill>
              </a:rPr>
              <a:t>per year </a:t>
            </a:r>
          </a:p>
          <a:p>
            <a:r>
              <a:rPr lang="en-NL" sz="3600" b="1" dirty="0">
                <a:solidFill>
                  <a:schemeClr val="bg1"/>
                </a:solidFill>
              </a:rPr>
              <a:t>per country</a:t>
            </a:r>
          </a:p>
        </p:txBody>
      </p:sp>
      <p:sp>
        <p:nvSpPr>
          <p:cNvPr id="23" name="Left-Right-Up Arrow 22">
            <a:extLst>
              <a:ext uri="{FF2B5EF4-FFF2-40B4-BE49-F238E27FC236}">
                <a16:creationId xmlns:a16="http://schemas.microsoft.com/office/drawing/2014/main" id="{1F4163CD-58C7-334B-88A2-4517155E543D}"/>
              </a:ext>
            </a:extLst>
          </p:cNvPr>
          <p:cNvSpPr/>
          <p:nvPr/>
        </p:nvSpPr>
        <p:spPr>
          <a:xfrm rot="16200000">
            <a:off x="4977021" y="1738195"/>
            <a:ext cx="1762112" cy="3381606"/>
          </a:xfrm>
          <a:prstGeom prst="leftRightUpArrow">
            <a:avLst>
              <a:gd name="adj1" fmla="val 6818"/>
              <a:gd name="adj2" fmla="val 1263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4" name="Regular Pentagon 23">
            <a:extLst>
              <a:ext uri="{FF2B5EF4-FFF2-40B4-BE49-F238E27FC236}">
                <a16:creationId xmlns:a16="http://schemas.microsoft.com/office/drawing/2014/main" id="{721E727E-9E03-6340-9477-A8D95B55D4F7}"/>
              </a:ext>
            </a:extLst>
          </p:cNvPr>
          <p:cNvSpPr/>
          <p:nvPr/>
        </p:nvSpPr>
        <p:spPr>
          <a:xfrm rot="16200000">
            <a:off x="4090096" y="3181267"/>
            <a:ext cx="646771" cy="495457"/>
          </a:xfrm>
          <a:prstGeom prst="pen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032708-CFB4-684A-A7B3-2333BC2DC1D2}"/>
              </a:ext>
            </a:extLst>
          </p:cNvPr>
          <p:cNvSpPr txBox="1"/>
          <p:nvPr/>
        </p:nvSpPr>
        <p:spPr>
          <a:xfrm>
            <a:off x="177850" y="4127863"/>
            <a:ext cx="1561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NL" dirty="0"/>
              <a:t>n C*</a:t>
            </a:r>
          </a:p>
        </p:txBody>
      </p:sp>
    </p:spTree>
    <p:extLst>
      <p:ext uri="{BB962C8B-B14F-4D97-AF65-F5344CB8AC3E}">
        <p14:creationId xmlns:p14="http://schemas.microsoft.com/office/powerpoint/2010/main" val="322437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Chart, scatter chart&#10;&#10;Description automatically generated">
            <a:extLst>
              <a:ext uri="{FF2B5EF4-FFF2-40B4-BE49-F238E27FC236}">
                <a16:creationId xmlns:a16="http://schemas.microsoft.com/office/drawing/2014/main" id="{D5FBA4E8-A374-1745-BAD6-4AAFA85357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30" y="1231307"/>
            <a:ext cx="7170759" cy="5263045"/>
          </a:xfrm>
          <a:prstGeom prst="rect">
            <a:avLst/>
          </a:prstGeom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48ACAE9D-5A9F-A74D-A366-97227019B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1246" y="-85655"/>
            <a:ext cx="7549507" cy="1325563"/>
          </a:xfrm>
        </p:spPr>
        <p:txBody>
          <a:bodyPr/>
          <a:lstStyle/>
          <a:p>
            <a:pPr algn="ctr"/>
            <a:r>
              <a:rPr lang="en-NL" dirty="0">
                <a:latin typeface="American Typewriter" panose="02090604020004020304" pitchFamily="18" charset="77"/>
              </a:rPr>
              <a:t>Suicides per 100K </a:t>
            </a:r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28C355B4-F867-5942-9416-7DB937B4FBB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25"/>
          <a:stretch/>
        </p:blipFill>
        <p:spPr>
          <a:xfrm>
            <a:off x="2699994" y="1239907"/>
            <a:ext cx="7170759" cy="5254445"/>
          </a:xfrm>
          <a:prstGeom prst="rect">
            <a:avLst/>
          </a:prstGeom>
        </p:spPr>
      </p:pic>
      <p:pic>
        <p:nvPicPr>
          <p:cNvPr id="16" name="Picture 1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DEF0489-E7EA-474C-8CBA-7E66BDF158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789" y="138976"/>
            <a:ext cx="1930400" cy="8763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6373773-0355-0544-93A8-8E6D8E35A411}"/>
              </a:ext>
            </a:extLst>
          </p:cNvPr>
          <p:cNvSpPr txBox="1"/>
          <p:nvPr/>
        </p:nvSpPr>
        <p:spPr>
          <a:xfrm>
            <a:off x="59059" y="369544"/>
            <a:ext cx="2900363" cy="95410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</a:t>
            </a:r>
            <a:r>
              <a:rPr lang="en-NL" sz="2800" dirty="0"/>
              <a:t>pearman corr:</a:t>
            </a:r>
          </a:p>
          <a:p>
            <a:pPr algn="ctr"/>
            <a:r>
              <a:rPr lang="en-NL" sz="2800" dirty="0"/>
              <a:t>-0.61</a:t>
            </a: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3B36E599-9699-6545-B545-824E5F178588}"/>
              </a:ext>
            </a:extLst>
          </p:cNvPr>
          <p:cNvSpPr/>
          <p:nvPr/>
        </p:nvSpPr>
        <p:spPr>
          <a:xfrm>
            <a:off x="587987" y="1506250"/>
            <a:ext cx="602166" cy="171203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BE8AF7-F1B4-0041-8024-D8856D31D26E}"/>
              </a:ext>
            </a:extLst>
          </p:cNvPr>
          <p:cNvSpPr txBox="1"/>
          <p:nvPr/>
        </p:nvSpPr>
        <p:spPr>
          <a:xfrm>
            <a:off x="59059" y="3385775"/>
            <a:ext cx="2262187" cy="1384995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Moderate negative correlation</a:t>
            </a:r>
            <a:endParaRPr lang="en-NL" sz="2800" dirty="0"/>
          </a:p>
        </p:txBody>
      </p:sp>
    </p:spTree>
    <p:extLst>
      <p:ext uri="{BB962C8B-B14F-4D97-AF65-F5344CB8AC3E}">
        <p14:creationId xmlns:p14="http://schemas.microsoft.com/office/powerpoint/2010/main" val="35090257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7F2C33D8-3C70-3942-A4AB-144509EBC4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2196" y="1239908"/>
                <a:ext cx="1378018" cy="14375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/>
                          </m:ctrlPr>
                        </m:sSubPr>
                        <m:e>
                          <m:r>
                            <a:rPr lang="nl-NL" sz="2400" i="1"/>
                            <m:t>𝐻</m:t>
                          </m:r>
                        </m:e>
                        <m:sub>
                          <m:r>
                            <a:rPr lang="nl-NL" sz="2400" i="1"/>
                            <m:t>0</m:t>
                          </m:r>
                        </m:sub>
                      </m:sSub>
                      <m:r>
                        <a:rPr lang="nl-NL" sz="2400" i="1"/>
                        <m:t>:</m:t>
                      </m:r>
                      <m:r>
                        <a:rPr lang="nl-NL" sz="2400" i="1" smtClean="0"/>
                        <m:t>𝑆𝑢𝑖𝑐𝑖𝑑𝑒</m:t>
                      </m:r>
                      <m:r>
                        <a:rPr lang="nl-NL" sz="2400" i="1" smtClean="0"/>
                        <m:t> </m:t>
                      </m:r>
                      <m:r>
                        <a:rPr lang="nl-NL" sz="2400" i="1" smtClean="0"/>
                        <m:t>𝑟𝑎𝑡𝑒</m:t>
                      </m:r>
                      <m:r>
                        <a:rPr lang="nl-NL" sz="2400" i="1" smtClean="0"/>
                        <m:t> </m:t>
                      </m:r>
                      <m:r>
                        <a:rPr lang="nl-NL" sz="2400" i="1" smtClean="0"/>
                        <m:t>𝑖𝑠</m:t>
                      </m:r>
                      <m:r>
                        <a:rPr lang="nl-NL" sz="2400" i="1" smtClean="0"/>
                        <m:t> </m:t>
                      </m:r>
                      <m:r>
                        <a:rPr lang="nl-NL" sz="2400" i="1" smtClean="0"/>
                        <m:t>𝑠𝑎𝑚𝑒</m:t>
                      </m:r>
                      <m:r>
                        <a:rPr lang="nl-NL" sz="2400" i="1" smtClean="0"/>
                        <m:t> </m:t>
                      </m:r>
                      <m:r>
                        <a:rPr lang="nl-NL" sz="2400" i="1" smtClean="0"/>
                        <m:t>𝑓𝑜𝑟</m:t>
                      </m:r>
                      <m:r>
                        <a:rPr lang="nl-NL" sz="2400" i="1"/>
                        <m:t> </m:t>
                      </m:r>
                      <m:r>
                        <a:rPr lang="nl-NL" sz="2400" i="1"/>
                        <m:t>𝑔𝑟𝑜𝑢𝑝𝑠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/>
                          </m:ctrlPr>
                        </m:sSubPr>
                        <m:e>
                          <m:r>
                            <a:rPr lang="nl-NL" sz="2400" i="1"/>
                            <m:t>𝐻</m:t>
                          </m:r>
                        </m:e>
                        <m:sub>
                          <m:r>
                            <a:rPr lang="nl-NL" sz="2400" i="1" smtClean="0"/>
                            <m:t>1</m:t>
                          </m:r>
                        </m:sub>
                      </m:sSub>
                      <m:r>
                        <a:rPr lang="nl-NL" sz="2400" i="1"/>
                        <m:t>:</m:t>
                      </m:r>
                      <m:r>
                        <a:rPr lang="nl-NL" sz="2400" i="1" smtClean="0"/>
                        <m:t>𝑆𝑢𝑖𝑐𝑖𝑑𝑒</m:t>
                      </m:r>
                      <m:r>
                        <a:rPr lang="nl-NL" sz="2400" i="1" smtClean="0"/>
                        <m:t> </m:t>
                      </m:r>
                      <m:r>
                        <a:rPr lang="nl-NL" sz="2400" i="1" smtClean="0"/>
                        <m:t>𝑟𝑎𝑡𝑒</m:t>
                      </m:r>
                      <m:r>
                        <a:rPr lang="nl-NL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NL" sz="2400" i="1" smtClean="0">
                          <a:latin typeface="Cambria Math" panose="02040503050406030204" pitchFamily="18" charset="0"/>
                        </a:rPr>
                        <m:t>𝑑𝑖𝑓𝑓𝑒𝑟𝑠</m:t>
                      </m:r>
                      <m:r>
                        <a:rPr lang="nl-NL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NL" sz="2400" i="1" smtClean="0">
                          <a:latin typeface="Cambria Math" panose="02040503050406030204" pitchFamily="18" charset="0"/>
                        </a:rPr>
                        <m:t>𝑝𝑒𝑟</m:t>
                      </m:r>
                      <m:r>
                        <a:rPr lang="nl-NL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NL" sz="2400" i="1" smtClean="0">
                          <a:latin typeface="Cambria Math" panose="02040503050406030204" pitchFamily="18" charset="0"/>
                        </a:rPr>
                        <m:t>𝑔𝑟𝑜𝑢𝑝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nl-NL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=0.05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4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4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7F2C33D8-3C70-3942-A4AB-144509EBC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196" y="1239908"/>
                <a:ext cx="1378018" cy="1437500"/>
              </a:xfrm>
              <a:prstGeom prst="rect">
                <a:avLst/>
              </a:prstGeom>
              <a:blipFill>
                <a:blip r:embed="rId2"/>
                <a:stretch>
                  <a:fillRect l="-917" t="-877" r="-263303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4C036C8E-CC7B-734F-8166-2C9ECA14BD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63"/>
          <a:stretch/>
        </p:blipFill>
        <p:spPr>
          <a:xfrm>
            <a:off x="5726111" y="1239908"/>
            <a:ext cx="5675314" cy="3982996"/>
          </a:xfrm>
        </p:spPr>
      </p:pic>
      <p:sp>
        <p:nvSpPr>
          <p:cNvPr id="4" name="Title 16">
            <a:extLst>
              <a:ext uri="{FF2B5EF4-FFF2-40B4-BE49-F238E27FC236}">
                <a16:creationId xmlns:a16="http://schemas.microsoft.com/office/drawing/2014/main" id="{C7391BEC-4D32-0441-8C7E-8072C98C89DF}"/>
              </a:ext>
            </a:extLst>
          </p:cNvPr>
          <p:cNvSpPr txBox="1">
            <a:spLocks/>
          </p:cNvSpPr>
          <p:nvPr/>
        </p:nvSpPr>
        <p:spPr>
          <a:xfrm>
            <a:off x="2321246" y="-85655"/>
            <a:ext cx="754950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NL">
                <a:latin typeface="American Typewriter" panose="02090604020004020304" pitchFamily="18" charset="77"/>
              </a:rPr>
              <a:t>Suicides per 100K </a:t>
            </a:r>
            <a:endParaRPr lang="en-NL" dirty="0">
              <a:latin typeface="American Typewriter" panose="02090604020004020304" pitchFamily="18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B2ABC6-89C7-6548-9E69-915B88921AB1}"/>
              </a:ext>
            </a:extLst>
          </p:cNvPr>
          <p:cNvSpPr txBox="1"/>
          <p:nvPr/>
        </p:nvSpPr>
        <p:spPr>
          <a:xfrm>
            <a:off x="7372350" y="2677408"/>
            <a:ext cx="1071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dirty="0">
                <a:solidFill>
                  <a:schemeClr val="accent1"/>
                </a:solidFill>
              </a:rPr>
              <a:t>COLD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C68D4C-900B-3943-9F9A-E57E4693746E}"/>
              </a:ext>
            </a:extLst>
          </p:cNvPr>
          <p:cNvSpPr txBox="1"/>
          <p:nvPr/>
        </p:nvSpPr>
        <p:spPr>
          <a:xfrm>
            <a:off x="9182100" y="3886200"/>
            <a:ext cx="1071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dirty="0">
                <a:solidFill>
                  <a:schemeClr val="accent2"/>
                </a:solidFill>
              </a:rPr>
              <a:t>WARM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8B0982F-840C-D54B-B824-2EA50A95D50C}"/>
                  </a:ext>
                </a:extLst>
              </p:cNvPr>
              <p:cNvSpPr txBox="1"/>
              <p:nvPr/>
            </p:nvSpPr>
            <p:spPr>
              <a:xfrm>
                <a:off x="657224" y="2677408"/>
                <a:ext cx="4772025" cy="3447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L" u="sng" dirty="0"/>
                  <a:t>Mann-Whitney U Test:</a:t>
                </a:r>
              </a:p>
              <a:p>
                <a:endParaRPr lang="en-NL" dirty="0"/>
              </a:p>
              <a:p>
                <a:r>
                  <a:rPr lang="en-US" dirty="0"/>
                  <a:t>Pvalue	=	9.6e-51</a:t>
                </a:r>
              </a:p>
              <a:p>
                <a:r>
                  <a:rPr lang="en-US" dirty="0"/>
                  <a:t>Pvalue	&lt;	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NL" dirty="0"/>
              </a:p>
              <a:p>
                <a:endParaRPr lang="en-NL" dirty="0"/>
              </a:p>
              <a:p>
                <a:endParaRPr lang="en-NL" dirty="0"/>
              </a:p>
              <a:p>
                <a:r>
                  <a:rPr lang="en-NL" sz="2800" b="1" dirty="0">
                    <a:solidFill>
                      <a:srgbClr val="FF0000"/>
                    </a:solidFill>
                  </a:rPr>
                  <a:t>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nl-NL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NL" b="1" dirty="0">
                  <a:solidFill>
                    <a:srgbClr val="FF0000"/>
                  </a:solidFill>
                </a:endParaRPr>
              </a:p>
              <a:p>
                <a:endParaRPr lang="en-NL" b="1" dirty="0">
                  <a:solidFill>
                    <a:srgbClr val="FF0000"/>
                  </a:solidFill>
                </a:endParaRPr>
              </a:p>
              <a:p>
                <a:r>
                  <a:rPr lang="en-NL" sz="2800" b="1" dirty="0"/>
                  <a:t>Suicide rate differs per group!</a:t>
                </a:r>
              </a:p>
              <a:p>
                <a:endParaRPr lang="en-NL" b="1" dirty="0">
                  <a:solidFill>
                    <a:srgbClr val="FF0000"/>
                  </a:solidFill>
                </a:endParaRPr>
              </a:p>
              <a:p>
                <a:endParaRPr lang="en-NL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8B0982F-840C-D54B-B824-2EA50A95D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24" y="2677408"/>
                <a:ext cx="4772025" cy="3447098"/>
              </a:xfrm>
              <a:prstGeom prst="rect">
                <a:avLst/>
              </a:prstGeom>
              <a:blipFill>
                <a:blip r:embed="rId4"/>
                <a:stretch>
                  <a:fillRect l="-2653" t="-733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F1BD285F-5171-AC49-AAEA-D786FC3235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2196" y="1239908"/>
                <a:ext cx="1378018" cy="14375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trike="sngStrike" smtClean="0">
                              <a:solidFill>
                                <a:schemeClr val="tx1"/>
                              </a:solidFill>
                            </a:rPr>
                          </m:ctrlPr>
                        </m:sSubPr>
                        <m:e>
                          <m:r>
                            <a:rPr lang="nl-NL" sz="2400" i="1" strike="sngStrike">
                              <a:solidFill>
                                <a:schemeClr val="tx1"/>
                              </a:solidFill>
                            </a:rPr>
                            <m:t>𝐻</m:t>
                          </m:r>
                        </m:e>
                        <m:sub>
                          <m:r>
                            <a:rPr lang="nl-NL" sz="2400" i="1" strike="sngStrike">
                              <a:solidFill>
                                <a:schemeClr val="tx1"/>
                              </a:solidFill>
                            </a:rPr>
                            <m:t>0</m:t>
                          </m:r>
                        </m:sub>
                      </m:sSub>
                      <m:r>
                        <a:rPr lang="nl-NL" sz="2400" i="1" strike="sngStrike">
                          <a:solidFill>
                            <a:schemeClr val="tx1"/>
                          </a:solidFill>
                        </a:rPr>
                        <m:t>:</m:t>
                      </m:r>
                      <m:r>
                        <a:rPr lang="nl-NL" sz="2400" i="1" strike="sngStrike" smtClean="0">
                          <a:solidFill>
                            <a:schemeClr val="tx1"/>
                          </a:solidFill>
                        </a:rPr>
                        <m:t>𝑆𝑢𝑖𝑐𝑖𝑑𝑒</m:t>
                      </m:r>
                      <m:r>
                        <a:rPr lang="nl-NL" sz="2400" i="1" strike="sngStrike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a:rPr lang="nl-NL" sz="2400" i="1" strike="sngStrike" smtClean="0">
                          <a:solidFill>
                            <a:schemeClr val="tx1"/>
                          </a:solidFill>
                        </a:rPr>
                        <m:t>𝑟𝑎𝑡𝑒</m:t>
                      </m:r>
                      <m:r>
                        <a:rPr lang="nl-NL" sz="2400" i="1" strike="sngStrike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a:rPr lang="nl-NL" sz="2400" i="1" strike="sngStrike" smtClean="0">
                          <a:solidFill>
                            <a:schemeClr val="tx1"/>
                          </a:solidFill>
                        </a:rPr>
                        <m:t>𝑖𝑠</m:t>
                      </m:r>
                      <m:r>
                        <a:rPr lang="nl-NL" sz="2400" i="1" strike="sngStrike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a:rPr lang="nl-NL" sz="2400" i="1" strike="sngStrike" smtClean="0">
                          <a:solidFill>
                            <a:schemeClr val="tx1"/>
                          </a:solidFill>
                        </a:rPr>
                        <m:t>𝑠𝑎𝑚𝑒</m:t>
                      </m:r>
                      <m:r>
                        <a:rPr lang="nl-NL" sz="2400" i="1" strike="sngStrike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a:rPr lang="nl-NL" sz="2400" i="1" strike="sngStrike" smtClean="0">
                          <a:solidFill>
                            <a:schemeClr val="tx1"/>
                          </a:solidFill>
                        </a:rPr>
                        <m:t>𝑓𝑜𝑟</m:t>
                      </m:r>
                      <m:r>
                        <a:rPr lang="nl-NL" sz="2400" i="1" strike="sngStrike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a:rPr lang="nl-NL" sz="2400" i="1" strike="sngStrike">
                          <a:solidFill>
                            <a:schemeClr val="tx1"/>
                          </a:solidFill>
                        </a:rPr>
                        <m:t>𝑔𝑟𝑜𝑢𝑝𝑠</m:t>
                      </m:r>
                    </m:oMath>
                  </m:oMathPara>
                </a14:m>
                <a:endParaRPr lang="en-US" sz="2400" strike="sngStrike" dirty="0">
                  <a:solidFill>
                    <a:schemeClr val="tx1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</a:rPr>
                          </m:ctrlPr>
                        </m:sSubPr>
                        <m:e>
                          <m:r>
                            <a:rPr lang="nl-NL" sz="2400" i="1">
                              <a:solidFill>
                                <a:srgbClr val="00B050"/>
                              </a:solidFill>
                            </a:rPr>
                            <m:t>𝐻</m:t>
                          </m:r>
                        </m:e>
                        <m:sub>
                          <m:r>
                            <a:rPr lang="nl-NL" sz="2400" i="1" smtClean="0">
                              <a:solidFill>
                                <a:srgbClr val="00B050"/>
                              </a:solidFill>
                            </a:rPr>
                            <m:t>1</m:t>
                          </m:r>
                        </m:sub>
                      </m:sSub>
                      <m:r>
                        <a:rPr lang="nl-NL" sz="2400" i="1">
                          <a:solidFill>
                            <a:srgbClr val="00B050"/>
                          </a:solidFill>
                        </a:rPr>
                        <m:t>:</m:t>
                      </m:r>
                      <m:r>
                        <a:rPr lang="nl-NL" sz="2400" i="1" smtClean="0">
                          <a:solidFill>
                            <a:srgbClr val="00B050"/>
                          </a:solidFill>
                        </a:rPr>
                        <m:t>𝑆𝑢𝑖𝑐𝑖𝑑𝑒</m:t>
                      </m:r>
                      <m:r>
                        <a:rPr lang="nl-NL" sz="2400" i="1" smtClean="0">
                          <a:solidFill>
                            <a:srgbClr val="00B050"/>
                          </a:solidFill>
                        </a:rPr>
                        <m:t> </m:t>
                      </m:r>
                      <m:r>
                        <a:rPr lang="nl-NL" sz="2400" i="1" smtClean="0">
                          <a:solidFill>
                            <a:srgbClr val="00B050"/>
                          </a:solidFill>
                        </a:rPr>
                        <m:t>𝑟𝑎𝑡𝑒</m:t>
                      </m:r>
                      <m:r>
                        <a:rPr lang="nl-NL" sz="24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NL" sz="24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𝑑𝑖𝑓𝑓𝑒𝑟𝑠</m:t>
                      </m:r>
                      <m:r>
                        <a:rPr lang="nl-NL" sz="24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NL" sz="24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𝑝𝑒𝑟</m:t>
                      </m:r>
                      <m:r>
                        <a:rPr lang="nl-NL" sz="24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NL" sz="24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𝑔𝑟𝑜𝑢𝑝</m:t>
                      </m:r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nl-NL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=0.05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4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4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F1BD285F-5171-AC49-AAEA-D786FC323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196" y="1239908"/>
                <a:ext cx="1378018" cy="1437500"/>
              </a:xfrm>
              <a:prstGeom prst="rect">
                <a:avLst/>
              </a:prstGeom>
              <a:blipFill>
                <a:blip r:embed="rId5"/>
                <a:stretch>
                  <a:fillRect l="-917" t="-877" r="-263303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6424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021F06FE-71D0-C044-8327-1620696BB2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061" y="1355413"/>
            <a:ext cx="7381877" cy="5369701"/>
          </a:xfrm>
          <a:prstGeom prst="rect">
            <a:avLst/>
          </a:prstGeom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48ACAE9D-5A9F-A74D-A366-97227019B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1246" y="-85655"/>
            <a:ext cx="7549507" cy="1325563"/>
          </a:xfrm>
        </p:spPr>
        <p:txBody>
          <a:bodyPr/>
          <a:lstStyle/>
          <a:p>
            <a:pPr algn="ctr"/>
            <a:r>
              <a:rPr lang="en-NL" dirty="0">
                <a:latin typeface="American Typewriter" panose="02090604020004020304" pitchFamily="18" charset="77"/>
              </a:rPr>
              <a:t>Gross Domestic Product</a:t>
            </a:r>
            <a:br>
              <a:rPr lang="en-NL" dirty="0">
                <a:latin typeface="American Typewriter" panose="02090604020004020304" pitchFamily="18" charset="77"/>
              </a:rPr>
            </a:br>
            <a:r>
              <a:rPr lang="en-NL" sz="2400" dirty="0">
                <a:latin typeface="American Typewriter" panose="02090604020004020304" pitchFamily="18" charset="77"/>
              </a:rPr>
              <a:t>per capita</a:t>
            </a:r>
            <a:endParaRPr lang="en-NL" dirty="0">
              <a:latin typeface="American Typewriter" panose="02090604020004020304" pitchFamily="18" charset="77"/>
            </a:endParaRPr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8BB049C-B822-E546-9B93-EF58E53115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141" y="138976"/>
            <a:ext cx="1930400" cy="876300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0AB8AF56-19BE-2742-9698-0E505573B9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061" y="1338175"/>
            <a:ext cx="7381877" cy="54041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B3FD34-433F-1F4D-82BA-AAD52E42EE20}"/>
              </a:ext>
            </a:extLst>
          </p:cNvPr>
          <p:cNvSpPr txBox="1"/>
          <p:nvPr/>
        </p:nvSpPr>
        <p:spPr>
          <a:xfrm>
            <a:off x="142875" y="762854"/>
            <a:ext cx="2900363" cy="95410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</a:t>
            </a:r>
            <a:r>
              <a:rPr lang="en-NL" sz="2800" dirty="0"/>
              <a:t>pearman corr:</a:t>
            </a:r>
          </a:p>
          <a:p>
            <a:pPr algn="ctr"/>
            <a:r>
              <a:rPr lang="en-NL" sz="2800" dirty="0"/>
              <a:t>-0.29</a:t>
            </a: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6A9EC8FB-0C13-0048-A5D0-AE196B803BA2}"/>
              </a:ext>
            </a:extLst>
          </p:cNvPr>
          <p:cNvSpPr/>
          <p:nvPr/>
        </p:nvSpPr>
        <p:spPr>
          <a:xfrm>
            <a:off x="671802" y="1873078"/>
            <a:ext cx="602166" cy="171203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4A4BB5-28B3-4E4D-9E78-D9A87AB3CBA7}"/>
              </a:ext>
            </a:extLst>
          </p:cNvPr>
          <p:cNvSpPr txBox="1"/>
          <p:nvPr/>
        </p:nvSpPr>
        <p:spPr>
          <a:xfrm>
            <a:off x="142874" y="3752603"/>
            <a:ext cx="2262187" cy="95410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No real</a:t>
            </a:r>
          </a:p>
          <a:p>
            <a:pPr algn="ctr"/>
            <a:r>
              <a:rPr lang="en-US" sz="2800" dirty="0"/>
              <a:t>correlation</a:t>
            </a:r>
            <a:endParaRPr lang="en-NL" sz="2800" dirty="0"/>
          </a:p>
        </p:txBody>
      </p:sp>
    </p:spTree>
    <p:extLst>
      <p:ext uri="{BB962C8B-B14F-4D97-AF65-F5344CB8AC3E}">
        <p14:creationId xmlns:p14="http://schemas.microsoft.com/office/powerpoint/2010/main" val="31437863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AEE21453-8AD9-F641-8530-5812E1C31D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2196" y="1239908"/>
                <a:ext cx="1620904" cy="82943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/>
                          </m:ctrlPr>
                        </m:sSubPr>
                        <m:e>
                          <m:r>
                            <a:rPr lang="nl-NL" i="1"/>
                            <m:t>𝐻</m:t>
                          </m:r>
                        </m:e>
                        <m:sub>
                          <m:r>
                            <a:rPr lang="nl-NL" i="1"/>
                            <m:t>0</m:t>
                          </m:r>
                        </m:sub>
                      </m:sSub>
                      <m:r>
                        <a:rPr lang="nl-NL" i="1"/>
                        <m:t>: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𝐺𝐷𝑃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NL" i="1" smtClean="0"/>
                        <m:t>𝑖𝑠</m:t>
                      </m:r>
                      <m:r>
                        <a:rPr lang="nl-NL" i="1" smtClean="0"/>
                        <m:t> </m:t>
                      </m:r>
                      <m:r>
                        <a:rPr lang="nl-NL" i="1" smtClean="0"/>
                        <m:t>𝑠𝑎𝑚𝑒</m:t>
                      </m:r>
                      <m:r>
                        <a:rPr lang="nl-NL" i="1" smtClean="0"/>
                        <m:t> </m:t>
                      </m:r>
                      <m:r>
                        <a:rPr lang="nl-NL" i="1" smtClean="0"/>
                        <m:t>𝑓𝑜𝑟</m:t>
                      </m:r>
                      <m:r>
                        <a:rPr lang="nl-NL" i="1"/>
                        <m:t> </m:t>
                      </m:r>
                      <m:r>
                        <a:rPr lang="nl-NL" i="1"/>
                        <m:t>𝑔𝑟𝑜𝑢𝑝𝑠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nl-NL" i="1"/>
                            <m:t>𝐻</m:t>
                          </m:r>
                        </m:e>
                        <m:sub>
                          <m:r>
                            <a:rPr lang="nl-NL" i="1" smtClean="0"/>
                            <m:t>1</m:t>
                          </m:r>
                        </m:sub>
                      </m:sSub>
                      <m:r>
                        <a:rPr lang="nl-NL" i="1"/>
                        <m:t>: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𝐺𝐷𝑃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NL" i="1" smtClean="0">
                          <a:latin typeface="Cambria Math" panose="02040503050406030204" pitchFamily="18" charset="0"/>
                        </a:rPr>
                        <m:t>𝑑𝑖𝑓𝑓𝑒𝑟𝑠</m:t>
                      </m:r>
                      <m:r>
                        <a:rPr lang="nl-NL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NL" i="1" smtClean="0">
                          <a:latin typeface="Cambria Math" panose="02040503050406030204" pitchFamily="18" charset="0"/>
                        </a:rPr>
                        <m:t>𝑝𝑒𝑟</m:t>
                      </m:r>
                      <m:r>
                        <a:rPr lang="nl-NL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NL" i="1" smtClean="0">
                          <a:latin typeface="Cambria Math" panose="02040503050406030204" pitchFamily="18" charset="0"/>
                        </a:rPr>
                        <m:t>𝑔𝑟𝑜𝑢𝑝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nl-N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=0.05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AEE21453-8AD9-F641-8530-5812E1C31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196" y="1239908"/>
                <a:ext cx="1620904" cy="829436"/>
              </a:xfrm>
              <a:prstGeom prst="rect">
                <a:avLst/>
              </a:prstGeom>
              <a:blipFill>
                <a:blip r:embed="rId2"/>
                <a:stretch>
                  <a:fillRect l="-1550" t="-3030" r="-182171" b="-48485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B45188C8-A332-FE4C-BD47-D19E01FAE7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92"/>
          <a:stretch/>
        </p:blipFill>
        <p:spPr>
          <a:xfrm>
            <a:off x="5681662" y="1439722"/>
            <a:ext cx="5976938" cy="4340895"/>
          </a:xfrm>
        </p:spPr>
      </p:pic>
      <p:sp>
        <p:nvSpPr>
          <p:cNvPr id="4" name="Title 16">
            <a:extLst>
              <a:ext uri="{FF2B5EF4-FFF2-40B4-BE49-F238E27FC236}">
                <a16:creationId xmlns:a16="http://schemas.microsoft.com/office/drawing/2014/main" id="{02676707-B8C6-D542-A4CE-8BFA93A63EF4}"/>
              </a:ext>
            </a:extLst>
          </p:cNvPr>
          <p:cNvSpPr txBox="1">
            <a:spLocks/>
          </p:cNvSpPr>
          <p:nvPr/>
        </p:nvSpPr>
        <p:spPr>
          <a:xfrm>
            <a:off x="2321246" y="-85655"/>
            <a:ext cx="754950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NL">
                <a:latin typeface="American Typewriter" panose="02090604020004020304" pitchFamily="18" charset="77"/>
              </a:rPr>
              <a:t>Gross Domestic Product</a:t>
            </a:r>
            <a:br>
              <a:rPr lang="en-NL">
                <a:latin typeface="American Typewriter" panose="02090604020004020304" pitchFamily="18" charset="77"/>
              </a:rPr>
            </a:br>
            <a:r>
              <a:rPr lang="en-NL" sz="2400">
                <a:latin typeface="American Typewriter" panose="02090604020004020304" pitchFamily="18" charset="77"/>
              </a:rPr>
              <a:t>per capita</a:t>
            </a:r>
            <a:endParaRPr lang="en-NL" dirty="0">
              <a:latin typeface="American Typewriter" panose="02090604020004020304" pitchFamily="18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88B022-52D1-C144-AED4-CCB9075CB7B3}"/>
              </a:ext>
            </a:extLst>
          </p:cNvPr>
          <p:cNvSpPr txBox="1"/>
          <p:nvPr/>
        </p:nvSpPr>
        <p:spPr>
          <a:xfrm>
            <a:off x="7700962" y="3486150"/>
            <a:ext cx="1071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dirty="0">
                <a:solidFill>
                  <a:schemeClr val="accent1"/>
                </a:solidFill>
              </a:rPr>
              <a:t>COLD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C50A89-38BE-594E-9F96-A6B6EE7DB6DF}"/>
              </a:ext>
            </a:extLst>
          </p:cNvPr>
          <p:cNvSpPr txBox="1"/>
          <p:nvPr/>
        </p:nvSpPr>
        <p:spPr>
          <a:xfrm>
            <a:off x="9775503" y="4045506"/>
            <a:ext cx="1071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dirty="0">
                <a:solidFill>
                  <a:schemeClr val="accent2"/>
                </a:solidFill>
              </a:rPr>
              <a:t>WARM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66314B7-4BA1-274F-B473-B90D074BBDCA}"/>
                  </a:ext>
                </a:extLst>
              </p:cNvPr>
              <p:cNvSpPr txBox="1"/>
              <p:nvPr/>
            </p:nvSpPr>
            <p:spPr>
              <a:xfrm>
                <a:off x="657225" y="2677408"/>
                <a:ext cx="4229100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L" u="sng" dirty="0"/>
                  <a:t>Mann-Whitney U Test:</a:t>
                </a:r>
              </a:p>
              <a:p>
                <a:endParaRPr lang="en-NL" dirty="0"/>
              </a:p>
              <a:p>
                <a:r>
                  <a:rPr lang="en-US" dirty="0"/>
                  <a:t>Pvalue	=	1.7e-10</a:t>
                </a:r>
              </a:p>
              <a:p>
                <a:r>
                  <a:rPr lang="en-US" dirty="0"/>
                  <a:t>Pvalue	&lt;	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NL" dirty="0"/>
              </a:p>
              <a:p>
                <a:endParaRPr lang="en-NL" dirty="0"/>
              </a:p>
              <a:p>
                <a:endParaRPr lang="en-NL" dirty="0"/>
              </a:p>
              <a:p>
                <a:r>
                  <a:rPr lang="en-NL" sz="2800" b="1" dirty="0">
                    <a:solidFill>
                      <a:srgbClr val="FF0000"/>
                    </a:solidFill>
                  </a:rPr>
                  <a:t>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nl-NL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NL" b="1" dirty="0">
                  <a:solidFill>
                    <a:srgbClr val="FF0000"/>
                  </a:solidFill>
                </a:endParaRPr>
              </a:p>
              <a:p>
                <a:endParaRPr lang="en-NL" b="1" dirty="0">
                  <a:solidFill>
                    <a:srgbClr val="FF0000"/>
                  </a:solidFill>
                </a:endParaRPr>
              </a:p>
              <a:p>
                <a:r>
                  <a:rPr lang="en-NL" sz="2800" b="1" dirty="0"/>
                  <a:t>GDP differs per group!</a:t>
                </a:r>
              </a:p>
              <a:p>
                <a:endParaRPr lang="en-NL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66314B7-4BA1-274F-B473-B90D074BB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25" y="2677408"/>
                <a:ext cx="4229100" cy="3170099"/>
              </a:xfrm>
              <a:prstGeom prst="rect">
                <a:avLst/>
              </a:prstGeom>
              <a:blipFill>
                <a:blip r:embed="rId4"/>
                <a:stretch>
                  <a:fillRect l="-2994" t="-797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3F92B73-7A05-2B45-9CD0-BFFE475B5D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2196" y="1239908"/>
                <a:ext cx="1620904" cy="82943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trike="sngStrike" smtClean="0"/>
                          </m:ctrlPr>
                        </m:sSubPr>
                        <m:e>
                          <m:r>
                            <a:rPr lang="nl-NL" i="1" strike="sngStrike"/>
                            <m:t>𝐻</m:t>
                          </m:r>
                        </m:e>
                        <m:sub>
                          <m:r>
                            <a:rPr lang="nl-NL" i="1" strike="sngStrike"/>
                            <m:t>0</m:t>
                          </m:r>
                        </m:sub>
                      </m:sSub>
                      <m:r>
                        <a:rPr lang="nl-NL" i="1" strike="sngStrike"/>
                        <m:t>:</m:t>
                      </m:r>
                      <m:r>
                        <a:rPr lang="nl-NL" b="0" i="1" strike="sngStrike" smtClean="0">
                          <a:latin typeface="Cambria Math" panose="02040503050406030204" pitchFamily="18" charset="0"/>
                        </a:rPr>
                        <m:t>𝐺𝐷𝑃</m:t>
                      </m:r>
                      <m:r>
                        <a:rPr lang="nl-NL" b="0" i="1" strike="sngStrike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NL" i="1" strike="sngStrike" smtClean="0"/>
                        <m:t>𝑖𝑠</m:t>
                      </m:r>
                      <m:r>
                        <a:rPr lang="nl-NL" i="1" strike="sngStrike" smtClean="0"/>
                        <m:t> </m:t>
                      </m:r>
                      <m:r>
                        <a:rPr lang="nl-NL" i="1" strike="sngStrike" smtClean="0"/>
                        <m:t>𝑠𝑎𝑚𝑒</m:t>
                      </m:r>
                      <m:r>
                        <a:rPr lang="nl-NL" i="1" strike="sngStrike" smtClean="0"/>
                        <m:t> </m:t>
                      </m:r>
                      <m:r>
                        <a:rPr lang="nl-NL" i="1" strike="sngStrike" smtClean="0"/>
                        <m:t>𝑓𝑜𝑟</m:t>
                      </m:r>
                      <m:r>
                        <a:rPr lang="nl-NL" i="1" strike="sngStrike"/>
                        <m:t> </m:t>
                      </m:r>
                      <m:r>
                        <a:rPr lang="nl-NL" i="1" strike="sngStrike"/>
                        <m:t>𝑔𝑟𝑜𝑢𝑝𝑠</m:t>
                      </m:r>
                    </m:oMath>
                  </m:oMathPara>
                </a14:m>
                <a:endParaRPr lang="en-US" strike="sngStrike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</a:rPr>
                          </m:ctrlPr>
                        </m:sSubPr>
                        <m:e>
                          <m:r>
                            <a:rPr lang="nl-NL" i="1">
                              <a:solidFill>
                                <a:srgbClr val="00B050"/>
                              </a:solidFill>
                            </a:rPr>
                            <m:t>𝐻</m:t>
                          </m:r>
                        </m:e>
                        <m:sub>
                          <m:r>
                            <a:rPr lang="nl-NL" i="1" smtClean="0">
                              <a:solidFill>
                                <a:srgbClr val="00B050"/>
                              </a:solidFill>
                            </a:rPr>
                            <m:t>1</m:t>
                          </m:r>
                        </m:sub>
                      </m:sSub>
                      <m:r>
                        <a:rPr lang="nl-NL" i="1">
                          <a:solidFill>
                            <a:srgbClr val="00B050"/>
                          </a:solidFill>
                        </a:rPr>
                        <m:t>:</m:t>
                      </m:r>
                      <m:r>
                        <a:rPr lang="nl-NL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𝐺𝐷𝑃</m:t>
                      </m:r>
                      <m:r>
                        <a:rPr lang="nl-NL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NL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𝑑𝑖𝑓𝑓𝑒𝑟𝑠</m:t>
                      </m:r>
                      <m:r>
                        <a:rPr lang="nl-NL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NL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𝑝𝑒𝑟</m:t>
                      </m:r>
                      <m:r>
                        <a:rPr lang="nl-NL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NL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𝑔𝑟𝑜𝑢𝑝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nl-N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=0.05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3F92B73-7A05-2B45-9CD0-BFFE475B5D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196" y="1239908"/>
                <a:ext cx="1620904" cy="829436"/>
              </a:xfrm>
              <a:prstGeom prst="rect">
                <a:avLst/>
              </a:prstGeom>
              <a:blipFill>
                <a:blip r:embed="rId5"/>
                <a:stretch>
                  <a:fillRect l="-1550" t="-3030" r="-182171" b="-48485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100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sz="5400" b="1" u="sng" dirty="0">
                <a:solidFill>
                  <a:schemeClr val="accent2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nl-NL" sz="3600" dirty="0"/>
              <a:t>The suicide rate is lower in ‘</a:t>
            </a:r>
            <a:r>
              <a:rPr lang="nl-NL" sz="3600" dirty="0">
                <a:solidFill>
                  <a:schemeClr val="accent2"/>
                </a:solidFill>
              </a:rPr>
              <a:t>warm</a:t>
            </a:r>
            <a:r>
              <a:rPr lang="nl-NL" sz="3600" dirty="0"/>
              <a:t>’ countries</a:t>
            </a:r>
          </a:p>
          <a:p>
            <a:endParaRPr lang="nl-NL" sz="3600" dirty="0"/>
          </a:p>
          <a:p>
            <a:endParaRPr lang="nl-NL" sz="3600" dirty="0"/>
          </a:p>
          <a:p>
            <a:pPr marL="0" indent="0">
              <a:buNone/>
            </a:pPr>
            <a:r>
              <a:rPr lang="nl-NL" sz="3600" dirty="0"/>
              <a:t>The GDP per capita is lower in ‘</a:t>
            </a:r>
            <a:r>
              <a:rPr lang="nl-NL" sz="3600" dirty="0">
                <a:solidFill>
                  <a:schemeClr val="accent2"/>
                </a:solidFill>
              </a:rPr>
              <a:t>warm</a:t>
            </a:r>
            <a:r>
              <a:rPr lang="nl-NL" sz="3600" dirty="0"/>
              <a:t>’ countries</a:t>
            </a:r>
            <a:endParaRPr sz="3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Books">
            <a:extLst>
              <a:ext uri="{FF2B5EF4-FFF2-40B4-BE49-F238E27FC236}">
                <a16:creationId xmlns:a16="http://schemas.microsoft.com/office/drawing/2014/main" id="{5CE000DC-0A12-46F0-825F-5FB6525BD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424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18FCC-5A1F-3247-8F07-679C9CC0C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957"/>
            <a:ext cx="10515600" cy="1325563"/>
          </a:xfrm>
        </p:spPr>
        <p:txBody>
          <a:bodyPr/>
          <a:lstStyle/>
          <a:p>
            <a:pPr algn="ctr"/>
            <a:r>
              <a:rPr lang="en-NL" u="sng" dirty="0"/>
              <a:t>Top 3 suicides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B92247-6C7A-0346-8C31-7514EB8C3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579" y="1489520"/>
            <a:ext cx="8710842" cy="132556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F103050-4A5E-454E-9B2F-85FB55D4BAA6}"/>
              </a:ext>
            </a:extLst>
          </p:cNvPr>
          <p:cNvSpPr txBox="1">
            <a:spLocks/>
          </p:cNvSpPr>
          <p:nvPr/>
        </p:nvSpPr>
        <p:spPr>
          <a:xfrm>
            <a:off x="838200" y="28150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NL" u="sng" dirty="0"/>
              <a:t>Top 3 temperature</a:t>
            </a:r>
          </a:p>
        </p:txBody>
      </p:sp>
      <p:pic>
        <p:nvPicPr>
          <p:cNvPr id="11" name="Picture 10" descr="Graphical user interface, text, table&#10;&#10;Description automatically generated">
            <a:extLst>
              <a:ext uri="{FF2B5EF4-FFF2-40B4-BE49-F238E27FC236}">
                <a16:creationId xmlns:a16="http://schemas.microsoft.com/office/drawing/2014/main" id="{4E872F7B-F295-1044-A006-B9F2EA99E9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579" y="4209308"/>
            <a:ext cx="8710842" cy="141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155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3404</TotalTime>
  <Words>261</Words>
  <Application>Microsoft Macintosh PowerPoint</Application>
  <PresentationFormat>Widescreen</PresentationFormat>
  <Paragraphs>81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American Typewriter</vt:lpstr>
      <vt:lpstr>Arial</vt:lpstr>
      <vt:lpstr>Calibri</vt:lpstr>
      <vt:lpstr>Calibri Light</vt:lpstr>
      <vt:lpstr>Cambria Math</vt:lpstr>
      <vt:lpstr>Office Theme</vt:lpstr>
      <vt:lpstr>The effect  of: Temperature</vt:lpstr>
      <vt:lpstr>Effect of</vt:lpstr>
      <vt:lpstr>Suicides per 100K </vt:lpstr>
      <vt:lpstr>PowerPoint Presentation</vt:lpstr>
      <vt:lpstr>Gross Domestic Product per capita</vt:lpstr>
      <vt:lpstr>PowerPoint Presentation</vt:lpstr>
      <vt:lpstr>Conclusion</vt:lpstr>
      <vt:lpstr>Top 3 suicides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Bernadette Deitmers</dc:creator>
  <cp:lastModifiedBy>Bernadette Deitmers</cp:lastModifiedBy>
  <cp:revision>21</cp:revision>
  <dcterms:created xsi:type="dcterms:W3CDTF">2020-11-24T11:00:25Z</dcterms:created>
  <dcterms:modified xsi:type="dcterms:W3CDTF">2020-11-26T19:44:25Z</dcterms:modified>
</cp:coreProperties>
</file>