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ED13-44D7-F23B-7373-48F0E0BE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0123-B8E4-D09D-0284-5BECBC4D3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5BA37-AA8D-C160-222B-8EA18194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01F9-3BD8-AC52-B114-F8675FD0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3CAD-5E15-3376-734C-5589BB9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7291-8852-04E4-970D-9FB47FEB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C221-430D-818A-3CB0-7DDDD89A3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EBC3-CF33-B42A-E735-BCBD699A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9E8-A579-414A-1D52-57F4C229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3137-8018-87AB-0C32-3A51704B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E03A6-AC4E-4A6C-2BA2-9272AAB5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4A95-3B5E-227D-3119-4185808B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5804-3335-025E-1BFC-0D50276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65C3-3A11-3AE6-FBC9-452255C7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2A04-34D3-2328-409A-D5A6712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AE9-38C2-9B94-0DA3-EE4A18D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D329-318F-31D5-F59D-62423DF9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55F0-C553-AE57-F914-C489A639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7B79-F4D4-7672-9F74-6CC528DA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2740-DF92-C128-385A-DD45A47A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2E4-F518-61C2-4C3F-902DF9D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08EF-71CC-2F13-FD01-2C09D459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7F3-D66A-61E4-AE14-E5658E3D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151E-F1E6-B778-CA8F-77E8065B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A288-E4A8-F93C-8736-070CD93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4C77-8B08-3AC2-7B50-6BA18D2E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F884-28CB-7DEB-BD2C-158F54828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7BDE2-4391-1691-6E6C-F30A636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99C8-CDC7-4152-8E30-E6C7F95C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B5DA-7FC0-3254-95EE-096624EA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F074-81CE-D6F5-DE85-D0CA0BA4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8B2A-F873-60F7-23E8-BE32E94D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B4B1-9284-048C-39AA-10CC32E9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5F230-05DA-F4D9-10D3-FA11CC1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0B1D7-68E2-696D-46A3-6B49620AF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13F0-68A4-371C-F6F1-117D8C051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B682-91F2-8D02-D018-FF4524D4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F490F-8F99-C17F-246F-B7A4345D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604D9-2A4C-5DA8-594C-42A89873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2F2-CDA5-7D3F-8503-3B6CD4CD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616A-9CCC-E28E-AE6B-66CB4532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21539-1500-9F79-8FA5-2533716F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D32C6-2B97-436F-1BF1-2F8E0CD6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BDF6C-53BD-922E-BC0C-381D5214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254F-1577-3976-3F1D-ECC9FBB4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A816-8068-B5CE-55A6-172612E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52B-401A-12A6-7F5B-0EFEA3E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55E9-3D5B-7F39-D47B-7CB66A93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757DD-50BC-BCDC-B574-DFA5BE63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80CAB-1118-7B15-0662-F07A9A99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ED7D-AD7E-4BB0-6490-ACF26F4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DF94-EF0E-4F83-D273-6FC76C57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1934-E97C-D58D-1BD3-A86B9C4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E0879-15D4-3FED-AA17-8BC87DDD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3B96D-E987-CB8B-64CC-D6190C8C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64E61-6174-59F4-0D41-7F8B70DA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FCCE-5BA0-C8C7-6BD0-3BB2DC8A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549B5-FB8B-A86F-2CC4-E289596D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516CF-D9BC-C964-1BB0-1F37651B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6EDF-49A1-D364-C308-FA076FA8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ACAD-0BF5-B276-703A-43E2DDEE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B4A3-C688-41D6-9B65-D1CB42D5B6C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F604-24A2-D38E-363A-DFB91081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9DAD-14CC-2443-2D9D-30F477B1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469-D98A-4036-9203-E7A7C66D8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kDillner/Data21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/>
              <a:t>Water Intake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44B3-B653-1C55-FE7A-079DDD74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Nick Dillner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3F1A0E-5408-63EC-16EB-658C8E1A44AE}"/>
              </a:ext>
            </a:extLst>
          </p:cNvPr>
          <p:cNvSpPr txBox="1">
            <a:spLocks/>
          </p:cNvSpPr>
          <p:nvPr/>
        </p:nvSpPr>
        <p:spPr>
          <a:xfrm>
            <a:off x="121381" y="6368153"/>
            <a:ext cx="1988904" cy="397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17861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31" y="2320683"/>
            <a:ext cx="4811059" cy="114185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003" y="3211705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affects the amount of water I drink in a day?</a:t>
            </a:r>
          </a:p>
          <a:p>
            <a:pPr lvl="1"/>
            <a:r>
              <a:rPr lang="en-US" sz="1600" dirty="0"/>
              <a:t>Is the amount of water I drink dependent on whether I am working from home or in the office?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Questions to Ponder While Smoking Weed | Leafbuyer">
            <a:extLst>
              <a:ext uri="{FF2B5EF4-FFF2-40B4-BE49-F238E27FC236}">
                <a16:creationId xmlns:a16="http://schemas.microsoft.com/office/drawing/2014/main" id="{FE0657FF-5DC2-C9B9-AB8F-FF587B36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859" y="240366"/>
            <a:ext cx="3497373" cy="23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7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441" y="2594248"/>
            <a:ext cx="4074212" cy="65000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Observations: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9FE19-22F5-5EC8-0E81-B5C08A2D0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0010" y="503668"/>
            <a:ext cx="2066379" cy="300643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658F4CB-AC79-0C30-8059-68E873A73E70}"/>
              </a:ext>
            </a:extLst>
          </p:cNvPr>
          <p:cNvSpPr txBox="1">
            <a:spLocks/>
          </p:cNvSpPr>
          <p:nvPr/>
        </p:nvSpPr>
        <p:spPr>
          <a:xfrm>
            <a:off x="7912122" y="191769"/>
            <a:ext cx="2066379" cy="3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</a:rPr>
              <a:t>Data: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6C0A5C-CD07-D481-BFAE-BA4190D3EA32}"/>
              </a:ext>
            </a:extLst>
          </p:cNvPr>
          <p:cNvSpPr txBox="1">
            <a:spLocks/>
          </p:cNvSpPr>
          <p:nvPr/>
        </p:nvSpPr>
        <p:spPr>
          <a:xfrm>
            <a:off x="4696946" y="3235602"/>
            <a:ext cx="3952827" cy="237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16 total observations</a:t>
            </a:r>
          </a:p>
          <a:p>
            <a:pPr lvl="1"/>
            <a:r>
              <a:rPr lang="en-US" sz="1600" dirty="0"/>
              <a:t>8 at home samples</a:t>
            </a:r>
          </a:p>
          <a:p>
            <a:pPr lvl="1"/>
            <a:r>
              <a:rPr lang="en-US" sz="1600" dirty="0"/>
              <a:t>8 in office samples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6F9987-B0DC-586B-4FE5-AC91A1AE6E52}"/>
              </a:ext>
            </a:extLst>
          </p:cNvPr>
          <p:cNvSpPr txBox="1">
            <a:spLocks/>
          </p:cNvSpPr>
          <p:nvPr/>
        </p:nvSpPr>
        <p:spPr>
          <a:xfrm>
            <a:off x="-131771" y="2585595"/>
            <a:ext cx="4074212" cy="65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Variables: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19DBF76-8C9F-B5E4-6FF8-139DB440302A}"/>
              </a:ext>
            </a:extLst>
          </p:cNvPr>
          <p:cNvSpPr txBox="1">
            <a:spLocks/>
          </p:cNvSpPr>
          <p:nvPr/>
        </p:nvSpPr>
        <p:spPr>
          <a:xfrm>
            <a:off x="982577" y="3205399"/>
            <a:ext cx="3952827" cy="237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Environment:</a:t>
            </a:r>
          </a:p>
          <a:p>
            <a:pPr lvl="1"/>
            <a:r>
              <a:rPr lang="en-US" sz="1600" dirty="0"/>
              <a:t>Home or Office</a:t>
            </a:r>
          </a:p>
          <a:p>
            <a:r>
              <a:rPr lang="en-US" sz="2000" dirty="0"/>
              <a:t>Ounces of water drank:</a:t>
            </a:r>
          </a:p>
          <a:p>
            <a:pPr lvl="1"/>
            <a:r>
              <a:rPr lang="en-US" sz="1600" dirty="0"/>
              <a:t>Used a water bottle to</a:t>
            </a:r>
          </a:p>
          <a:p>
            <a:pPr marL="457200" lvl="1" indent="0">
              <a:buNone/>
            </a:pPr>
            <a:r>
              <a:rPr lang="en-US" sz="1600" dirty="0"/>
              <a:t>     track the # of ounces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7DE76A-5DF0-7D1E-0607-4F887ECF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010" y="4164676"/>
            <a:ext cx="1024362" cy="250155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10717F5-5C9A-3061-63A9-559FC98675C5}"/>
              </a:ext>
            </a:extLst>
          </p:cNvPr>
          <p:cNvSpPr txBox="1">
            <a:spLocks/>
          </p:cNvSpPr>
          <p:nvPr/>
        </p:nvSpPr>
        <p:spPr>
          <a:xfrm>
            <a:off x="7903700" y="3821997"/>
            <a:ext cx="2066379" cy="3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</a:rPr>
              <a:t>Tools:</a:t>
            </a:r>
          </a:p>
        </p:txBody>
      </p:sp>
    </p:spTree>
    <p:extLst>
      <p:ext uri="{BB962C8B-B14F-4D97-AF65-F5344CB8AC3E}">
        <p14:creationId xmlns:p14="http://schemas.microsoft.com/office/powerpoint/2010/main" val="41009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321" y="1334028"/>
            <a:ext cx="2970000" cy="825396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1" y="2496188"/>
            <a:ext cx="5095156" cy="279181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Claim:</a:t>
            </a:r>
          </a:p>
          <a:p>
            <a:pPr lvl="1"/>
            <a:r>
              <a:rPr lang="en-US" sz="1600" dirty="0"/>
              <a:t>The mean number of ounces drank on days where I worked from home is significantly greater than the mean number of ounces drank when working in the office.</a:t>
            </a:r>
          </a:p>
          <a:p>
            <a:pPr lvl="1"/>
            <a:endParaRPr lang="en-US" sz="1600" dirty="0"/>
          </a:p>
          <a:p>
            <a:r>
              <a:rPr lang="en-US" sz="2000" dirty="0"/>
              <a:t>Dependent Variable:</a:t>
            </a:r>
          </a:p>
          <a:p>
            <a:pPr lvl="1"/>
            <a:r>
              <a:rPr lang="en-US" sz="1600" dirty="0"/>
              <a:t>Ounces of water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Independent Variable:</a:t>
            </a:r>
          </a:p>
          <a:p>
            <a:pPr lvl="1"/>
            <a:r>
              <a:rPr lang="en-US" sz="1600" dirty="0"/>
              <a:t>Environment</a:t>
            </a:r>
          </a:p>
          <a:p>
            <a:pPr lvl="1"/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964A2D-4F6C-17C6-387C-540959D4DF6B}"/>
              </a:ext>
            </a:extLst>
          </p:cNvPr>
          <p:cNvCxnSpPr/>
          <p:nvPr/>
        </p:nvCxnSpPr>
        <p:spPr>
          <a:xfrm>
            <a:off x="5711321" y="2301713"/>
            <a:ext cx="0" cy="41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749918-69FA-7A60-5993-F43B630C6B0A}"/>
              </a:ext>
            </a:extLst>
          </p:cNvPr>
          <p:cNvSpPr txBox="1">
            <a:spLocks/>
          </p:cNvSpPr>
          <p:nvPr/>
        </p:nvSpPr>
        <p:spPr>
          <a:xfrm>
            <a:off x="6251694" y="2564144"/>
            <a:ext cx="5095156" cy="2791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Null Hypothesis (H0):</a:t>
            </a:r>
          </a:p>
          <a:p>
            <a:pPr lvl="1"/>
            <a:r>
              <a:rPr lang="el-GR" sz="1600" dirty="0"/>
              <a:t>μ</a:t>
            </a:r>
            <a:r>
              <a:rPr lang="en-US" sz="1600" dirty="0"/>
              <a:t>1 &lt;= </a:t>
            </a:r>
            <a:r>
              <a:rPr lang="el-GR" sz="1600" dirty="0"/>
              <a:t>μ</a:t>
            </a:r>
            <a:r>
              <a:rPr lang="en-US" sz="1600" dirty="0"/>
              <a:t>2</a:t>
            </a:r>
          </a:p>
          <a:p>
            <a:endParaRPr lang="en-US" sz="1600" dirty="0"/>
          </a:p>
          <a:p>
            <a:r>
              <a:rPr lang="en-US" sz="2000" dirty="0"/>
              <a:t>Alternative Hypothesis (H1):</a:t>
            </a:r>
          </a:p>
          <a:p>
            <a:pPr lvl="1"/>
            <a:r>
              <a:rPr lang="el-GR" sz="1600" dirty="0"/>
              <a:t>μ</a:t>
            </a:r>
            <a:r>
              <a:rPr lang="en-US" sz="1600" dirty="0"/>
              <a:t>1 &gt; </a:t>
            </a:r>
            <a:r>
              <a:rPr lang="el-GR" sz="1600" dirty="0"/>
              <a:t>μ</a:t>
            </a:r>
            <a:r>
              <a:rPr lang="en-US" sz="1600" dirty="0"/>
              <a:t>2</a:t>
            </a:r>
          </a:p>
          <a:p>
            <a:pPr marL="457200" lvl="1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200" dirty="0"/>
              <a:t>Key:</a:t>
            </a:r>
          </a:p>
          <a:p>
            <a:pPr marL="0" indent="0">
              <a:buNone/>
            </a:pPr>
            <a:r>
              <a:rPr lang="el-GR" sz="1200" dirty="0"/>
              <a:t>μ</a:t>
            </a:r>
            <a:r>
              <a:rPr lang="en-US" sz="1200" dirty="0"/>
              <a:t>1 = Mean Home</a:t>
            </a:r>
          </a:p>
          <a:p>
            <a:pPr marL="0" indent="0">
              <a:buNone/>
            </a:pPr>
            <a:r>
              <a:rPr lang="el-GR" sz="1200" dirty="0"/>
              <a:t>μ</a:t>
            </a:r>
            <a:r>
              <a:rPr lang="en-US" sz="1200" dirty="0"/>
              <a:t>2 = Mean Office</a:t>
            </a:r>
          </a:p>
        </p:txBody>
      </p:sp>
    </p:spTree>
    <p:extLst>
      <p:ext uri="{BB962C8B-B14F-4D97-AF65-F5344CB8AC3E}">
        <p14:creationId xmlns:p14="http://schemas.microsoft.com/office/powerpoint/2010/main" val="127997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320" y="1247121"/>
            <a:ext cx="1806146" cy="775395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74" y="2344369"/>
            <a:ext cx="2530227" cy="2430864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</a:rPr>
              <a:t>Test Statistic:</a:t>
            </a:r>
          </a:p>
          <a:p>
            <a:pPr lvl="1"/>
            <a:r>
              <a:rPr lang="en-US" sz="1600" dirty="0"/>
              <a:t>T = 3.2566</a:t>
            </a:r>
          </a:p>
          <a:p>
            <a:pPr lvl="1"/>
            <a:r>
              <a:rPr lang="en-US" sz="1600" dirty="0"/>
              <a:t>P-Value = 0.003051</a:t>
            </a:r>
          </a:p>
          <a:p>
            <a:pPr lvl="1"/>
            <a:endParaRPr lang="en-US" sz="1600" dirty="0"/>
          </a:p>
          <a:p>
            <a:r>
              <a:rPr lang="en-US" sz="2000" dirty="0"/>
              <a:t>Mean:</a:t>
            </a:r>
          </a:p>
          <a:p>
            <a:pPr lvl="1"/>
            <a:r>
              <a:rPr lang="en-US" sz="1600" dirty="0"/>
              <a:t>Home = 50.375</a:t>
            </a:r>
          </a:p>
          <a:p>
            <a:pPr lvl="1"/>
            <a:r>
              <a:rPr lang="en-US" sz="1600" dirty="0"/>
              <a:t>Office = 35.750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3511B75-B25C-F16F-5FB8-26ACF58C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11" y="4970138"/>
            <a:ext cx="7245722" cy="15113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ED0A87-4489-C429-78A4-1C297DDEDBC7}"/>
              </a:ext>
            </a:extLst>
          </p:cNvPr>
          <p:cNvSpPr txBox="1">
            <a:spLocks/>
          </p:cNvSpPr>
          <p:nvPr/>
        </p:nvSpPr>
        <p:spPr>
          <a:xfrm>
            <a:off x="6267452" y="2344037"/>
            <a:ext cx="3036346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Confidence:</a:t>
            </a:r>
          </a:p>
          <a:p>
            <a:pPr lvl="1"/>
            <a:r>
              <a:rPr lang="en-US" sz="1600" dirty="0"/>
              <a:t>Significance level = 0.05</a:t>
            </a:r>
          </a:p>
          <a:p>
            <a:pPr lvl="1"/>
            <a:endParaRPr lang="en-US" sz="1600" dirty="0"/>
          </a:p>
          <a:p>
            <a:r>
              <a:rPr lang="en-US" sz="2000" dirty="0"/>
              <a:t>If P-Value &lt; 0.05, we reject the null hypothesis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5ED278-5E46-A9AA-F904-5280C1F6AB34}"/>
              </a:ext>
            </a:extLst>
          </p:cNvPr>
          <p:cNvCxnSpPr>
            <a:cxnSpLocks/>
          </p:cNvCxnSpPr>
          <p:nvPr/>
        </p:nvCxnSpPr>
        <p:spPr>
          <a:xfrm flipH="1">
            <a:off x="5867393" y="2011303"/>
            <a:ext cx="1622" cy="276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6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6C6B06-B0CE-3D87-833B-2146215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655" y="1235908"/>
            <a:ext cx="2111183" cy="7753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9CFA-60F0-7B7B-773B-8FB15422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074" y="2507254"/>
            <a:ext cx="2930751" cy="3524856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</a:rPr>
              <a:t>P-Value &lt; </a:t>
            </a:r>
            <a:r>
              <a:rPr lang="en-US" sz="1800" dirty="0"/>
              <a:t>Significance level </a:t>
            </a:r>
            <a:endParaRPr lang="en-US" sz="1800" b="0" i="0" dirty="0">
              <a:effectLst/>
            </a:endParaRPr>
          </a:p>
          <a:p>
            <a:pPr lvl="1"/>
            <a:r>
              <a:rPr lang="en-US" sz="1600" dirty="0"/>
              <a:t>0.003051 &lt; 0.05 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the p-value 0.003051 is less than 0.05, we reject the null hypothesis.</a:t>
            </a:r>
          </a:p>
          <a:p>
            <a:pPr marL="0" indent="0">
              <a:buNone/>
            </a:pPr>
            <a:r>
              <a:rPr lang="en-US" sz="1600" dirty="0"/>
              <a:t>We have enough evidence to conclude that the mean number of ounces drank on days where I worked from home is significantly greater than the mean number of ounces drank when working in the office.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88215A-A733-F2A8-E99B-70C19643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47" y="2157990"/>
            <a:ext cx="4582665" cy="42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041" y="2790502"/>
            <a:ext cx="5395611" cy="96753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79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3DFC2-0358-51FE-1B4E-DC03E736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749" y="2464249"/>
            <a:ext cx="4929213" cy="120444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GitHub Repository</a:t>
            </a: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br>
              <a:rPr lang="en-US" sz="2200" b="0" i="0" dirty="0">
                <a:effectLst/>
                <a:latin typeface="Arial" panose="020B0604020202020204" pitchFamily="34" charset="0"/>
              </a:rPr>
            </a:br>
            <a:r>
              <a:rPr lang="en-US" sz="2200" b="0" i="0" dirty="0">
                <a:effectLst/>
                <a:latin typeface="Arial" panose="020B0604020202020204" pitchFamily="34" charset="0"/>
                <a:hlinkClick r:id="rId2"/>
              </a:rPr>
              <a:t>https://github.com/NickDillner/Data211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Water Intake Observations</vt:lpstr>
      <vt:lpstr>Question:</vt:lpstr>
      <vt:lpstr>Observations:</vt:lpstr>
      <vt:lpstr>Hypothesis</vt:lpstr>
      <vt:lpstr>T-Test</vt:lpstr>
      <vt:lpstr>Conclusion</vt:lpstr>
      <vt:lpstr>Questions?</vt:lpstr>
      <vt:lpstr>GitHub Repository  https://github.com/NickDillner/Data211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Dillner, Nicholas</dc:creator>
  <cp:lastModifiedBy>Dillner, Nicholas</cp:lastModifiedBy>
  <cp:revision>21</cp:revision>
  <dcterms:created xsi:type="dcterms:W3CDTF">2023-11-25T19:15:54Z</dcterms:created>
  <dcterms:modified xsi:type="dcterms:W3CDTF">2023-11-25T21:36:05Z</dcterms:modified>
</cp:coreProperties>
</file>